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9"/>
  </p:normalViewPr>
  <p:slideViewPr>
    <p:cSldViewPr snapToGrid="0" snapToObjects="1">
      <p:cViewPr varScale="1">
        <p:scale>
          <a:sx n="90" d="100"/>
          <a:sy n="90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w160326/Documents/Proj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w160326/Downloads/Projec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w160326/Downloads/Projec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w160326/Downloads/Projec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w160326/Downloads/Projec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'Avg Individuals by month'!$B$5</c:f>
              <c:strCache>
                <c:ptCount val="1"/>
                <c:pt idx="0">
                  <c:v>2013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month'!$B$6:$B$17</c:f>
              <c:numCache>
                <c:formatCode>0</c:formatCode>
                <c:ptCount val="12"/>
                <c:pt idx="7">
                  <c:v>49686.090909090912</c:v>
                </c:pt>
                <c:pt idx="8">
                  <c:v>50286.214285714283</c:v>
                </c:pt>
                <c:pt idx="9">
                  <c:v>50832.966666666667</c:v>
                </c:pt>
                <c:pt idx="10">
                  <c:v>51123.333333333336</c:v>
                </c:pt>
                <c:pt idx="11">
                  <c:v>51015.133333333331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ED-9340-9789-E1986B9900B8}"/>
            </c:ext>
          </c:extLst>
        </c:ser>
        <c:ser>
          <c:idx val="1"/>
          <c:order val="1"/>
          <c:tx>
            <c:strRef>
              <c:f>'Avg Individuals by month'!$C$5</c:f>
              <c:strCache>
                <c:ptCount val="1"/>
                <c:pt idx="0">
                  <c:v>2014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month'!$C$6:$C$17</c:f>
              <c:numCache>
                <c:formatCode>0</c:formatCode>
                <c:ptCount val="12"/>
                <c:pt idx="0">
                  <c:v>51469.709677419356</c:v>
                </c:pt>
                <c:pt idx="1">
                  <c:v>52144.285714285717</c:v>
                </c:pt>
                <c:pt idx="2">
                  <c:v>52234.466666666667</c:v>
                </c:pt>
                <c:pt idx="3">
                  <c:v>52681.4</c:v>
                </c:pt>
                <c:pt idx="4">
                  <c:v>53098</c:v>
                </c:pt>
                <c:pt idx="5">
                  <c:v>53601.538461538461</c:v>
                </c:pt>
                <c:pt idx="6">
                  <c:v>54305.322580645159</c:v>
                </c:pt>
                <c:pt idx="7">
                  <c:v>54834.483870967742</c:v>
                </c:pt>
                <c:pt idx="8">
                  <c:v>55838.642857142855</c:v>
                </c:pt>
                <c:pt idx="9">
                  <c:v>57153.043478260872</c:v>
                </c:pt>
                <c:pt idx="10">
                  <c:v>58181.666666666664</c:v>
                </c:pt>
                <c:pt idx="11">
                  <c:v>58744.645161290326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ED-9340-9789-E1986B9900B8}"/>
            </c:ext>
          </c:extLst>
        </c:ser>
        <c:ser>
          <c:idx val="2"/>
          <c:order val="2"/>
          <c:tx>
            <c:strRef>
              <c:f>'Avg Individuals by month'!$D$5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month'!$D$6:$D$17</c:f>
              <c:numCache>
                <c:formatCode>0</c:formatCode>
                <c:ptCount val="12"/>
                <c:pt idx="0">
                  <c:v>58528.161290322583</c:v>
                </c:pt>
                <c:pt idx="1">
                  <c:v>58232.692307692305</c:v>
                </c:pt>
                <c:pt idx="2">
                  <c:v>57671.285714285717</c:v>
                </c:pt>
                <c:pt idx="3">
                  <c:v>56995.517241379312</c:v>
                </c:pt>
                <c:pt idx="4">
                  <c:v>56633.888888888891</c:v>
                </c:pt>
                <c:pt idx="5">
                  <c:v>56222.966666666667</c:v>
                </c:pt>
                <c:pt idx="6">
                  <c:v>55965.599999999999</c:v>
                </c:pt>
                <c:pt idx="7">
                  <c:v>56465.741935483871</c:v>
                </c:pt>
                <c:pt idx="8">
                  <c:v>57063.933333333334</c:v>
                </c:pt>
                <c:pt idx="9">
                  <c:v>57345.741935483871</c:v>
                </c:pt>
                <c:pt idx="10">
                  <c:v>57767.275862068964</c:v>
                </c:pt>
                <c:pt idx="11">
                  <c:v>57855.483870967742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ED-9340-9789-E1986B9900B8}"/>
            </c:ext>
          </c:extLst>
        </c:ser>
        <c:ser>
          <c:idx val="3"/>
          <c:order val="3"/>
          <c:tx>
            <c:strRef>
              <c:f>'Avg Individuals by month'!$E$5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month'!$E$6:$E$17</c:f>
              <c:numCache>
                <c:formatCode>0</c:formatCode>
                <c:ptCount val="12"/>
                <c:pt idx="0">
                  <c:v>58140.290322580644</c:v>
                </c:pt>
                <c:pt idx="1">
                  <c:v>58182.482758620688</c:v>
                </c:pt>
                <c:pt idx="2">
                  <c:v>57847.161290322583</c:v>
                </c:pt>
                <c:pt idx="3">
                  <c:v>57826.642857142855</c:v>
                </c:pt>
                <c:pt idx="4">
                  <c:v>57895.966666666667</c:v>
                </c:pt>
                <c:pt idx="5">
                  <c:v>57791.199999999997</c:v>
                </c:pt>
                <c:pt idx="6">
                  <c:v>58076.1</c:v>
                </c:pt>
                <c:pt idx="7">
                  <c:v>59041.741935483871</c:v>
                </c:pt>
                <c:pt idx="8">
                  <c:v>59590.76666666667</c:v>
                </c:pt>
                <c:pt idx="9">
                  <c:v>59963.096774193546</c:v>
                </c:pt>
                <c:pt idx="10">
                  <c:v>60492.366666666669</c:v>
                </c:pt>
                <c:pt idx="11">
                  <c:v>60391.129032258068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ED-9340-9789-E1986B9900B8}"/>
            </c:ext>
          </c:extLst>
        </c:ser>
        <c:ser>
          <c:idx val="4"/>
          <c:order val="4"/>
          <c:tx>
            <c:strRef>
              <c:f>'Avg Individuals by month'!$F$5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month'!$F$6:$F$17</c:f>
              <c:numCache>
                <c:formatCode>0</c:formatCode>
                <c:ptCount val="12"/>
                <c:pt idx="0">
                  <c:v>60217.884615384617</c:v>
                </c:pt>
                <c:pt idx="1">
                  <c:v>60077.214285714283</c:v>
                </c:pt>
                <c:pt idx="2">
                  <c:v>59561.774193548386</c:v>
                </c:pt>
                <c:pt idx="3">
                  <c:v>58875.117647058825</c:v>
                </c:pt>
                <c:pt idx="4">
                  <c:v>58732.529411764706</c:v>
                </c:pt>
                <c:pt idx="5">
                  <c:v>58288</c:v>
                </c:pt>
                <c:pt idx="6">
                  <c:v>58356.677419354841</c:v>
                </c:pt>
                <c:pt idx="7">
                  <c:v>58914.741935483871</c:v>
                </c:pt>
                <c:pt idx="8">
                  <c:v>59805.76666666667</c:v>
                </c:pt>
                <c:pt idx="9">
                  <c:v>60273.806451612902</c:v>
                </c:pt>
                <c:pt idx="10">
                  <c:v>60242</c:v>
                </c:pt>
                <c:pt idx="11">
                  <c:v>60315.9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ED-9340-9789-E1986B9900B8}"/>
            </c:ext>
          </c:extLst>
        </c:ser>
        <c:ser>
          <c:idx val="5"/>
          <c:order val="5"/>
          <c:tx>
            <c:strRef>
              <c:f>'Avg Individuals by month'!$G$5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month'!$G$6:$G$17</c:f>
              <c:numCache>
                <c:formatCode>0</c:formatCode>
                <c:ptCount val="12"/>
                <c:pt idx="0">
                  <c:v>60442.774193548386</c:v>
                </c:pt>
                <c:pt idx="1">
                  <c:v>60712.892857142855</c:v>
                </c:pt>
                <c:pt idx="2">
                  <c:v>60279.258064516129</c:v>
                </c:pt>
                <c:pt idx="3">
                  <c:v>59731.65517241379</c:v>
                </c:pt>
                <c:pt idx="4">
                  <c:v>59179.709677419356</c:v>
                </c:pt>
                <c:pt idx="5">
                  <c:v>58766.966666666667</c:v>
                </c:pt>
                <c:pt idx="6">
                  <c:v>58970.06451612903</c:v>
                </c:pt>
                <c:pt idx="7">
                  <c:v>59413.774193548386</c:v>
                </c:pt>
                <c:pt idx="8">
                  <c:v>60245.5</c:v>
                </c:pt>
                <c:pt idx="9">
                  <c:v>60825.76666666667</c:v>
                </c:pt>
                <c:pt idx="10">
                  <c:v>60950.3</c:v>
                </c:pt>
                <c:pt idx="11">
                  <c:v>60832.741935483871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4ED-9340-9789-E1986B9900B8}"/>
            </c:ext>
          </c:extLst>
        </c:ser>
        <c:ser>
          <c:idx val="6"/>
          <c:order val="6"/>
          <c:tx>
            <c:strRef>
              <c:f>'Avg Individuals by month'!$H$5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month'!$H$6:$H$17</c:f>
              <c:numCache>
                <c:formatCode>0</c:formatCode>
                <c:ptCount val="12"/>
                <c:pt idx="0">
                  <c:v>61110.451612903227</c:v>
                </c:pt>
                <c:pt idx="1">
                  <c:v>60838.428571428572</c:v>
                </c:pt>
                <c:pt idx="2">
                  <c:v>60299.548387096773</c:v>
                </c:pt>
                <c:pt idx="3">
                  <c:v>59004.666666666664</c:v>
                </c:pt>
                <c:pt idx="4">
                  <c:v>58325.633333333331</c:v>
                </c:pt>
                <c:pt idx="5">
                  <c:v>58043.933333333334</c:v>
                </c:pt>
                <c:pt idx="6">
                  <c:v>58148.387096774197</c:v>
                </c:pt>
                <c:pt idx="7">
                  <c:v>58831.709677419356</c:v>
                </c:pt>
                <c:pt idx="8">
                  <c:v>59518.642857142855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4ED-9340-9789-E1986B990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480872"/>
        <c:axId val="601482512"/>
      </c:lineChart>
      <c:catAx>
        <c:axId val="601480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82512"/>
        <c:crosses val="autoZero"/>
        <c:auto val="1"/>
        <c:lblAlgn val="ctr"/>
        <c:lblOffset val="100"/>
        <c:noMultiLvlLbl val="0"/>
      </c:catAx>
      <c:valAx>
        <c:axId val="601482512"/>
        <c:scaling>
          <c:orientation val="minMax"/>
          <c:min val="4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People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8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'Avg Individuals by month'!$B$5</c:f>
              <c:strCache>
                <c:ptCount val="1"/>
                <c:pt idx="0">
                  <c:v>2013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month'!$B$6:$B$17</c:f>
              <c:numCache>
                <c:formatCode>0</c:formatCode>
                <c:ptCount val="12"/>
                <c:pt idx="7">
                  <c:v>49686.090909090912</c:v>
                </c:pt>
                <c:pt idx="8">
                  <c:v>50286.214285714283</c:v>
                </c:pt>
                <c:pt idx="9">
                  <c:v>50832.966666666667</c:v>
                </c:pt>
                <c:pt idx="10">
                  <c:v>51123.333333333336</c:v>
                </c:pt>
                <c:pt idx="11">
                  <c:v>51015.133333333331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7C-F04B-8DF1-D66E1493E9E8}"/>
            </c:ext>
          </c:extLst>
        </c:ser>
        <c:ser>
          <c:idx val="1"/>
          <c:order val="1"/>
          <c:tx>
            <c:strRef>
              <c:f>'Avg Individuals by month'!$C$5</c:f>
              <c:strCache>
                <c:ptCount val="1"/>
                <c:pt idx="0">
                  <c:v>2014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month'!$C$6:$C$17</c:f>
              <c:numCache>
                <c:formatCode>0</c:formatCode>
                <c:ptCount val="12"/>
                <c:pt idx="0">
                  <c:v>51469.709677419356</c:v>
                </c:pt>
                <c:pt idx="1">
                  <c:v>52144.285714285717</c:v>
                </c:pt>
                <c:pt idx="2">
                  <c:v>52234.466666666667</c:v>
                </c:pt>
                <c:pt idx="3">
                  <c:v>52681.4</c:v>
                </c:pt>
                <c:pt idx="4">
                  <c:v>53098</c:v>
                </c:pt>
                <c:pt idx="5">
                  <c:v>53601.538461538461</c:v>
                </c:pt>
                <c:pt idx="6">
                  <c:v>54305.322580645159</c:v>
                </c:pt>
                <c:pt idx="7">
                  <c:v>54834.483870967742</c:v>
                </c:pt>
                <c:pt idx="8">
                  <c:v>55838.642857142855</c:v>
                </c:pt>
                <c:pt idx="9">
                  <c:v>57153.043478260872</c:v>
                </c:pt>
                <c:pt idx="10">
                  <c:v>58181.666666666664</c:v>
                </c:pt>
                <c:pt idx="11">
                  <c:v>58744.645161290326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7C-F04B-8DF1-D66E1493E9E8}"/>
            </c:ext>
          </c:extLst>
        </c:ser>
        <c:ser>
          <c:idx val="2"/>
          <c:order val="2"/>
          <c:tx>
            <c:strRef>
              <c:f>'Avg Individuals by month'!$D$5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month'!$D$6:$D$17</c:f>
              <c:numCache>
                <c:formatCode>0</c:formatCode>
                <c:ptCount val="12"/>
                <c:pt idx="0">
                  <c:v>58528.161290322583</c:v>
                </c:pt>
                <c:pt idx="1">
                  <c:v>58232.692307692305</c:v>
                </c:pt>
                <c:pt idx="2">
                  <c:v>57671.285714285717</c:v>
                </c:pt>
                <c:pt idx="3">
                  <c:v>56995.517241379312</c:v>
                </c:pt>
                <c:pt idx="4">
                  <c:v>56633.888888888891</c:v>
                </c:pt>
                <c:pt idx="5">
                  <c:v>56222.966666666667</c:v>
                </c:pt>
                <c:pt idx="6">
                  <c:v>55965.599999999999</c:v>
                </c:pt>
                <c:pt idx="7">
                  <c:v>56465.741935483871</c:v>
                </c:pt>
                <c:pt idx="8">
                  <c:v>57063.933333333334</c:v>
                </c:pt>
                <c:pt idx="9">
                  <c:v>57345.741935483871</c:v>
                </c:pt>
                <c:pt idx="10">
                  <c:v>57767.275862068964</c:v>
                </c:pt>
                <c:pt idx="11">
                  <c:v>57855.483870967742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7C-F04B-8DF1-D66E1493E9E8}"/>
            </c:ext>
          </c:extLst>
        </c:ser>
        <c:ser>
          <c:idx val="3"/>
          <c:order val="3"/>
          <c:tx>
            <c:strRef>
              <c:f>'Avg Individuals by month'!$E$5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month'!$E$6:$E$17</c:f>
              <c:numCache>
                <c:formatCode>0</c:formatCode>
                <c:ptCount val="12"/>
                <c:pt idx="0">
                  <c:v>58140.290322580644</c:v>
                </c:pt>
                <c:pt idx="1">
                  <c:v>58182.482758620688</c:v>
                </c:pt>
                <c:pt idx="2">
                  <c:v>57847.161290322583</c:v>
                </c:pt>
                <c:pt idx="3">
                  <c:v>57826.642857142855</c:v>
                </c:pt>
                <c:pt idx="4">
                  <c:v>57895.966666666667</c:v>
                </c:pt>
                <c:pt idx="5">
                  <c:v>57791.199999999997</c:v>
                </c:pt>
                <c:pt idx="6">
                  <c:v>58076.1</c:v>
                </c:pt>
                <c:pt idx="7">
                  <c:v>59041.741935483871</c:v>
                </c:pt>
                <c:pt idx="8">
                  <c:v>59590.76666666667</c:v>
                </c:pt>
                <c:pt idx="9">
                  <c:v>59963.096774193546</c:v>
                </c:pt>
                <c:pt idx="10">
                  <c:v>60492.366666666669</c:v>
                </c:pt>
                <c:pt idx="11">
                  <c:v>60391.129032258068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7C-F04B-8DF1-D66E1493E9E8}"/>
            </c:ext>
          </c:extLst>
        </c:ser>
        <c:ser>
          <c:idx val="4"/>
          <c:order val="4"/>
          <c:tx>
            <c:strRef>
              <c:f>'Avg Individuals by month'!$F$5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month'!$F$6:$F$17</c:f>
              <c:numCache>
                <c:formatCode>0</c:formatCode>
                <c:ptCount val="12"/>
                <c:pt idx="0">
                  <c:v>60217.884615384617</c:v>
                </c:pt>
                <c:pt idx="1">
                  <c:v>60077.214285714283</c:v>
                </c:pt>
                <c:pt idx="2">
                  <c:v>59561.774193548386</c:v>
                </c:pt>
                <c:pt idx="3">
                  <c:v>58875.117647058825</c:v>
                </c:pt>
                <c:pt idx="4">
                  <c:v>58732.529411764706</c:v>
                </c:pt>
                <c:pt idx="5">
                  <c:v>58288</c:v>
                </c:pt>
                <c:pt idx="6">
                  <c:v>58356.677419354841</c:v>
                </c:pt>
                <c:pt idx="7">
                  <c:v>58914.741935483871</c:v>
                </c:pt>
                <c:pt idx="8">
                  <c:v>59805.76666666667</c:v>
                </c:pt>
                <c:pt idx="9">
                  <c:v>60273.806451612902</c:v>
                </c:pt>
                <c:pt idx="10">
                  <c:v>60242</c:v>
                </c:pt>
                <c:pt idx="11">
                  <c:v>60315.9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7C-F04B-8DF1-D66E1493E9E8}"/>
            </c:ext>
          </c:extLst>
        </c:ser>
        <c:ser>
          <c:idx val="5"/>
          <c:order val="5"/>
          <c:tx>
            <c:strRef>
              <c:f>'Avg Individuals by month'!$G$5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month'!$G$6:$G$17</c:f>
              <c:numCache>
                <c:formatCode>0</c:formatCode>
                <c:ptCount val="12"/>
                <c:pt idx="0">
                  <c:v>60442.774193548386</c:v>
                </c:pt>
                <c:pt idx="1">
                  <c:v>60712.892857142855</c:v>
                </c:pt>
                <c:pt idx="2">
                  <c:v>60279.258064516129</c:v>
                </c:pt>
                <c:pt idx="3">
                  <c:v>59731.65517241379</c:v>
                </c:pt>
                <c:pt idx="4">
                  <c:v>59179.709677419356</c:v>
                </c:pt>
                <c:pt idx="5">
                  <c:v>58766.966666666667</c:v>
                </c:pt>
                <c:pt idx="6">
                  <c:v>58970.06451612903</c:v>
                </c:pt>
                <c:pt idx="7">
                  <c:v>59413.774193548386</c:v>
                </c:pt>
                <c:pt idx="8">
                  <c:v>60245.5</c:v>
                </c:pt>
                <c:pt idx="9">
                  <c:v>60825.76666666667</c:v>
                </c:pt>
                <c:pt idx="10">
                  <c:v>60950.3</c:v>
                </c:pt>
                <c:pt idx="11">
                  <c:v>60832.741935483871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7C-F04B-8DF1-D66E1493E9E8}"/>
            </c:ext>
          </c:extLst>
        </c:ser>
        <c:ser>
          <c:idx val="6"/>
          <c:order val="6"/>
          <c:tx>
            <c:strRef>
              <c:f>'Avg Individuals by month'!$H$5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'Avg Individuals by month'!$A$6:$A$17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Individuals by month'!$H$6:$H$17</c:f>
              <c:numCache>
                <c:formatCode>0</c:formatCode>
                <c:ptCount val="12"/>
                <c:pt idx="0">
                  <c:v>61110.451612903227</c:v>
                </c:pt>
                <c:pt idx="1">
                  <c:v>60838.428571428572</c:v>
                </c:pt>
                <c:pt idx="2">
                  <c:v>60299.548387096773</c:v>
                </c:pt>
                <c:pt idx="3">
                  <c:v>59004.666666666664</c:v>
                </c:pt>
                <c:pt idx="4">
                  <c:v>58325.633333333331</c:v>
                </c:pt>
                <c:pt idx="5">
                  <c:v>58043.933333333334</c:v>
                </c:pt>
                <c:pt idx="6">
                  <c:v>58148.387096774197</c:v>
                </c:pt>
                <c:pt idx="7">
                  <c:v>58831.709677419356</c:v>
                </c:pt>
                <c:pt idx="8">
                  <c:v>59518.642857142855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17C-F04B-8DF1-D66E1493E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480872"/>
        <c:axId val="601482512"/>
      </c:lineChart>
      <c:catAx>
        <c:axId val="601480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82512"/>
        <c:crosses val="autoZero"/>
        <c:auto val="1"/>
        <c:lblAlgn val="ctr"/>
        <c:lblOffset val="100"/>
        <c:noMultiLvlLbl val="0"/>
      </c:catAx>
      <c:valAx>
        <c:axId val="601482512"/>
        <c:scaling>
          <c:orientation val="minMax"/>
          <c:min val="4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People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8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dk1"/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[Project.xlsx]Avg Adults by month!PivotTable2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>
                <a:lumMod val="60000"/>
              </a:schemeClr>
            </a:solidFill>
            <a:ln w="9525">
              <a:solidFill>
                <a:schemeClr val="accent1">
                  <a:lumMod val="60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>
                <a:lumMod val="60000"/>
              </a:schemeClr>
            </a:solidFill>
            <a:ln w="9525">
              <a:solidFill>
                <a:schemeClr val="accent1">
                  <a:lumMod val="60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>
                <a:lumMod val="60000"/>
              </a:schemeClr>
            </a:solidFill>
            <a:ln w="9525">
              <a:solidFill>
                <a:schemeClr val="accent1">
                  <a:lumMod val="60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'Avg Adults by month'!$B$3:$B$4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month'!$B$5:$B$17</c:f>
              <c:numCache>
                <c:formatCode>0</c:formatCode>
                <c:ptCount val="12"/>
                <c:pt idx="7">
                  <c:v>28340.545454545456</c:v>
                </c:pt>
                <c:pt idx="8">
                  <c:v>28643.464285714286</c:v>
                </c:pt>
                <c:pt idx="9">
                  <c:v>28919</c:v>
                </c:pt>
                <c:pt idx="10">
                  <c:v>29014.185185185186</c:v>
                </c:pt>
                <c:pt idx="11">
                  <c:v>28976.633333333335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F8-574A-9281-D14231F64633}"/>
            </c:ext>
          </c:extLst>
        </c:ser>
        <c:ser>
          <c:idx val="1"/>
          <c:order val="1"/>
          <c:tx>
            <c:strRef>
              <c:f>'Avg Adults by month'!$C$3:$C$4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month'!$C$5:$C$17</c:f>
              <c:numCache>
                <c:formatCode>0</c:formatCode>
                <c:ptCount val="12"/>
                <c:pt idx="0">
                  <c:v>29260.193548387098</c:v>
                </c:pt>
                <c:pt idx="1">
                  <c:v>29634.321428571428</c:v>
                </c:pt>
                <c:pt idx="2">
                  <c:v>29685.7</c:v>
                </c:pt>
                <c:pt idx="3">
                  <c:v>29957.633333333335</c:v>
                </c:pt>
                <c:pt idx="4">
                  <c:v>30214.290322580644</c:v>
                </c:pt>
                <c:pt idx="5">
                  <c:v>30441.807692307691</c:v>
                </c:pt>
                <c:pt idx="6">
                  <c:v>30858.677419354837</c:v>
                </c:pt>
                <c:pt idx="7">
                  <c:v>31178.451612903227</c:v>
                </c:pt>
                <c:pt idx="8">
                  <c:v>31739.964285714286</c:v>
                </c:pt>
                <c:pt idx="9">
                  <c:v>32454.478260869564</c:v>
                </c:pt>
                <c:pt idx="10">
                  <c:v>33055.800000000003</c:v>
                </c:pt>
                <c:pt idx="11">
                  <c:v>33418.612903225803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F8-574A-9281-D14231F64633}"/>
            </c:ext>
          </c:extLst>
        </c:ser>
        <c:ser>
          <c:idx val="2"/>
          <c:order val="2"/>
          <c:tx>
            <c:strRef>
              <c:f>'Avg Adults by month'!$D$3:$D$4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month'!$D$5:$D$17</c:f>
              <c:numCache>
                <c:formatCode>0</c:formatCode>
                <c:ptCount val="12"/>
                <c:pt idx="0">
                  <c:v>33551.93548387097</c:v>
                </c:pt>
                <c:pt idx="1">
                  <c:v>33648.576923076922</c:v>
                </c:pt>
                <c:pt idx="2">
                  <c:v>33513.821428571428</c:v>
                </c:pt>
                <c:pt idx="3">
                  <c:v>33274.103448275862</c:v>
                </c:pt>
                <c:pt idx="4">
                  <c:v>33149.481481481482</c:v>
                </c:pt>
                <c:pt idx="5">
                  <c:v>33071.9</c:v>
                </c:pt>
                <c:pt idx="6">
                  <c:v>33009.533333333333</c:v>
                </c:pt>
                <c:pt idx="7">
                  <c:v>33277.516129032258</c:v>
                </c:pt>
                <c:pt idx="8">
                  <c:v>33636.5</c:v>
                </c:pt>
                <c:pt idx="9">
                  <c:v>33962.129032258068</c:v>
                </c:pt>
                <c:pt idx="10">
                  <c:v>34307.931034482761</c:v>
                </c:pt>
                <c:pt idx="11">
                  <c:v>34450.483870967742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F8-574A-9281-D14231F64633}"/>
            </c:ext>
          </c:extLst>
        </c:ser>
        <c:ser>
          <c:idx val="3"/>
          <c:order val="3"/>
          <c:tx>
            <c:strRef>
              <c:f>'Avg Adults by month'!$E$3:$E$4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month'!$E$5:$E$17</c:f>
              <c:numCache>
                <c:formatCode>0</c:formatCode>
                <c:ptCount val="12"/>
                <c:pt idx="0">
                  <c:v>34733.903225806454</c:v>
                </c:pt>
                <c:pt idx="1">
                  <c:v>34903.379310344826</c:v>
                </c:pt>
                <c:pt idx="2">
                  <c:v>34946.774193548386</c:v>
                </c:pt>
                <c:pt idx="3">
                  <c:v>35036.178571428572</c:v>
                </c:pt>
                <c:pt idx="4">
                  <c:v>35139.433333333334</c:v>
                </c:pt>
                <c:pt idx="5">
                  <c:v>35148</c:v>
                </c:pt>
                <c:pt idx="6">
                  <c:v>35253.76666666667</c:v>
                </c:pt>
                <c:pt idx="7">
                  <c:v>35733.612903225803</c:v>
                </c:pt>
                <c:pt idx="8">
                  <c:v>36034.9</c:v>
                </c:pt>
                <c:pt idx="9">
                  <c:v>36367.161290322583</c:v>
                </c:pt>
                <c:pt idx="10">
                  <c:v>36755.633333333331</c:v>
                </c:pt>
                <c:pt idx="11">
                  <c:v>36789.709677419356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F8-574A-9281-D14231F64633}"/>
            </c:ext>
          </c:extLst>
        </c:ser>
        <c:ser>
          <c:idx val="4"/>
          <c:order val="4"/>
          <c:tx>
            <c:strRef>
              <c:f>'Avg Adults by month'!$F$3:$F$4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month'!$F$5:$F$17</c:f>
              <c:numCache>
                <c:formatCode>0</c:formatCode>
                <c:ptCount val="12"/>
                <c:pt idx="0">
                  <c:v>36793.576923076922</c:v>
                </c:pt>
                <c:pt idx="1">
                  <c:v>36811.714285714283</c:v>
                </c:pt>
                <c:pt idx="2">
                  <c:v>36643.580645161288</c:v>
                </c:pt>
                <c:pt idx="3">
                  <c:v>36398</c:v>
                </c:pt>
                <c:pt idx="4">
                  <c:v>36379.558823529413</c:v>
                </c:pt>
                <c:pt idx="5">
                  <c:v>36164.962962962964</c:v>
                </c:pt>
                <c:pt idx="6">
                  <c:v>36177.387096774197</c:v>
                </c:pt>
                <c:pt idx="7">
                  <c:v>36552.483870967742</c:v>
                </c:pt>
                <c:pt idx="8">
                  <c:v>36943.9</c:v>
                </c:pt>
                <c:pt idx="9">
                  <c:v>37195.806451612902</c:v>
                </c:pt>
                <c:pt idx="10">
                  <c:v>37302.555555555555</c:v>
                </c:pt>
                <c:pt idx="11">
                  <c:v>37459.1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F8-574A-9281-D14231F64633}"/>
            </c:ext>
          </c:extLst>
        </c:ser>
        <c:ser>
          <c:idx val="5"/>
          <c:order val="5"/>
          <c:tx>
            <c:strRef>
              <c:f>'Avg Adults by month'!$G$3:$G$4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month'!$G$5:$G$17</c:f>
              <c:numCache>
                <c:formatCode>0</c:formatCode>
                <c:ptCount val="12"/>
                <c:pt idx="0">
                  <c:v>37667.032258064515</c:v>
                </c:pt>
                <c:pt idx="1">
                  <c:v>37940</c:v>
                </c:pt>
                <c:pt idx="2">
                  <c:v>37724.258064516129</c:v>
                </c:pt>
                <c:pt idx="3">
                  <c:v>37515.310344827587</c:v>
                </c:pt>
                <c:pt idx="4">
                  <c:v>37220.548387096773</c:v>
                </c:pt>
                <c:pt idx="5">
                  <c:v>37034.633333333331</c:v>
                </c:pt>
                <c:pt idx="6">
                  <c:v>37149.322580645159</c:v>
                </c:pt>
                <c:pt idx="7">
                  <c:v>37475.258064516129</c:v>
                </c:pt>
                <c:pt idx="8">
                  <c:v>37909.133333333331</c:v>
                </c:pt>
                <c:pt idx="9">
                  <c:v>38255.199999999997</c:v>
                </c:pt>
                <c:pt idx="10">
                  <c:v>38412.933333333334</c:v>
                </c:pt>
                <c:pt idx="11">
                  <c:v>38440.774193548386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4F8-574A-9281-D14231F64633}"/>
            </c:ext>
          </c:extLst>
        </c:ser>
        <c:ser>
          <c:idx val="6"/>
          <c:order val="6"/>
          <c:tx>
            <c:strRef>
              <c:f>'Avg Adults by month'!$H$3:$H$4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month'!$H$5:$H$17</c:f>
              <c:numCache>
                <c:formatCode>0</c:formatCode>
                <c:ptCount val="12"/>
                <c:pt idx="0">
                  <c:v>38681.806451612902</c:v>
                </c:pt>
                <c:pt idx="1">
                  <c:v>38647.928571428572</c:v>
                </c:pt>
                <c:pt idx="2">
                  <c:v>38402.387096774197</c:v>
                </c:pt>
                <c:pt idx="3">
                  <c:v>37831.166666666664</c:v>
                </c:pt>
                <c:pt idx="4">
                  <c:v>37488.433333333334</c:v>
                </c:pt>
                <c:pt idx="5">
                  <c:v>37286.166666666664</c:v>
                </c:pt>
                <c:pt idx="6">
                  <c:v>37257.870967741932</c:v>
                </c:pt>
                <c:pt idx="7">
                  <c:v>37581.193548387098</c:v>
                </c:pt>
                <c:pt idx="8">
                  <c:v>37969.714285714283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4F8-574A-9281-D14231F64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573088"/>
        <c:axId val="1146574720"/>
      </c:lineChart>
      <c:catAx>
        <c:axId val="11465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574720"/>
        <c:crosses val="autoZero"/>
        <c:auto val="1"/>
        <c:lblAlgn val="ctr"/>
        <c:lblOffset val="100"/>
        <c:noMultiLvlLbl val="0"/>
      </c:catAx>
      <c:valAx>
        <c:axId val="1146574720"/>
        <c:scaling>
          <c:orientation val="minMax"/>
          <c:min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5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[Project.xlsx]Avg Adults by month!PivotTable2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>
                <a:lumMod val="60000"/>
              </a:schemeClr>
            </a:solidFill>
            <a:ln w="9525">
              <a:solidFill>
                <a:schemeClr val="accent1">
                  <a:lumMod val="60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>
                <a:lumMod val="60000"/>
              </a:schemeClr>
            </a:solidFill>
            <a:ln w="9525">
              <a:solidFill>
                <a:schemeClr val="accent1">
                  <a:lumMod val="60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>
                <a:lumMod val="60000"/>
              </a:schemeClr>
            </a:solidFill>
            <a:ln w="9525">
              <a:solidFill>
                <a:schemeClr val="accent1">
                  <a:lumMod val="60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'Avg Adults by month'!$B$3:$B$4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month'!$B$5:$B$17</c:f>
              <c:numCache>
                <c:formatCode>0</c:formatCode>
                <c:ptCount val="12"/>
                <c:pt idx="7">
                  <c:v>28340.545454545456</c:v>
                </c:pt>
                <c:pt idx="8">
                  <c:v>28643.464285714286</c:v>
                </c:pt>
                <c:pt idx="9">
                  <c:v>28919</c:v>
                </c:pt>
                <c:pt idx="10">
                  <c:v>29014.185185185186</c:v>
                </c:pt>
                <c:pt idx="11">
                  <c:v>28976.633333333335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E2-1A43-A5CC-F5736446A85E}"/>
            </c:ext>
          </c:extLst>
        </c:ser>
        <c:ser>
          <c:idx val="1"/>
          <c:order val="1"/>
          <c:tx>
            <c:strRef>
              <c:f>'Avg Adults by month'!$C$3:$C$4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month'!$C$5:$C$17</c:f>
              <c:numCache>
                <c:formatCode>0</c:formatCode>
                <c:ptCount val="12"/>
                <c:pt idx="0">
                  <c:v>29260.193548387098</c:v>
                </c:pt>
                <c:pt idx="1">
                  <c:v>29634.321428571428</c:v>
                </c:pt>
                <c:pt idx="2">
                  <c:v>29685.7</c:v>
                </c:pt>
                <c:pt idx="3">
                  <c:v>29957.633333333335</c:v>
                </c:pt>
                <c:pt idx="4">
                  <c:v>30214.290322580644</c:v>
                </c:pt>
                <c:pt idx="5">
                  <c:v>30441.807692307691</c:v>
                </c:pt>
                <c:pt idx="6">
                  <c:v>30858.677419354837</c:v>
                </c:pt>
                <c:pt idx="7">
                  <c:v>31178.451612903227</c:v>
                </c:pt>
                <c:pt idx="8">
                  <c:v>31739.964285714286</c:v>
                </c:pt>
                <c:pt idx="9">
                  <c:v>32454.478260869564</c:v>
                </c:pt>
                <c:pt idx="10">
                  <c:v>33055.800000000003</c:v>
                </c:pt>
                <c:pt idx="11">
                  <c:v>33418.612903225803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E2-1A43-A5CC-F5736446A85E}"/>
            </c:ext>
          </c:extLst>
        </c:ser>
        <c:ser>
          <c:idx val="2"/>
          <c:order val="2"/>
          <c:tx>
            <c:strRef>
              <c:f>'Avg Adults by month'!$D$3:$D$4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month'!$D$5:$D$17</c:f>
              <c:numCache>
                <c:formatCode>0</c:formatCode>
                <c:ptCount val="12"/>
                <c:pt idx="0">
                  <c:v>33551.93548387097</c:v>
                </c:pt>
                <c:pt idx="1">
                  <c:v>33648.576923076922</c:v>
                </c:pt>
                <c:pt idx="2">
                  <c:v>33513.821428571428</c:v>
                </c:pt>
                <c:pt idx="3">
                  <c:v>33274.103448275862</c:v>
                </c:pt>
                <c:pt idx="4">
                  <c:v>33149.481481481482</c:v>
                </c:pt>
                <c:pt idx="5">
                  <c:v>33071.9</c:v>
                </c:pt>
                <c:pt idx="6">
                  <c:v>33009.533333333333</c:v>
                </c:pt>
                <c:pt idx="7">
                  <c:v>33277.516129032258</c:v>
                </c:pt>
                <c:pt idx="8">
                  <c:v>33636.5</c:v>
                </c:pt>
                <c:pt idx="9">
                  <c:v>33962.129032258068</c:v>
                </c:pt>
                <c:pt idx="10">
                  <c:v>34307.931034482761</c:v>
                </c:pt>
                <c:pt idx="11">
                  <c:v>34450.483870967742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E2-1A43-A5CC-F5736446A85E}"/>
            </c:ext>
          </c:extLst>
        </c:ser>
        <c:ser>
          <c:idx val="3"/>
          <c:order val="3"/>
          <c:tx>
            <c:strRef>
              <c:f>'Avg Adults by month'!$E$3:$E$4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month'!$E$5:$E$17</c:f>
              <c:numCache>
                <c:formatCode>0</c:formatCode>
                <c:ptCount val="12"/>
                <c:pt idx="0">
                  <c:v>34733.903225806454</c:v>
                </c:pt>
                <c:pt idx="1">
                  <c:v>34903.379310344826</c:v>
                </c:pt>
                <c:pt idx="2">
                  <c:v>34946.774193548386</c:v>
                </c:pt>
                <c:pt idx="3">
                  <c:v>35036.178571428572</c:v>
                </c:pt>
                <c:pt idx="4">
                  <c:v>35139.433333333334</c:v>
                </c:pt>
                <c:pt idx="5">
                  <c:v>35148</c:v>
                </c:pt>
                <c:pt idx="6">
                  <c:v>35253.76666666667</c:v>
                </c:pt>
                <c:pt idx="7">
                  <c:v>35733.612903225803</c:v>
                </c:pt>
                <c:pt idx="8">
                  <c:v>36034.9</c:v>
                </c:pt>
                <c:pt idx="9">
                  <c:v>36367.161290322583</c:v>
                </c:pt>
                <c:pt idx="10">
                  <c:v>36755.633333333331</c:v>
                </c:pt>
                <c:pt idx="11">
                  <c:v>36789.709677419356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E2-1A43-A5CC-F5736446A85E}"/>
            </c:ext>
          </c:extLst>
        </c:ser>
        <c:ser>
          <c:idx val="4"/>
          <c:order val="4"/>
          <c:tx>
            <c:strRef>
              <c:f>'Avg Adults by month'!$F$3:$F$4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month'!$F$5:$F$17</c:f>
              <c:numCache>
                <c:formatCode>0</c:formatCode>
                <c:ptCount val="12"/>
                <c:pt idx="0">
                  <c:v>36793.576923076922</c:v>
                </c:pt>
                <c:pt idx="1">
                  <c:v>36811.714285714283</c:v>
                </c:pt>
                <c:pt idx="2">
                  <c:v>36643.580645161288</c:v>
                </c:pt>
                <c:pt idx="3">
                  <c:v>36398</c:v>
                </c:pt>
                <c:pt idx="4">
                  <c:v>36379.558823529413</c:v>
                </c:pt>
                <c:pt idx="5">
                  <c:v>36164.962962962964</c:v>
                </c:pt>
                <c:pt idx="6">
                  <c:v>36177.387096774197</c:v>
                </c:pt>
                <c:pt idx="7">
                  <c:v>36552.483870967742</c:v>
                </c:pt>
                <c:pt idx="8">
                  <c:v>36943.9</c:v>
                </c:pt>
                <c:pt idx="9">
                  <c:v>37195.806451612902</c:v>
                </c:pt>
                <c:pt idx="10">
                  <c:v>37302.555555555555</c:v>
                </c:pt>
                <c:pt idx="11">
                  <c:v>37459.1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E2-1A43-A5CC-F5736446A85E}"/>
            </c:ext>
          </c:extLst>
        </c:ser>
        <c:ser>
          <c:idx val="5"/>
          <c:order val="5"/>
          <c:tx>
            <c:strRef>
              <c:f>'Avg Adults by month'!$G$3:$G$4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month'!$G$5:$G$17</c:f>
              <c:numCache>
                <c:formatCode>0</c:formatCode>
                <c:ptCount val="12"/>
                <c:pt idx="0">
                  <c:v>37667.032258064515</c:v>
                </c:pt>
                <c:pt idx="1">
                  <c:v>37940</c:v>
                </c:pt>
                <c:pt idx="2">
                  <c:v>37724.258064516129</c:v>
                </c:pt>
                <c:pt idx="3">
                  <c:v>37515.310344827587</c:v>
                </c:pt>
                <c:pt idx="4">
                  <c:v>37220.548387096773</c:v>
                </c:pt>
                <c:pt idx="5">
                  <c:v>37034.633333333331</c:v>
                </c:pt>
                <c:pt idx="6">
                  <c:v>37149.322580645159</c:v>
                </c:pt>
                <c:pt idx="7">
                  <c:v>37475.258064516129</c:v>
                </c:pt>
                <c:pt idx="8">
                  <c:v>37909.133333333331</c:v>
                </c:pt>
                <c:pt idx="9">
                  <c:v>38255.199999999997</c:v>
                </c:pt>
                <c:pt idx="10">
                  <c:v>38412.933333333334</c:v>
                </c:pt>
                <c:pt idx="11">
                  <c:v>38440.774193548386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E2-1A43-A5CC-F5736446A85E}"/>
            </c:ext>
          </c:extLst>
        </c:ser>
        <c:ser>
          <c:idx val="6"/>
          <c:order val="6"/>
          <c:tx>
            <c:strRef>
              <c:f>'Avg Adults by month'!$H$3:$H$4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'Avg Adults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Adults by month'!$H$5:$H$17</c:f>
              <c:numCache>
                <c:formatCode>0</c:formatCode>
                <c:ptCount val="12"/>
                <c:pt idx="0">
                  <c:v>38681.806451612902</c:v>
                </c:pt>
                <c:pt idx="1">
                  <c:v>38647.928571428572</c:v>
                </c:pt>
                <c:pt idx="2">
                  <c:v>38402.387096774197</c:v>
                </c:pt>
                <c:pt idx="3">
                  <c:v>37831.166666666664</c:v>
                </c:pt>
                <c:pt idx="4">
                  <c:v>37488.433333333334</c:v>
                </c:pt>
                <c:pt idx="5">
                  <c:v>37286.166666666664</c:v>
                </c:pt>
                <c:pt idx="6">
                  <c:v>37257.870967741932</c:v>
                </c:pt>
                <c:pt idx="7">
                  <c:v>37581.193548387098</c:v>
                </c:pt>
                <c:pt idx="8">
                  <c:v>37969.714285714283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E2-1A43-A5CC-F5736446A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573088"/>
        <c:axId val="1146574720"/>
      </c:lineChart>
      <c:catAx>
        <c:axId val="11465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574720"/>
        <c:crosses val="autoZero"/>
        <c:auto val="1"/>
        <c:lblAlgn val="ctr"/>
        <c:lblOffset val="100"/>
        <c:noMultiLvlLbl val="0"/>
      </c:catAx>
      <c:valAx>
        <c:axId val="1146574720"/>
        <c:scaling>
          <c:orientation val="minMax"/>
          <c:min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5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dk1"/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[Project.xlsx]Avg Children by month!PivotTable2</c:name>
    <c:fmtId val="4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4"/>
            </a:solidFill>
            <a:ln w="9525" cap="flat" cmpd="sng" algn="ctr">
              <a:solidFill>
                <a:schemeClr val="accent4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5"/>
            </a:solidFill>
            <a:ln w="9525" cap="flat" cmpd="sng" algn="ctr">
              <a:solidFill>
                <a:schemeClr val="accent5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>
                <a:lumMod val="60000"/>
              </a:schemeClr>
            </a:solidFill>
            <a:ln w="9525" cap="flat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4"/>
            </a:solidFill>
            <a:ln w="9525" cap="flat" cmpd="sng" algn="ctr">
              <a:solidFill>
                <a:schemeClr val="accent4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5"/>
            </a:solidFill>
            <a:ln w="9525" cap="flat" cmpd="sng" algn="ctr">
              <a:solidFill>
                <a:schemeClr val="accent5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>
                <a:lumMod val="60000"/>
              </a:schemeClr>
            </a:solidFill>
            <a:ln w="9525" cap="flat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4"/>
            </a:solidFill>
            <a:ln w="9525" cap="flat" cmpd="sng" algn="ctr">
              <a:solidFill>
                <a:schemeClr val="accent4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5"/>
            </a:solidFill>
            <a:ln w="9525" cap="flat" cmpd="sng" algn="ctr">
              <a:solidFill>
                <a:schemeClr val="accent5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>
                <a:lumMod val="60000"/>
              </a:schemeClr>
            </a:solidFill>
            <a:ln w="9525" cap="flat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'Avg Children by month'!$B$3:$B$4</c:f>
              <c:strCache>
                <c:ptCount val="1"/>
                <c:pt idx="0">
                  <c:v>2013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month'!$B$5:$B$17</c:f>
              <c:numCache>
                <c:formatCode>0</c:formatCode>
                <c:ptCount val="12"/>
                <c:pt idx="7">
                  <c:v>21345.545454545456</c:v>
                </c:pt>
                <c:pt idx="8">
                  <c:v>21642.75</c:v>
                </c:pt>
                <c:pt idx="9">
                  <c:v>21913.966666666667</c:v>
                </c:pt>
                <c:pt idx="10">
                  <c:v>22109.14814814815</c:v>
                </c:pt>
                <c:pt idx="11">
                  <c:v>22038.5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A6-0642-BC86-056D2085F54D}"/>
            </c:ext>
          </c:extLst>
        </c:ser>
        <c:ser>
          <c:idx val="1"/>
          <c:order val="1"/>
          <c:tx>
            <c:strRef>
              <c:f>'Avg Children by month'!$C$3:$C$4</c:f>
              <c:strCache>
                <c:ptCount val="1"/>
                <c:pt idx="0">
                  <c:v>2014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month'!$C$5:$C$17</c:f>
              <c:numCache>
                <c:formatCode>0</c:formatCode>
                <c:ptCount val="12"/>
                <c:pt idx="0">
                  <c:v>22209.516129032258</c:v>
                </c:pt>
                <c:pt idx="1">
                  <c:v>22509.964285714286</c:v>
                </c:pt>
                <c:pt idx="2">
                  <c:v>22548.766666666666</c:v>
                </c:pt>
                <c:pt idx="3">
                  <c:v>22723.766666666666</c:v>
                </c:pt>
                <c:pt idx="4">
                  <c:v>22883.709677419356</c:v>
                </c:pt>
                <c:pt idx="5">
                  <c:v>23159.73076923077</c:v>
                </c:pt>
                <c:pt idx="6">
                  <c:v>23446.645161290322</c:v>
                </c:pt>
                <c:pt idx="7">
                  <c:v>23656.032258064515</c:v>
                </c:pt>
                <c:pt idx="8">
                  <c:v>24098.678571428572</c:v>
                </c:pt>
                <c:pt idx="9">
                  <c:v>24698.565217391304</c:v>
                </c:pt>
                <c:pt idx="10">
                  <c:v>25125.866666666665</c:v>
                </c:pt>
                <c:pt idx="11">
                  <c:v>25326.032258064515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A6-0642-BC86-056D2085F54D}"/>
            </c:ext>
          </c:extLst>
        </c:ser>
        <c:ser>
          <c:idx val="2"/>
          <c:order val="2"/>
          <c:tx>
            <c:strRef>
              <c:f>'Avg Children by month'!$D$3:$D$4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month'!$D$5:$D$17</c:f>
              <c:numCache>
                <c:formatCode>0</c:formatCode>
                <c:ptCount val="12"/>
                <c:pt idx="0">
                  <c:v>24976.225806451614</c:v>
                </c:pt>
                <c:pt idx="1">
                  <c:v>24584.115384615383</c:v>
                </c:pt>
                <c:pt idx="2">
                  <c:v>24157.464285714286</c:v>
                </c:pt>
                <c:pt idx="3">
                  <c:v>23721.413793103449</c:v>
                </c:pt>
                <c:pt idx="4">
                  <c:v>23484.407407407409</c:v>
                </c:pt>
                <c:pt idx="5">
                  <c:v>23151.066666666666</c:v>
                </c:pt>
                <c:pt idx="6">
                  <c:v>22956.066666666666</c:v>
                </c:pt>
                <c:pt idx="7">
                  <c:v>23188.225806451614</c:v>
                </c:pt>
                <c:pt idx="8">
                  <c:v>23427.433333333334</c:v>
                </c:pt>
                <c:pt idx="9">
                  <c:v>23383.612903225807</c:v>
                </c:pt>
                <c:pt idx="10">
                  <c:v>23459.344827586207</c:v>
                </c:pt>
                <c:pt idx="11">
                  <c:v>23405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A6-0642-BC86-056D2085F54D}"/>
            </c:ext>
          </c:extLst>
        </c:ser>
        <c:ser>
          <c:idx val="3"/>
          <c:order val="3"/>
          <c:tx>
            <c:strRef>
              <c:f>'Avg Children by month'!$E$3:$E$4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month'!$E$5:$E$17</c:f>
              <c:numCache>
                <c:formatCode>0</c:formatCode>
                <c:ptCount val="12"/>
                <c:pt idx="0">
                  <c:v>23406.387096774193</c:v>
                </c:pt>
                <c:pt idx="1">
                  <c:v>23279.103448275862</c:v>
                </c:pt>
                <c:pt idx="2">
                  <c:v>22900.387096774193</c:v>
                </c:pt>
                <c:pt idx="3">
                  <c:v>22790.464285714286</c:v>
                </c:pt>
                <c:pt idx="4">
                  <c:v>22756.533333333333</c:v>
                </c:pt>
                <c:pt idx="5">
                  <c:v>22643.200000000001</c:v>
                </c:pt>
                <c:pt idx="6">
                  <c:v>22822.333333333332</c:v>
                </c:pt>
                <c:pt idx="7">
                  <c:v>23308.129032258064</c:v>
                </c:pt>
                <c:pt idx="8">
                  <c:v>23555.866666666665</c:v>
                </c:pt>
                <c:pt idx="9">
                  <c:v>23595.935483870966</c:v>
                </c:pt>
                <c:pt idx="10">
                  <c:v>23736.733333333334</c:v>
                </c:pt>
                <c:pt idx="11">
                  <c:v>23601.451612903227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A6-0642-BC86-056D2085F54D}"/>
            </c:ext>
          </c:extLst>
        </c:ser>
        <c:ser>
          <c:idx val="4"/>
          <c:order val="4"/>
          <c:tx>
            <c:strRef>
              <c:f>'Avg Children by month'!$F$3:$F$4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month'!$F$5:$F$17</c:f>
              <c:numCache>
                <c:formatCode>0</c:formatCode>
                <c:ptCount val="12"/>
                <c:pt idx="0">
                  <c:v>23424.307692307691</c:v>
                </c:pt>
                <c:pt idx="1">
                  <c:v>23265.5</c:v>
                </c:pt>
                <c:pt idx="2">
                  <c:v>22918.193548387098</c:v>
                </c:pt>
                <c:pt idx="3">
                  <c:v>22477.117647058825</c:v>
                </c:pt>
                <c:pt idx="4">
                  <c:v>22352.970588235294</c:v>
                </c:pt>
                <c:pt idx="5">
                  <c:v>22123.037037037036</c:v>
                </c:pt>
                <c:pt idx="6">
                  <c:v>22179.290322580644</c:v>
                </c:pt>
                <c:pt idx="7">
                  <c:v>22362.258064516129</c:v>
                </c:pt>
                <c:pt idx="8">
                  <c:v>22861.866666666665</c:v>
                </c:pt>
                <c:pt idx="9">
                  <c:v>23078</c:v>
                </c:pt>
                <c:pt idx="10">
                  <c:v>22939.444444444445</c:v>
                </c:pt>
                <c:pt idx="11">
                  <c:v>22856.799999999999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A6-0642-BC86-056D2085F54D}"/>
            </c:ext>
          </c:extLst>
        </c:ser>
        <c:ser>
          <c:idx val="5"/>
          <c:order val="5"/>
          <c:tx>
            <c:strRef>
              <c:f>'Avg Children by month'!$G$3:$G$4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month'!$G$5:$G$17</c:f>
              <c:numCache>
                <c:formatCode>0</c:formatCode>
                <c:ptCount val="12"/>
                <c:pt idx="0">
                  <c:v>22775.741935483871</c:v>
                </c:pt>
                <c:pt idx="1">
                  <c:v>22772.892857142859</c:v>
                </c:pt>
                <c:pt idx="2">
                  <c:v>22555</c:v>
                </c:pt>
                <c:pt idx="3">
                  <c:v>22216.344827586207</c:v>
                </c:pt>
                <c:pt idx="4">
                  <c:v>21959.16129032258</c:v>
                </c:pt>
                <c:pt idx="5">
                  <c:v>21732.333333333332</c:v>
                </c:pt>
                <c:pt idx="6">
                  <c:v>21820.741935483871</c:v>
                </c:pt>
                <c:pt idx="7">
                  <c:v>21938.516129032258</c:v>
                </c:pt>
                <c:pt idx="8">
                  <c:v>22336.366666666665</c:v>
                </c:pt>
                <c:pt idx="9">
                  <c:v>22570.566666666666</c:v>
                </c:pt>
                <c:pt idx="10">
                  <c:v>22537.366666666665</c:v>
                </c:pt>
                <c:pt idx="11">
                  <c:v>22391.967741935485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A6-0642-BC86-056D2085F54D}"/>
            </c:ext>
          </c:extLst>
        </c:ser>
        <c:ser>
          <c:idx val="6"/>
          <c:order val="6"/>
          <c:tx>
            <c:strRef>
              <c:f>'Avg Children by month'!$H$3:$H$4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>
                  <a:lumMod val="60000"/>
                </a:schemeClr>
              </a:solidFill>
              <a:ln w="9525" cap="flat" cmpd="sng" algn="ctr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month'!$H$5:$H$17</c:f>
              <c:numCache>
                <c:formatCode>0</c:formatCode>
                <c:ptCount val="12"/>
                <c:pt idx="0">
                  <c:v>22428.645161290322</c:v>
                </c:pt>
                <c:pt idx="1">
                  <c:v>22190.5</c:v>
                </c:pt>
                <c:pt idx="2">
                  <c:v>21897.16129032258</c:v>
                </c:pt>
                <c:pt idx="3">
                  <c:v>21173.5</c:v>
                </c:pt>
                <c:pt idx="4">
                  <c:v>20837.2</c:v>
                </c:pt>
                <c:pt idx="5">
                  <c:v>20757.766666666666</c:v>
                </c:pt>
                <c:pt idx="6">
                  <c:v>20890.516129032258</c:v>
                </c:pt>
                <c:pt idx="7">
                  <c:v>21250.516129032258</c:v>
                </c:pt>
                <c:pt idx="8">
                  <c:v>21548.928571428572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8A6-0642-BC86-056D2085F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226710416"/>
        <c:axId val="1454276816"/>
      </c:lineChart>
      <c:catAx>
        <c:axId val="12267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276816"/>
        <c:crosses val="autoZero"/>
        <c:auto val="1"/>
        <c:lblAlgn val="ctr"/>
        <c:lblOffset val="100"/>
        <c:noMultiLvlLbl val="0"/>
      </c:catAx>
      <c:valAx>
        <c:axId val="1454276816"/>
        <c:scaling>
          <c:orientation val="minMax"/>
          <c:min val="175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71041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[Project.xlsx]Avg Children by month!PivotTable2</c:name>
    <c:fmtId val="5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4"/>
            </a:solidFill>
            <a:ln w="9525" cap="flat" cmpd="sng" algn="ctr">
              <a:solidFill>
                <a:schemeClr val="accent4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5"/>
            </a:solidFill>
            <a:ln w="9525" cap="flat" cmpd="sng" algn="ctr">
              <a:solidFill>
                <a:schemeClr val="accent5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>
                <a:lumMod val="60000"/>
              </a:schemeClr>
            </a:solidFill>
            <a:ln w="9525" cap="flat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4"/>
            </a:solidFill>
            <a:ln w="9525" cap="flat" cmpd="sng" algn="ctr">
              <a:solidFill>
                <a:schemeClr val="accent4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5"/>
            </a:solidFill>
            <a:ln w="9525" cap="flat" cmpd="sng" algn="ctr">
              <a:solidFill>
                <a:schemeClr val="accent5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>
                <a:lumMod val="60000"/>
              </a:schemeClr>
            </a:solidFill>
            <a:ln w="9525" cap="flat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4"/>
            </a:solidFill>
            <a:ln w="9525" cap="flat" cmpd="sng" algn="ctr">
              <a:solidFill>
                <a:schemeClr val="accent4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5"/>
            </a:solidFill>
            <a:ln w="9525" cap="flat" cmpd="sng" algn="ctr">
              <a:solidFill>
                <a:schemeClr val="accent5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gradFill rotWithShape="1">
            <a:gsLst>
              <a:gs pos="0">
                <a:schemeClr val="accent1">
                  <a:tint val="64000"/>
                  <a:lumMod val="11800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>
                <a:lumMod val="60000"/>
              </a:schemeClr>
            </a:solidFill>
            <a:ln w="9525" cap="flat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'Avg Children by month'!$B$3:$B$4</c:f>
              <c:strCache>
                <c:ptCount val="1"/>
                <c:pt idx="0">
                  <c:v>2013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month'!$B$5:$B$17</c:f>
              <c:numCache>
                <c:formatCode>0</c:formatCode>
                <c:ptCount val="12"/>
                <c:pt idx="7">
                  <c:v>21345.545454545456</c:v>
                </c:pt>
                <c:pt idx="8">
                  <c:v>21642.75</c:v>
                </c:pt>
                <c:pt idx="9">
                  <c:v>21913.966666666667</c:v>
                </c:pt>
                <c:pt idx="10">
                  <c:v>22109.14814814815</c:v>
                </c:pt>
                <c:pt idx="11">
                  <c:v>22038.5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91-C44B-84A1-D35C4F182D35}"/>
            </c:ext>
          </c:extLst>
        </c:ser>
        <c:ser>
          <c:idx val="1"/>
          <c:order val="1"/>
          <c:tx>
            <c:strRef>
              <c:f>'Avg Children by month'!$C$3:$C$4</c:f>
              <c:strCache>
                <c:ptCount val="1"/>
                <c:pt idx="0">
                  <c:v>2014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month'!$C$5:$C$17</c:f>
              <c:numCache>
                <c:formatCode>0</c:formatCode>
                <c:ptCount val="12"/>
                <c:pt idx="0">
                  <c:v>22209.516129032258</c:v>
                </c:pt>
                <c:pt idx="1">
                  <c:v>22509.964285714286</c:v>
                </c:pt>
                <c:pt idx="2">
                  <c:v>22548.766666666666</c:v>
                </c:pt>
                <c:pt idx="3">
                  <c:v>22723.766666666666</c:v>
                </c:pt>
                <c:pt idx="4">
                  <c:v>22883.709677419356</c:v>
                </c:pt>
                <c:pt idx="5">
                  <c:v>23159.73076923077</c:v>
                </c:pt>
                <c:pt idx="6">
                  <c:v>23446.645161290322</c:v>
                </c:pt>
                <c:pt idx="7">
                  <c:v>23656.032258064515</c:v>
                </c:pt>
                <c:pt idx="8">
                  <c:v>24098.678571428572</c:v>
                </c:pt>
                <c:pt idx="9">
                  <c:v>24698.565217391304</c:v>
                </c:pt>
                <c:pt idx="10">
                  <c:v>25125.866666666665</c:v>
                </c:pt>
                <c:pt idx="11">
                  <c:v>25326.032258064515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91-C44B-84A1-D35C4F182D35}"/>
            </c:ext>
          </c:extLst>
        </c:ser>
        <c:ser>
          <c:idx val="2"/>
          <c:order val="2"/>
          <c:tx>
            <c:strRef>
              <c:f>'Avg Children by month'!$D$3:$D$4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month'!$D$5:$D$17</c:f>
              <c:numCache>
                <c:formatCode>0</c:formatCode>
                <c:ptCount val="12"/>
                <c:pt idx="0">
                  <c:v>24976.225806451614</c:v>
                </c:pt>
                <c:pt idx="1">
                  <c:v>24584.115384615383</c:v>
                </c:pt>
                <c:pt idx="2">
                  <c:v>24157.464285714286</c:v>
                </c:pt>
                <c:pt idx="3">
                  <c:v>23721.413793103449</c:v>
                </c:pt>
                <c:pt idx="4">
                  <c:v>23484.407407407409</c:v>
                </c:pt>
                <c:pt idx="5">
                  <c:v>23151.066666666666</c:v>
                </c:pt>
                <c:pt idx="6">
                  <c:v>22956.066666666666</c:v>
                </c:pt>
                <c:pt idx="7">
                  <c:v>23188.225806451614</c:v>
                </c:pt>
                <c:pt idx="8">
                  <c:v>23427.433333333334</c:v>
                </c:pt>
                <c:pt idx="9">
                  <c:v>23383.612903225807</c:v>
                </c:pt>
                <c:pt idx="10">
                  <c:v>23459.344827586207</c:v>
                </c:pt>
                <c:pt idx="11">
                  <c:v>23405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91-C44B-84A1-D35C4F182D35}"/>
            </c:ext>
          </c:extLst>
        </c:ser>
        <c:ser>
          <c:idx val="3"/>
          <c:order val="3"/>
          <c:tx>
            <c:strRef>
              <c:f>'Avg Children by month'!$E$3:$E$4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month'!$E$5:$E$17</c:f>
              <c:numCache>
                <c:formatCode>0</c:formatCode>
                <c:ptCount val="12"/>
                <c:pt idx="0">
                  <c:v>23406.387096774193</c:v>
                </c:pt>
                <c:pt idx="1">
                  <c:v>23279.103448275862</c:v>
                </c:pt>
                <c:pt idx="2">
                  <c:v>22900.387096774193</c:v>
                </c:pt>
                <c:pt idx="3">
                  <c:v>22790.464285714286</c:v>
                </c:pt>
                <c:pt idx="4">
                  <c:v>22756.533333333333</c:v>
                </c:pt>
                <c:pt idx="5">
                  <c:v>22643.200000000001</c:v>
                </c:pt>
                <c:pt idx="6">
                  <c:v>22822.333333333332</c:v>
                </c:pt>
                <c:pt idx="7">
                  <c:v>23308.129032258064</c:v>
                </c:pt>
                <c:pt idx="8">
                  <c:v>23555.866666666665</c:v>
                </c:pt>
                <c:pt idx="9">
                  <c:v>23595.935483870966</c:v>
                </c:pt>
                <c:pt idx="10">
                  <c:v>23736.733333333334</c:v>
                </c:pt>
                <c:pt idx="11">
                  <c:v>23601.451612903227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91-C44B-84A1-D35C4F182D35}"/>
            </c:ext>
          </c:extLst>
        </c:ser>
        <c:ser>
          <c:idx val="4"/>
          <c:order val="4"/>
          <c:tx>
            <c:strRef>
              <c:f>'Avg Children by month'!$F$3:$F$4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month'!$F$5:$F$17</c:f>
              <c:numCache>
                <c:formatCode>0</c:formatCode>
                <c:ptCount val="12"/>
                <c:pt idx="0">
                  <c:v>23424.307692307691</c:v>
                </c:pt>
                <c:pt idx="1">
                  <c:v>23265.5</c:v>
                </c:pt>
                <c:pt idx="2">
                  <c:v>22918.193548387098</c:v>
                </c:pt>
                <c:pt idx="3">
                  <c:v>22477.117647058825</c:v>
                </c:pt>
                <c:pt idx="4">
                  <c:v>22352.970588235294</c:v>
                </c:pt>
                <c:pt idx="5">
                  <c:v>22123.037037037036</c:v>
                </c:pt>
                <c:pt idx="6">
                  <c:v>22179.290322580644</c:v>
                </c:pt>
                <c:pt idx="7">
                  <c:v>22362.258064516129</c:v>
                </c:pt>
                <c:pt idx="8">
                  <c:v>22861.866666666665</c:v>
                </c:pt>
                <c:pt idx="9">
                  <c:v>23078</c:v>
                </c:pt>
                <c:pt idx="10">
                  <c:v>22939.444444444445</c:v>
                </c:pt>
                <c:pt idx="11">
                  <c:v>22856.799999999999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91-C44B-84A1-D35C4F182D35}"/>
            </c:ext>
          </c:extLst>
        </c:ser>
        <c:ser>
          <c:idx val="5"/>
          <c:order val="5"/>
          <c:tx>
            <c:strRef>
              <c:f>'Avg Children by month'!$G$3:$G$4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month'!$G$5:$G$17</c:f>
              <c:numCache>
                <c:formatCode>0</c:formatCode>
                <c:ptCount val="12"/>
                <c:pt idx="0">
                  <c:v>22775.741935483871</c:v>
                </c:pt>
                <c:pt idx="1">
                  <c:v>22772.892857142859</c:v>
                </c:pt>
                <c:pt idx="2">
                  <c:v>22555</c:v>
                </c:pt>
                <c:pt idx="3">
                  <c:v>22216.344827586207</c:v>
                </c:pt>
                <c:pt idx="4">
                  <c:v>21959.16129032258</c:v>
                </c:pt>
                <c:pt idx="5">
                  <c:v>21732.333333333332</c:v>
                </c:pt>
                <c:pt idx="6">
                  <c:v>21820.741935483871</c:v>
                </c:pt>
                <c:pt idx="7">
                  <c:v>21938.516129032258</c:v>
                </c:pt>
                <c:pt idx="8">
                  <c:v>22336.366666666665</c:v>
                </c:pt>
                <c:pt idx="9">
                  <c:v>22570.566666666666</c:v>
                </c:pt>
                <c:pt idx="10">
                  <c:v>22537.366666666665</c:v>
                </c:pt>
                <c:pt idx="11">
                  <c:v>22391.967741935485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91-C44B-84A1-D35C4F182D35}"/>
            </c:ext>
          </c:extLst>
        </c:ser>
        <c:ser>
          <c:idx val="6"/>
          <c:order val="6"/>
          <c:tx>
            <c:strRef>
              <c:f>'Avg Children by month'!$H$3:$H$4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>
                  <a:lumMod val="60000"/>
                </a:schemeClr>
              </a:solidFill>
              <a:ln w="9525" cap="flat" cmpd="sng" algn="ctr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'Avg Children by month'!$A$5:$A$17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'Avg Children by month'!$H$5:$H$17</c:f>
              <c:numCache>
                <c:formatCode>0</c:formatCode>
                <c:ptCount val="12"/>
                <c:pt idx="0">
                  <c:v>22428.645161290322</c:v>
                </c:pt>
                <c:pt idx="1">
                  <c:v>22190.5</c:v>
                </c:pt>
                <c:pt idx="2">
                  <c:v>21897.16129032258</c:v>
                </c:pt>
                <c:pt idx="3">
                  <c:v>21173.5</c:v>
                </c:pt>
                <c:pt idx="4">
                  <c:v>20837.2</c:v>
                </c:pt>
                <c:pt idx="5">
                  <c:v>20757.766666666666</c:v>
                </c:pt>
                <c:pt idx="6">
                  <c:v>20890.516129032258</c:v>
                </c:pt>
                <c:pt idx="7">
                  <c:v>21250.516129032258</c:v>
                </c:pt>
                <c:pt idx="8">
                  <c:v>21548.928571428572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391-C44B-84A1-D35C4F182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226710416"/>
        <c:axId val="1454276816"/>
      </c:lineChart>
      <c:catAx>
        <c:axId val="12267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276816"/>
        <c:crosses val="autoZero"/>
        <c:auto val="1"/>
        <c:lblAlgn val="ctr"/>
        <c:lblOffset val="100"/>
        <c:noMultiLvlLbl val="0"/>
      </c:catAx>
      <c:valAx>
        <c:axId val="1454276816"/>
        <c:scaling>
          <c:orientation val="minMax"/>
          <c:min val="175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71041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BF65-2DF1-B74A-8C48-8FF241830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NYC Homelessness</a:t>
            </a:r>
            <a:br>
              <a:rPr lang="en-US" dirty="0"/>
            </a:br>
            <a:r>
              <a:rPr lang="en-US" dirty="0"/>
              <a:t>2013-2019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CBC0A-CB1A-1C41-8FF0-FDA37E017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Johnathan Wiggins</a:t>
            </a:r>
          </a:p>
        </p:txBody>
      </p:sp>
    </p:spTree>
    <p:extLst>
      <p:ext uri="{BB962C8B-B14F-4D97-AF65-F5344CB8AC3E}">
        <p14:creationId xmlns:p14="http://schemas.microsoft.com/office/powerpoint/2010/main" val="164023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4E8D2-BB88-1E48-99E3-A6D38336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Total Children Field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0EB55755-C3A2-0442-BB00-1B19F54714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3738113"/>
              </p:ext>
            </p:extLst>
          </p:nvPr>
        </p:nvGraphicFramePr>
        <p:xfrm>
          <a:off x="1092161" y="1447258"/>
          <a:ext cx="439578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894">
                  <a:extLst>
                    <a:ext uri="{9D8B030D-6E8A-4147-A177-3AD203B41FA5}">
                      <a16:colId xmlns:a16="http://schemas.microsoft.com/office/drawing/2014/main" val="1554084848"/>
                    </a:ext>
                  </a:extLst>
                </a:gridCol>
                <a:gridCol w="2197894">
                  <a:extLst>
                    <a:ext uri="{9D8B030D-6E8A-4147-A177-3AD203B41FA5}">
                      <a16:colId xmlns:a16="http://schemas.microsoft.com/office/drawing/2014/main" val="57014303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Counts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55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022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Entry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151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544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1505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998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25490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848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513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 (median)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22775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502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22184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550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20686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758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3492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22803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731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439781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9CC4F-BB27-D545-8003-1B9AC8180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276FD-542F-7A46-96DA-A96F8A495E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14" y="601663"/>
            <a:ext cx="2858297" cy="5936195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0220D7E3-6155-4B4F-9439-1C00546E3C16}"/>
              </a:ext>
            </a:extLst>
          </p:cNvPr>
          <p:cNvSpPr/>
          <p:nvPr/>
        </p:nvSpPr>
        <p:spPr>
          <a:xfrm>
            <a:off x="9242267" y="-883166"/>
            <a:ext cx="1617134" cy="428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WHAT?!</a:t>
            </a:r>
          </a:p>
        </p:txBody>
      </p:sp>
    </p:spTree>
    <p:extLst>
      <p:ext uri="{BB962C8B-B14F-4D97-AF65-F5344CB8AC3E}">
        <p14:creationId xmlns:p14="http://schemas.microsoft.com/office/powerpoint/2010/main" val="364820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02865 0.30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A94A-0829-7B43-9102-420B0B61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Individuals by Month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2DF5B8-E774-D24B-9F82-D462B33ADA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3391714"/>
              </p:ext>
            </p:extLst>
          </p:nvPr>
        </p:nvGraphicFramePr>
        <p:xfrm>
          <a:off x="478845" y="1458377"/>
          <a:ext cx="6903263" cy="4640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208">
                  <a:extLst>
                    <a:ext uri="{9D8B030D-6E8A-4147-A177-3AD203B41FA5}">
                      <a16:colId xmlns:a16="http://schemas.microsoft.com/office/drawing/2014/main" val="3550687548"/>
                    </a:ext>
                  </a:extLst>
                </a:gridCol>
                <a:gridCol w="705727">
                  <a:extLst>
                    <a:ext uri="{9D8B030D-6E8A-4147-A177-3AD203B41FA5}">
                      <a16:colId xmlns:a16="http://schemas.microsoft.com/office/drawing/2014/main" val="3610397007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1418126808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2504458798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4137683110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68587181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3795792049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1062538631"/>
                    </a:ext>
                  </a:extLst>
                </a:gridCol>
              </a:tblGrid>
              <a:tr h="356963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2019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4207837469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January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51470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58528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58140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60218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60443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61110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1636710582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February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52144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58233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58182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60077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60713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60838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3399007050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March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52234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57671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57847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59562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60279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60300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1299183035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April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52681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56996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57827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58875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59732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59005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848002231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53098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56634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57896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58733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59180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58326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1968345696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June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53602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56223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57791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58288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58767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58044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3563865671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July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54305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55966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58076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58357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58970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58148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1510458247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August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49686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54834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56466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59042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58915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59414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58832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1812866410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September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50286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55839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57064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59591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59806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60246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59519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2365402472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October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50833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57153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57346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59963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60274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60826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3149382288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November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51123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58182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57767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60492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60242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60950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3433174054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December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51015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58745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57855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60391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60316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60833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1683020347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52956-E363-D944-AF66-2EB41DA35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3708" y="5473104"/>
            <a:ext cx="3259741" cy="125158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D135760-7D44-40A2-9A28-18ACF09CF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927426"/>
              </p:ext>
            </p:extLst>
          </p:nvPr>
        </p:nvGraphicFramePr>
        <p:xfrm>
          <a:off x="7382108" y="2449028"/>
          <a:ext cx="4744070" cy="19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68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D135760-7D44-40A2-9A28-18ACF09CF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901574"/>
              </p:ext>
            </p:extLst>
          </p:nvPr>
        </p:nvGraphicFramePr>
        <p:xfrm>
          <a:off x="278779" y="412595"/>
          <a:ext cx="11708781" cy="618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155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A94A-0829-7B43-9102-420B0B61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Adults by Month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2DF5B8-E774-D24B-9F82-D462B33ADA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5117816"/>
              </p:ext>
            </p:extLst>
          </p:nvPr>
        </p:nvGraphicFramePr>
        <p:xfrm>
          <a:off x="478845" y="1458377"/>
          <a:ext cx="6903263" cy="4640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208">
                  <a:extLst>
                    <a:ext uri="{9D8B030D-6E8A-4147-A177-3AD203B41FA5}">
                      <a16:colId xmlns:a16="http://schemas.microsoft.com/office/drawing/2014/main" val="3550687548"/>
                    </a:ext>
                  </a:extLst>
                </a:gridCol>
                <a:gridCol w="705727">
                  <a:extLst>
                    <a:ext uri="{9D8B030D-6E8A-4147-A177-3AD203B41FA5}">
                      <a16:colId xmlns:a16="http://schemas.microsoft.com/office/drawing/2014/main" val="3610397007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1418126808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2504458798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4137683110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68587181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3795792049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1062538631"/>
                    </a:ext>
                  </a:extLst>
                </a:gridCol>
              </a:tblGrid>
              <a:tr h="356963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2019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4207837469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January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6710582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February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007050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March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183035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April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002231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8345696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June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3865671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July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0458247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August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2866410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September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5402472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October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9382288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November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174054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December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3020347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52956-E363-D944-AF66-2EB41DA35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3708" y="5473104"/>
            <a:ext cx="3259741" cy="125158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B716E3-C1E0-CF40-A58A-BE7596DDC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717644"/>
              </p:ext>
            </p:extLst>
          </p:nvPr>
        </p:nvGraphicFramePr>
        <p:xfrm>
          <a:off x="8274863" y="2439332"/>
          <a:ext cx="3438292" cy="219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68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B716E3-C1E0-CF40-A58A-BE7596DDC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5986"/>
              </p:ext>
            </p:extLst>
          </p:nvPr>
        </p:nvGraphicFramePr>
        <p:xfrm>
          <a:off x="289932" y="501805"/>
          <a:ext cx="11641873" cy="605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9403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A94A-0829-7B43-9102-420B0B61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Children by Month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2DF5B8-E774-D24B-9F82-D462B33ADA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5284541"/>
              </p:ext>
            </p:extLst>
          </p:nvPr>
        </p:nvGraphicFramePr>
        <p:xfrm>
          <a:off x="478845" y="1458377"/>
          <a:ext cx="6903263" cy="4640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208">
                  <a:extLst>
                    <a:ext uri="{9D8B030D-6E8A-4147-A177-3AD203B41FA5}">
                      <a16:colId xmlns:a16="http://schemas.microsoft.com/office/drawing/2014/main" val="3550687548"/>
                    </a:ext>
                  </a:extLst>
                </a:gridCol>
                <a:gridCol w="705727">
                  <a:extLst>
                    <a:ext uri="{9D8B030D-6E8A-4147-A177-3AD203B41FA5}">
                      <a16:colId xmlns:a16="http://schemas.microsoft.com/office/drawing/2014/main" val="3610397007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1418126808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2504458798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4137683110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68587181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3795792049"/>
                    </a:ext>
                  </a:extLst>
                </a:gridCol>
                <a:gridCol w="846388">
                  <a:extLst>
                    <a:ext uri="{9D8B030D-6E8A-4147-A177-3AD203B41FA5}">
                      <a16:colId xmlns:a16="http://schemas.microsoft.com/office/drawing/2014/main" val="1062538631"/>
                    </a:ext>
                  </a:extLst>
                </a:gridCol>
              </a:tblGrid>
              <a:tr h="356963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2019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extLst>
                  <a:ext uri="{0D108BD9-81ED-4DB2-BD59-A6C34878D82A}">
                    <a16:rowId xmlns:a16="http://schemas.microsoft.com/office/drawing/2014/main" val="4207837469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January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6710582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February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007050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March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183035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April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002231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8345696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June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3865671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July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0458247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August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2866410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September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5402472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October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9382288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November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174054"/>
                  </a:ext>
                </a:extLst>
              </a:tr>
              <a:tr h="35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December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38" marR="10938" marT="1093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3020347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52956-E363-D944-AF66-2EB41DA35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3708" y="5473104"/>
            <a:ext cx="3259741" cy="125158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86AA77-A11D-7246-9488-D788819FC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833947"/>
              </p:ext>
            </p:extLst>
          </p:nvPr>
        </p:nvGraphicFramePr>
        <p:xfrm>
          <a:off x="7984273" y="2419815"/>
          <a:ext cx="4029176" cy="289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57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C86AA77-A11D-7246-9488-D788819FC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753307"/>
              </p:ext>
            </p:extLst>
          </p:nvPr>
        </p:nvGraphicFramePr>
        <p:xfrm>
          <a:off x="434898" y="524107"/>
          <a:ext cx="11262731" cy="601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2193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D4E89-9BF6-8B45-84D7-933CF1E2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Find?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EAFCB-CE1C-AC43-AE53-6A16B6DCF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During the winter months</a:t>
            </a:r>
          </a:p>
          <a:p>
            <a:pPr lvl="1"/>
            <a:r>
              <a:rPr lang="en-US" sz="2000" dirty="0"/>
              <a:t>Population in shelters increases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8AB911-2D16-1742-8FE6-4E88AE958A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During the summer months</a:t>
            </a:r>
          </a:p>
          <a:p>
            <a:pPr lvl="1"/>
            <a:r>
              <a:rPr lang="en-US" sz="2000" dirty="0"/>
              <a:t>Population in shelters decreases</a:t>
            </a:r>
          </a:p>
        </p:txBody>
      </p:sp>
    </p:spTree>
    <p:extLst>
      <p:ext uri="{BB962C8B-B14F-4D97-AF65-F5344CB8AC3E}">
        <p14:creationId xmlns:p14="http://schemas.microsoft.com/office/powerpoint/2010/main" val="406472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D4A62-25E5-804A-B3BF-BD27051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46061-DABB-9242-ADF7-E293125AF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like to find data to see if the missing dates support the findings</a:t>
            </a:r>
          </a:p>
          <a:p>
            <a:r>
              <a:rPr lang="en-US" dirty="0"/>
              <a:t>Try and find if there is data with LGBTQIA+ markers to see if there is any correlation with them as well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3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5EBD66-EC28-894B-A8E0-08BB5B3B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240A7-E726-914C-834A-E21D24C27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5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20B874-A4A4-8746-8D21-A679F6D2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22F38B-43E3-504D-B0B2-685779556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Who here has ever been homeless?</a:t>
            </a:r>
          </a:p>
        </p:txBody>
      </p:sp>
    </p:spTree>
    <p:extLst>
      <p:ext uri="{BB962C8B-B14F-4D97-AF65-F5344CB8AC3E}">
        <p14:creationId xmlns:p14="http://schemas.microsoft.com/office/powerpoint/2010/main" val="24643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FF6B-7B91-B042-BE15-D751EA26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2503-0F61-B744-B0D0-871CE0CB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is homelessness the highest in the year?</a:t>
            </a:r>
          </a:p>
          <a:p>
            <a:r>
              <a:rPr lang="en-US" dirty="0"/>
              <a:t>In this Presentation</a:t>
            </a:r>
          </a:p>
          <a:p>
            <a:pPr lvl="1"/>
            <a:r>
              <a:rPr lang="en-US" dirty="0"/>
              <a:t>Overview of my dataset</a:t>
            </a:r>
          </a:p>
          <a:p>
            <a:pPr lvl="1"/>
            <a:r>
              <a:rPr lang="en-US" dirty="0"/>
              <a:t>Problems with the data</a:t>
            </a:r>
          </a:p>
          <a:p>
            <a:pPr lvl="1"/>
            <a:r>
              <a:rPr lang="en-US" dirty="0"/>
              <a:t>Analysis of the data</a:t>
            </a:r>
          </a:p>
          <a:p>
            <a:pPr lvl="1"/>
            <a:r>
              <a:rPr lang="en-US" dirty="0"/>
              <a:t>Findings with the data</a:t>
            </a:r>
          </a:p>
          <a:p>
            <a:pPr lvl="1"/>
            <a:r>
              <a:rPr lang="en-US" dirty="0"/>
              <a:t>Future 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6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65EE-1B3F-864C-9C7F-EA26F9F1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7531-E196-2F47-B717-5C85CE884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Kaggle</a:t>
            </a:r>
          </a:p>
          <a:p>
            <a:pPr lvl="1"/>
            <a:r>
              <a:rPr lang="en-US" dirty="0"/>
              <a:t>Originally collected by NYC’s Shelter System</a:t>
            </a:r>
          </a:p>
          <a:p>
            <a:r>
              <a:rPr lang="en-US" dirty="0"/>
              <a:t>CSV Format</a:t>
            </a:r>
          </a:p>
          <a:p>
            <a:pPr lvl="1"/>
            <a:r>
              <a:rPr lang="en-US" dirty="0"/>
              <a:t>2168 Records</a:t>
            </a:r>
          </a:p>
          <a:p>
            <a:pPr lvl="1"/>
            <a:r>
              <a:rPr lang="en-US" dirty="0"/>
              <a:t>13 original fields</a:t>
            </a:r>
          </a:p>
          <a:p>
            <a:pPr lvl="2"/>
            <a:r>
              <a:rPr lang="en-US" dirty="0"/>
              <a:t>5 additional fields created</a:t>
            </a:r>
          </a:p>
          <a:p>
            <a:pPr lvl="1"/>
            <a:r>
              <a:rPr lang="en-US" dirty="0"/>
              <a:t>286 KB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7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E881-7E9C-3741-9719-FDA91ECA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OVERVIEW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B7B65-6235-0044-AFC3-6AE0A480FE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/>
              <a:t>Date of census</a:t>
            </a:r>
          </a:p>
          <a:p>
            <a:r>
              <a:rPr lang="en-US" sz="2600" dirty="0"/>
              <a:t>Month</a:t>
            </a:r>
          </a:p>
          <a:p>
            <a:r>
              <a:rPr lang="en-US" sz="2600" dirty="0"/>
              <a:t>Year</a:t>
            </a:r>
          </a:p>
          <a:p>
            <a:r>
              <a:rPr lang="en-US" sz="2600" dirty="0"/>
              <a:t>Total Adults in Shelter</a:t>
            </a:r>
          </a:p>
          <a:p>
            <a:r>
              <a:rPr lang="en-US" sz="2600" dirty="0"/>
              <a:t>Total Children in Shelter</a:t>
            </a:r>
          </a:p>
          <a:p>
            <a:r>
              <a:rPr lang="en-US" sz="2600" dirty="0"/>
              <a:t>Total Individuals in Shelter</a:t>
            </a:r>
          </a:p>
          <a:p>
            <a:r>
              <a:rPr lang="en-US" sz="2600" dirty="0"/>
              <a:t>Single Adult Men in Shelter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5D2962-03BB-1C42-A780-8B5FE5BEE4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500" dirty="0"/>
              <a:t>Single Adult Women in Shelter</a:t>
            </a:r>
          </a:p>
          <a:p>
            <a:r>
              <a:rPr lang="en-US" sz="2500" dirty="0"/>
              <a:t>Total Single Adults in Shelter</a:t>
            </a:r>
          </a:p>
          <a:p>
            <a:r>
              <a:rPr lang="en-US" sz="2500" dirty="0"/>
              <a:t>Families with Children in Shelter</a:t>
            </a:r>
          </a:p>
          <a:p>
            <a:r>
              <a:rPr lang="en-US" sz="2500" dirty="0"/>
              <a:t>Adults in Families with Children in Shelter</a:t>
            </a:r>
          </a:p>
          <a:p>
            <a:r>
              <a:rPr lang="en-US" sz="2500" dirty="0"/>
              <a:t>Children in Families with Children in Shelter</a:t>
            </a:r>
          </a:p>
          <a:p>
            <a:r>
              <a:rPr lang="en-US" sz="2500" dirty="0"/>
              <a:t>Total Individuals in Families with Children in Shelter</a:t>
            </a:r>
          </a:p>
          <a:p>
            <a:r>
              <a:rPr lang="en-US" sz="2500" dirty="0"/>
              <a:t>Adult Families in Shelter</a:t>
            </a:r>
          </a:p>
          <a:p>
            <a:r>
              <a:rPr lang="en-US" sz="2500" dirty="0"/>
              <a:t>Individuals in Adult Families in Shelter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6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"/>
                            </p:stCondLst>
                            <p:childTnLst>
                              <p:par>
                                <p:cTn id="70" presetID="15" presetClass="emph" presetSubtype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25"/>
                            </p:stCondLst>
                            <p:childTnLst>
                              <p:par>
                                <p:cTn id="73" presetID="15" presetClass="emph" presetSubtype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25"/>
                            </p:stCondLst>
                            <p:childTnLst>
                              <p:par>
                                <p:cTn id="76" presetID="15" presetClass="emph" presetSubtype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25"/>
                            </p:stCondLst>
                            <p:childTnLst>
                              <p:par>
                                <p:cTn id="79" presetID="15" presetClass="emph" presetSubtype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75"/>
                            </p:stCondLst>
                            <p:childTnLst>
                              <p:par>
                                <p:cTn id="82" presetID="15" presetClass="emph" presetSubtype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9C5A-B0D6-FD49-A681-3191828C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78063-10C1-D642-BFD9-5EE8864013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Issue #1- The date field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93BF9-2CB9-474D-B9A1-EB5A75601E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Issue #2- Not a full daily log</a:t>
            </a:r>
          </a:p>
          <a:p>
            <a:pPr lvl="1"/>
            <a:r>
              <a:rPr lang="en-US" dirty="0"/>
              <a:t>Found that while it looks like a full daily log</a:t>
            </a:r>
          </a:p>
          <a:p>
            <a:pPr lvl="1"/>
            <a:r>
              <a:rPr lang="en-US" sz="3200" dirty="0"/>
              <a:t>ITS NOT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9D7BB2-25CD-0744-928A-74AC837F5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37670"/>
              </p:ext>
            </p:extLst>
          </p:nvPr>
        </p:nvGraphicFramePr>
        <p:xfrm>
          <a:off x="1630556" y="2637676"/>
          <a:ext cx="203819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195">
                  <a:extLst>
                    <a:ext uri="{9D8B030D-6E8A-4147-A177-3AD203B41FA5}">
                      <a16:colId xmlns:a16="http://schemas.microsoft.com/office/drawing/2014/main" val="2415535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Date of Census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651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2019-09-28T00:00:00.000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366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2019-09-27T00:00:00.000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01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2019-09-26T00:00:00.000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76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2019-09-25T00:00:00.000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04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2019-09-24T00:00:00.000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242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2019-09-23T00:00:00.000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57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39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D69E-E958-F740-8F4E-8C2FCE34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C84AC-2D4D-544C-A8B0-D184B6F09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4E8D2-BB88-1E48-99E3-A6D38336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Total Individuals Field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0EB55755-C3A2-0442-BB00-1B19F54714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0561856"/>
              </p:ext>
            </p:extLst>
          </p:nvPr>
        </p:nvGraphicFramePr>
        <p:xfrm>
          <a:off x="1092161" y="1447258"/>
          <a:ext cx="439578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894">
                  <a:extLst>
                    <a:ext uri="{9D8B030D-6E8A-4147-A177-3AD203B41FA5}">
                      <a16:colId xmlns:a16="http://schemas.microsoft.com/office/drawing/2014/main" val="1554084848"/>
                    </a:ext>
                  </a:extLst>
                </a:gridCol>
                <a:gridCol w="2197894">
                  <a:extLst>
                    <a:ext uri="{9D8B030D-6E8A-4147-A177-3AD203B41FA5}">
                      <a16:colId xmlns:a16="http://schemas.microsoft.com/office/drawing/2014/main" val="57014303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Counts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55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022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Entry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151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544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1505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998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61415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848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59871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513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 (median)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58407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502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56997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550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49462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758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3492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57752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731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4397813"/>
                  </a:ext>
                </a:extLst>
              </a:tr>
            </a:tbl>
          </a:graphicData>
        </a:graphic>
      </p:graphicFrame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3AB1DE5-444B-6C4B-A63C-C8B432E7E31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53" y="1447258"/>
            <a:ext cx="2980786" cy="51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7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4E8D2-BB88-1E48-99E3-A6D38336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Total Adults Field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0EB55755-C3A2-0442-BB00-1B19F54714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2554937"/>
              </p:ext>
            </p:extLst>
          </p:nvPr>
        </p:nvGraphicFramePr>
        <p:xfrm>
          <a:off x="1092161" y="1447258"/>
          <a:ext cx="439578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894">
                  <a:extLst>
                    <a:ext uri="{9D8B030D-6E8A-4147-A177-3AD203B41FA5}">
                      <a16:colId xmlns:a16="http://schemas.microsoft.com/office/drawing/2014/main" val="1554084848"/>
                    </a:ext>
                  </a:extLst>
                </a:gridCol>
                <a:gridCol w="2197894">
                  <a:extLst>
                    <a:ext uri="{9D8B030D-6E8A-4147-A177-3AD203B41FA5}">
                      <a16:colId xmlns:a16="http://schemas.microsoft.com/office/drawing/2014/main" val="57014303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Counts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55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022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Entry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151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544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1505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998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38838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848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37310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513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 (median)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35994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502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33240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550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28127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758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3492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34949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731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439781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9CC4F-BB27-D545-8003-1B9AC8180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238D0-4B84-7E4D-AB19-4CF88CF36B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58" y="1313635"/>
            <a:ext cx="3392869" cy="53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8924</TotalTime>
  <Words>671</Words>
  <Application>Microsoft Macintosh PowerPoint</Application>
  <PresentationFormat>Widescreen</PresentationFormat>
  <Paragraphs>447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NYC Homelessness 2013-2019</vt:lpstr>
      <vt:lpstr>Question</vt:lpstr>
      <vt:lpstr>Project Overview</vt:lpstr>
      <vt:lpstr>Data Overview</vt:lpstr>
      <vt:lpstr>DATA OVERVIEW (CONT.)</vt:lpstr>
      <vt:lpstr>Problems With the Data</vt:lpstr>
      <vt:lpstr>ANALYSIS OF THE DATA</vt:lpstr>
      <vt:lpstr>Total Individuals Field </vt:lpstr>
      <vt:lpstr>Total Adults Field </vt:lpstr>
      <vt:lpstr>Total Children Field </vt:lpstr>
      <vt:lpstr>Average Individuals by Month</vt:lpstr>
      <vt:lpstr>PowerPoint Presentation</vt:lpstr>
      <vt:lpstr>Average Adults by Month</vt:lpstr>
      <vt:lpstr>PowerPoint Presentation</vt:lpstr>
      <vt:lpstr>Average Children by Month</vt:lpstr>
      <vt:lpstr>PowerPoint Presentation</vt:lpstr>
      <vt:lpstr>What Did I Find?</vt:lpstr>
      <vt:lpstr>Future 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Homelessness 2013-2019</dc:title>
  <dc:creator>Johnathan Wiggins</dc:creator>
  <cp:lastModifiedBy>Johnathan Wiggins</cp:lastModifiedBy>
  <cp:revision>11</cp:revision>
  <dcterms:created xsi:type="dcterms:W3CDTF">2019-11-28T20:40:49Z</dcterms:created>
  <dcterms:modified xsi:type="dcterms:W3CDTF">2019-12-05T01:25:37Z</dcterms:modified>
</cp:coreProperties>
</file>