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ny\Desktop\Edinboro%20University%20Alumni%20data%20file%20Jenny%20Nort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ny\Desktop\Edinboro%20University%20Alumni%20data%20file%20Jenny%20Nort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Top 10 Majors by Lifetime Giving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2888567570338409E-2"/>
                  <c:y val="-6.23957784739940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EF-4973-9C31-A85506D11E1E}"/>
                </c:ext>
              </c:extLst>
            </c:dLbl>
            <c:dLbl>
              <c:idx val="2"/>
              <c:layout>
                <c:manualLayout>
                  <c:x val="1.6460903216240146E-2"/>
                  <c:y val="-1.40203279299504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EF-4973-9C31-A85506D11E1E}"/>
                </c:ext>
              </c:extLst>
            </c:dLbl>
            <c:dLbl>
              <c:idx val="3"/>
              <c:layout>
                <c:manualLayout>
                  <c:x val="3.7860077397352337E-2"/>
                  <c:y val="-3.92569182038613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EF-4973-9C31-A85506D11E1E}"/>
                </c:ext>
              </c:extLst>
            </c:dLbl>
            <c:dLbl>
              <c:idx val="4"/>
              <c:layout>
                <c:manualLayout>
                  <c:x val="-4.9382709648720441E-3"/>
                  <c:y val="-5.32772461338117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EF-4973-9C31-A85506D11E1E}"/>
                </c:ext>
              </c:extLst>
            </c:dLbl>
            <c:dLbl>
              <c:idx val="6"/>
              <c:layout>
                <c:manualLayout>
                  <c:x val="-1.3168722572992116E-2"/>
                  <c:y val="-7.01016396497523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EF-4973-9C31-A85506D11E1E}"/>
                </c:ext>
              </c:extLst>
            </c:dLbl>
            <c:dLbl>
              <c:idx val="8"/>
              <c:layout>
                <c:manualLayout>
                  <c:x val="4.9382553026272374E-3"/>
                  <c:y val="-0.100807098677344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EF-4973-9C31-A85506D11E1E}"/>
                </c:ext>
              </c:extLst>
            </c:dLbl>
            <c:numFmt formatCode="#,##0" sourceLinked="0"/>
            <c:spPr>
              <a:solidFill>
                <a:srgbClr val="C830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'Lifetime Giving by Major'!$A$4:$A$13</c:f>
              <c:strCache>
                <c:ptCount val="10"/>
                <c:pt idx="0">
                  <c:v>NA</c:v>
                </c:pt>
                <c:pt idx="1">
                  <c:v>Mathematics-Secondary</c:v>
                </c:pt>
                <c:pt idx="2">
                  <c:v>Mathematics</c:v>
                </c:pt>
                <c:pt idx="3">
                  <c:v>Elementary Education</c:v>
                </c:pt>
                <c:pt idx="4">
                  <c:v>Psychology</c:v>
                </c:pt>
                <c:pt idx="5">
                  <c:v>Social Studies-Secondary</c:v>
                </c:pt>
                <c:pt idx="6">
                  <c:v>Speech Communication</c:v>
                </c:pt>
                <c:pt idx="7">
                  <c:v>Art Education</c:v>
                </c:pt>
                <c:pt idx="8">
                  <c:v>Business Administration</c:v>
                </c:pt>
                <c:pt idx="9">
                  <c:v>Political Science</c:v>
                </c:pt>
              </c:strCache>
            </c:strRef>
          </c:cat>
          <c:val>
            <c:numRef>
              <c:f>'Lifetime Giving by Major'!$B$4:$B$13</c:f>
              <c:numCache>
                <c:formatCode>"$"#,##0.00</c:formatCode>
                <c:ptCount val="10"/>
                <c:pt idx="0">
                  <c:v>1740092.529999997</c:v>
                </c:pt>
                <c:pt idx="1">
                  <c:v>1417333.5899999994</c:v>
                </c:pt>
                <c:pt idx="2">
                  <c:v>1327018.3400000001</c:v>
                </c:pt>
                <c:pt idx="3">
                  <c:v>1104820.1999999997</c:v>
                </c:pt>
                <c:pt idx="4">
                  <c:v>342801.04000000015</c:v>
                </c:pt>
                <c:pt idx="5">
                  <c:v>337624.0400000001</c:v>
                </c:pt>
                <c:pt idx="6">
                  <c:v>324180.60000000033</c:v>
                </c:pt>
                <c:pt idx="7">
                  <c:v>320028.26000000013</c:v>
                </c:pt>
                <c:pt idx="8">
                  <c:v>318054.71000000025</c:v>
                </c:pt>
                <c:pt idx="9">
                  <c:v>234166.01000000007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EF-4973-9C31-A85506D11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1104272623"/>
        <c:axId val="1102709695"/>
      </c:barChart>
      <c:catAx>
        <c:axId val="1104272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2709695"/>
        <c:crosses val="autoZero"/>
        <c:auto val="1"/>
        <c:lblAlgn val="ctr"/>
        <c:lblOffset val="100"/>
        <c:noMultiLvlLbl val="0"/>
      </c:catAx>
      <c:valAx>
        <c:axId val="1102709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4272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pivotSource>
    <c:name>[Edinboro University Alumni data file Jenny Norton.xlsx]Lifetime Giving by Gender!PivotTable6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Lifetime Giving by 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9622437971952572E-2"/>
              <c:y val="-3.8955284519973016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6.4724919093850338E-3"/>
              <c:y val="-4.249667402178875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6.4724919093850338E-3"/>
              <c:y val="-4.249667402178875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5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9622437971952572E-2"/>
              <c:y val="-3.8955284519973016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7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6.4724919093850338E-3"/>
              <c:y val="-4.249667402178875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9622437971952572E-2"/>
              <c:y val="-3.8955284519973016E-2"/>
            </c:manualLayout>
          </c:layout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'Lifetime Giving by Gender'!$B$3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F1-42C9-A7AE-6F5BCC915BF2}"/>
              </c:ext>
            </c:extLst>
          </c:dPt>
          <c:dPt>
            <c:idx val="1"/>
            <c:bubble3D val="0"/>
            <c:spPr>
              <a:solidFill>
                <a:schemeClr val="accent4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F1-42C9-A7AE-6F5BCC915BF2}"/>
              </c:ext>
            </c:extLst>
          </c:dPt>
          <c:dLbls>
            <c:dLbl>
              <c:idx val="0"/>
              <c:layout>
                <c:manualLayout>
                  <c:x val="0.11363741084436747"/>
                  <c:y val="7.8174133685476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59647678004085"/>
                      <c:h val="0.24804461596314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0F1-42C9-A7AE-6F5BCC915BF2}"/>
                </c:ext>
              </c:extLst>
            </c:dLbl>
            <c:dLbl>
              <c:idx val="1"/>
              <c:layout>
                <c:manualLayout>
                  <c:x val="-4.9622437971952572E-2"/>
                  <c:y val="-3.89552845199730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F1-42C9-A7AE-6F5BCC915BF2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'Lifetime Giving by Gender'!$A$4:$A$6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'Lifetime Giving by Gender'!$B$4:$B$6</c:f>
              <c:numCache>
                <c:formatCode>"$"#,##0.00</c:formatCode>
                <c:ptCount val="2"/>
                <c:pt idx="0">
                  <c:v>3228320.6500000157</c:v>
                </c:pt>
                <c:pt idx="1">
                  <c:v>8835782.9000000134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F1-42C9-A7AE-6F5BCC915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7BED9-6A49-4D48-8E04-DD55276A8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Edinboro University Alumni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C323D-F737-4FB6-916C-FF7EBD2619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Jenny Norton</a:t>
            </a:r>
          </a:p>
          <a:p>
            <a:r>
              <a:rPr lang="en-US" dirty="0"/>
              <a:t>DSCI101 T-TH</a:t>
            </a:r>
          </a:p>
        </p:txBody>
      </p:sp>
    </p:spTree>
    <p:extLst>
      <p:ext uri="{BB962C8B-B14F-4D97-AF65-F5344CB8AC3E}">
        <p14:creationId xmlns:p14="http://schemas.microsoft.com/office/powerpoint/2010/main" val="1921485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E78A-2362-4A95-ADDA-BB9E39DA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10433"/>
          </a:xfrm>
        </p:spPr>
        <p:txBody>
          <a:bodyPr/>
          <a:lstStyle/>
          <a:p>
            <a:r>
              <a:rPr lang="en-US" dirty="0"/>
              <a:t>Analysis of Gender by Lifetime 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79FA7-2366-498C-92C9-A887F5129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1" y="1563757"/>
            <a:ext cx="4356129" cy="3902588"/>
          </a:xfrm>
        </p:spPr>
        <p:txBody>
          <a:bodyPr>
            <a:normAutofit/>
          </a:bodyPr>
          <a:lstStyle/>
          <a:p>
            <a:r>
              <a:rPr lang="en-US" sz="2400" dirty="0"/>
              <a:t>Created a pivot table of Lifetime Giving by Gender</a:t>
            </a:r>
          </a:p>
          <a:p>
            <a:r>
              <a:rPr lang="en-US" sz="2400" dirty="0"/>
              <a:t>Appears men give more but it used to be a “man’s world”</a:t>
            </a:r>
          </a:p>
          <a:p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89C29F-B4AC-442A-9224-9A53C75C8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8" y="4211536"/>
            <a:ext cx="3810904" cy="1254810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E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97070"/>
              </p:ext>
            </p:extLst>
          </p:nvPr>
        </p:nvGraphicFramePr>
        <p:xfrm>
          <a:off x="5592417" y="1563758"/>
          <a:ext cx="5641368" cy="400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38576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BE31-472B-4B7D-9A26-98FAD70A1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749765" cy="536545"/>
          </a:xfrm>
        </p:spPr>
        <p:txBody>
          <a:bodyPr/>
          <a:lstStyle/>
          <a:p>
            <a:r>
              <a:rPr lang="en-US" dirty="0"/>
              <a:t>Analysis of Lifetime Giving by Major and Gender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49B4B9-1384-49E8-ACE9-C8D68DFFA3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476607"/>
              </p:ext>
            </p:extLst>
          </p:nvPr>
        </p:nvGraphicFramePr>
        <p:xfrm>
          <a:off x="6005152" y="1618245"/>
          <a:ext cx="5608413" cy="336557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872668">
                  <a:extLst>
                    <a:ext uri="{9D8B030D-6E8A-4147-A177-3AD203B41FA5}">
                      <a16:colId xmlns:a16="http://schemas.microsoft.com/office/drawing/2014/main" val="3512501981"/>
                    </a:ext>
                  </a:extLst>
                </a:gridCol>
                <a:gridCol w="826206">
                  <a:extLst>
                    <a:ext uri="{9D8B030D-6E8A-4147-A177-3AD203B41FA5}">
                      <a16:colId xmlns:a16="http://schemas.microsoft.com/office/drawing/2014/main" val="2266763191"/>
                    </a:ext>
                  </a:extLst>
                </a:gridCol>
                <a:gridCol w="902406">
                  <a:extLst>
                    <a:ext uri="{9D8B030D-6E8A-4147-A177-3AD203B41FA5}">
                      <a16:colId xmlns:a16="http://schemas.microsoft.com/office/drawing/2014/main" val="3889342308"/>
                    </a:ext>
                  </a:extLst>
                </a:gridCol>
                <a:gridCol w="1007133">
                  <a:extLst>
                    <a:ext uri="{9D8B030D-6E8A-4147-A177-3AD203B41FA5}">
                      <a16:colId xmlns:a16="http://schemas.microsoft.com/office/drawing/2014/main" val="704889141"/>
                    </a:ext>
                  </a:extLst>
                </a:gridCol>
              </a:tblGrid>
              <a:tr h="444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 dirty="0">
                          <a:effectLst/>
                          <a:latin typeface="+mj-lt"/>
                        </a:rPr>
                        <a:t>Major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>
                          <a:effectLst/>
                          <a:latin typeface="+mj-lt"/>
                        </a:rPr>
                        <a:t>Male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>
                          <a:effectLst/>
                          <a:latin typeface="+mj-lt"/>
                        </a:rPr>
                        <a:t>Female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 dirty="0">
                          <a:effectLst/>
                          <a:latin typeface="+mj-lt"/>
                        </a:rPr>
                        <a:t>Grand Total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683684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10.57%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3.85%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14.42%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1630041940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Mathematics-Secondary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11.57%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0.18%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11.75%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1639907818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Mathematics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10.84%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0.16%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11.00%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2091009284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Elementary Education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3.33%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5.83%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9.16%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851141821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Psychology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2.16%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0.69%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2.84%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384262244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Social Studies-Secondary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2.65%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0.15%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2.80%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2322420597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Speech Communication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1.31%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1.38%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2.69%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4259612072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Art Education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1.29%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1.36%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2.65%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4021958248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Business Administration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2.23%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0.40%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2.64%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4236400321"/>
                  </a:ext>
                </a:extLst>
              </a:tr>
              <a:tr h="237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Political Science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1.51%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+mj-lt"/>
                        </a:rPr>
                        <a:t>0.43%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1.94%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703" marR="6703" marT="6703" marB="0" anchor="b"/>
                </a:tc>
                <a:extLst>
                  <a:ext uri="{0D108BD9-81ED-4DB2-BD59-A6C34878D82A}">
                    <a16:rowId xmlns:a16="http://schemas.microsoft.com/office/drawing/2014/main" val="3376101595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EEA0E1-B84A-42CE-8ED7-89E5F2C29A34}"/>
              </a:ext>
            </a:extLst>
          </p:cNvPr>
          <p:cNvSpPr txBox="1">
            <a:spLocks/>
          </p:cNvSpPr>
          <p:nvPr/>
        </p:nvSpPr>
        <p:spPr>
          <a:xfrm>
            <a:off x="1130271" y="1618245"/>
            <a:ext cx="4713938" cy="33655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Created a pivot table of Lifetime Giving by Major and Gender</a:t>
            </a:r>
          </a:p>
          <a:p>
            <a:r>
              <a:rPr lang="en-US" sz="2400" dirty="0"/>
              <a:t>Mathematics-Secondary and Mathematics top male donors</a:t>
            </a:r>
          </a:p>
          <a:p>
            <a:r>
              <a:rPr lang="en-US" sz="2400" dirty="0"/>
              <a:t>Elementary Education top female donors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4123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EAB0-11B1-4B33-8BC1-1B512A4D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Lifetime Giving by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D5772-BD5F-412C-98A3-D0411B682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477941"/>
            <a:ext cx="4515156" cy="3988404"/>
          </a:xfrm>
        </p:spPr>
        <p:txBody>
          <a:bodyPr>
            <a:normAutofit/>
          </a:bodyPr>
          <a:lstStyle/>
          <a:p>
            <a:r>
              <a:rPr lang="en-US" sz="2400" dirty="0"/>
              <a:t>Baby Boomers have highest lifetime giving but they’ve been giving a lot longer</a:t>
            </a:r>
          </a:p>
          <a:p>
            <a:r>
              <a:rPr lang="en-US" sz="2400" dirty="0"/>
              <a:t>Millennial (Gen Y) shows males giving more</a:t>
            </a:r>
          </a:p>
          <a:p>
            <a:r>
              <a:rPr lang="en-US" sz="2400" dirty="0"/>
              <a:t>Gen Z just starting to donate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71C85C-96D8-433C-9573-F4838939E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5426" y="1916743"/>
            <a:ext cx="6252036" cy="25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49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E0FE0-039B-4800-A865-68F54DBE1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10433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3E8C7-420E-4A2B-8BB0-2A73BAAB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74519"/>
            <a:ext cx="9603275" cy="3591825"/>
          </a:xfrm>
        </p:spPr>
        <p:txBody>
          <a:bodyPr>
            <a:normAutofit/>
          </a:bodyPr>
          <a:lstStyle/>
          <a:p>
            <a:r>
              <a:rPr lang="en-US" sz="2400" dirty="0"/>
              <a:t>32% of donations are from the Mathematics-Secondary major, the Mathematics major and the Elementary Education major</a:t>
            </a:r>
          </a:p>
          <a:p>
            <a:r>
              <a:rPr lang="en-US" sz="2400" dirty="0"/>
              <a:t>14% of donations are from unknown majors</a:t>
            </a:r>
          </a:p>
          <a:p>
            <a:r>
              <a:rPr lang="en-US" sz="2400" dirty="0"/>
              <a:t>I expected finance or computer science related majors would have been higher</a:t>
            </a:r>
          </a:p>
        </p:txBody>
      </p:sp>
    </p:spTree>
    <p:extLst>
      <p:ext uri="{BB962C8B-B14F-4D97-AF65-F5344CB8AC3E}">
        <p14:creationId xmlns:p14="http://schemas.microsoft.com/office/powerpoint/2010/main" val="508190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51ACE-D291-401F-B12C-5BD524931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188720"/>
            <a:ext cx="9603275" cy="4277625"/>
          </a:xfrm>
        </p:spPr>
        <p:txBody>
          <a:bodyPr>
            <a:normAutofit/>
          </a:bodyPr>
          <a:lstStyle/>
          <a:p>
            <a:r>
              <a:rPr lang="en-US" sz="2400" dirty="0"/>
              <a:t>Appears men donate more than women</a:t>
            </a:r>
          </a:p>
          <a:p>
            <a:r>
              <a:rPr lang="en-US" sz="2400" dirty="0"/>
              <a:t>Found out in the past all gifts recorded on the man’s record</a:t>
            </a:r>
          </a:p>
          <a:p>
            <a:r>
              <a:rPr lang="en-US" sz="2400" dirty="0"/>
              <a:t>Cannot answer this question in good faith</a:t>
            </a:r>
          </a:p>
          <a:p>
            <a:r>
              <a:rPr lang="en-US" sz="2400" dirty="0"/>
              <a:t>Same issues with regard to which gender donates more by major</a:t>
            </a:r>
          </a:p>
          <a:p>
            <a:r>
              <a:rPr lang="en-US" sz="2400" dirty="0"/>
              <a:t>Some majors showed females donated more, such as Elementary Education and Health and Physical Education</a:t>
            </a:r>
          </a:p>
        </p:txBody>
      </p:sp>
    </p:spTree>
    <p:extLst>
      <p:ext uri="{BB962C8B-B14F-4D97-AF65-F5344CB8AC3E}">
        <p14:creationId xmlns:p14="http://schemas.microsoft.com/office/powerpoint/2010/main" val="1132079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FE24-3C03-4E1D-A3C7-D0685A499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46876"/>
          </a:xfrm>
        </p:spPr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6FBE2-97C9-4045-858B-297AA1D60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00201"/>
            <a:ext cx="9603275" cy="386614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Review missing information in class year, degree, major and birth date fields</a:t>
            </a:r>
          </a:p>
          <a:p>
            <a:r>
              <a:rPr lang="en-US" sz="2400" dirty="0"/>
              <a:t>Use year books and online search companies to fill in missing information</a:t>
            </a:r>
          </a:p>
          <a:p>
            <a:r>
              <a:rPr lang="en-US" sz="2400" dirty="0"/>
              <a:t>Query for additional information that shows lifetime giving by decade</a:t>
            </a:r>
          </a:p>
          <a:p>
            <a:r>
              <a:rPr lang="en-US" sz="2400" dirty="0"/>
              <a:t>Monitor if majors who give the most shifts over next 5 to 10 years</a:t>
            </a:r>
          </a:p>
        </p:txBody>
      </p:sp>
    </p:spTree>
    <p:extLst>
      <p:ext uri="{BB962C8B-B14F-4D97-AF65-F5344CB8AC3E}">
        <p14:creationId xmlns:p14="http://schemas.microsoft.com/office/powerpoint/2010/main" val="4061038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09F02-F373-454F-9FD0-4B1BD99B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0A389-8AA1-4AC2-916F-615E2AABB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Thank you!</a:t>
            </a:r>
          </a:p>
          <a:p>
            <a:r>
              <a:rPr lang="en-US" sz="2400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967746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97943-FCD7-45CF-B210-355134EAF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5F53D-14FE-4EF4-A112-3BE0AEC32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76400"/>
            <a:ext cx="9603275" cy="3962400"/>
          </a:xfrm>
        </p:spPr>
        <p:txBody>
          <a:bodyPr>
            <a:normAutofit/>
          </a:bodyPr>
          <a:lstStyle/>
          <a:p>
            <a:r>
              <a:rPr lang="en-US" sz="2400" dirty="0"/>
              <a:t>Analysis of Edinboro University alumni records</a:t>
            </a:r>
          </a:p>
          <a:p>
            <a:r>
              <a:rPr lang="en-US" sz="2400" dirty="0"/>
              <a:t>Alumni – a group of Edinboro University graduates</a:t>
            </a:r>
          </a:p>
          <a:p>
            <a:r>
              <a:rPr lang="en-US" sz="2400" dirty="0"/>
              <a:t>My questions:</a:t>
            </a:r>
          </a:p>
          <a:p>
            <a:pPr lvl="1"/>
            <a:r>
              <a:rPr lang="en-US" sz="2400" dirty="0"/>
              <a:t>Which majors donate more</a:t>
            </a:r>
          </a:p>
          <a:p>
            <a:pPr lvl="1"/>
            <a:r>
              <a:rPr lang="en-US" sz="2400" dirty="0"/>
              <a:t>Which gender donates more</a:t>
            </a:r>
          </a:p>
          <a:p>
            <a:pPr lvl="1"/>
            <a:r>
              <a:rPr lang="en-US" sz="2400" dirty="0"/>
              <a:t>In each major, which gender donates more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725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41E37-218B-4CB2-A622-A4E9288E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1282-7CCC-4A0A-900C-F3FFECE86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9166" y="1698170"/>
            <a:ext cx="9605634" cy="4027715"/>
          </a:xfrm>
        </p:spPr>
        <p:txBody>
          <a:bodyPr>
            <a:normAutofit/>
          </a:bodyPr>
          <a:lstStyle/>
          <a:p>
            <a:r>
              <a:rPr lang="en-US" sz="2400" dirty="0"/>
              <a:t>Data obtained from the University Advancement Office</a:t>
            </a:r>
          </a:p>
          <a:p>
            <a:r>
              <a:rPr lang="en-US" sz="2400" dirty="0"/>
              <a:t>Exported from Blackbaud’s Raiser’s Edge as a CSV file</a:t>
            </a:r>
          </a:p>
          <a:p>
            <a:r>
              <a:rPr lang="en-US" sz="2400" dirty="0"/>
              <a:t>All living alumni with Associate’s degrees, Bachelor’s degrees and some unknown degrees</a:t>
            </a:r>
          </a:p>
          <a:p>
            <a:r>
              <a:rPr lang="en-US" sz="2400" dirty="0"/>
              <a:t>Master’s degrees and Teacher Certifications excluded</a:t>
            </a:r>
          </a:p>
          <a:p>
            <a:r>
              <a:rPr lang="en-US" sz="2400" dirty="0"/>
              <a:t>File contained 57,376 records and is 6.78 MB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8620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C3A6-FF8A-4E9B-AFD7-0BDCAE380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Dictionary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249B74-68DD-47FF-BAF6-585318BFA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9166" y="1563756"/>
            <a:ext cx="4645152" cy="4227443"/>
          </a:xfrm>
        </p:spPr>
        <p:txBody>
          <a:bodyPr>
            <a:normAutofit/>
          </a:bodyPr>
          <a:lstStyle/>
          <a:p>
            <a:r>
              <a:rPr lang="en-US" sz="2400" dirty="0"/>
              <a:t>ID - number</a:t>
            </a:r>
          </a:p>
          <a:p>
            <a:r>
              <a:rPr lang="en-US" sz="2400" dirty="0"/>
              <a:t>Name - text</a:t>
            </a:r>
          </a:p>
          <a:p>
            <a:r>
              <a:rPr lang="en-US" sz="2400" dirty="0" err="1"/>
              <a:t>ConsCode</a:t>
            </a:r>
            <a:r>
              <a:rPr lang="en-US" sz="2400" dirty="0"/>
              <a:t> - text</a:t>
            </a:r>
          </a:p>
          <a:p>
            <a:r>
              <a:rPr lang="en-US" sz="2400" dirty="0"/>
              <a:t>Class of - categorical</a:t>
            </a:r>
          </a:p>
          <a:p>
            <a:r>
              <a:rPr lang="en-US" sz="2400" dirty="0"/>
              <a:t>Degree - categorical</a:t>
            </a:r>
          </a:p>
          <a:p>
            <a:r>
              <a:rPr lang="en-US" sz="2400" dirty="0"/>
              <a:t>Major - categorical</a:t>
            </a:r>
          </a:p>
          <a:p>
            <a:r>
              <a:rPr lang="en-US" sz="2400" dirty="0"/>
              <a:t>Lifetime Giving - number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B18BEC3-DF6E-4E76-A302-C369021E6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606" y="1571140"/>
            <a:ext cx="4645152" cy="4218769"/>
          </a:xfrm>
        </p:spPr>
        <p:txBody>
          <a:bodyPr>
            <a:normAutofit/>
          </a:bodyPr>
          <a:lstStyle/>
          <a:p>
            <a:r>
              <a:rPr lang="en-US" sz="2400" dirty="0"/>
              <a:t>Gender - categorical</a:t>
            </a:r>
          </a:p>
          <a:p>
            <a:r>
              <a:rPr lang="en-US" sz="2400" dirty="0"/>
              <a:t>Birth Date - date</a:t>
            </a:r>
          </a:p>
          <a:p>
            <a:r>
              <a:rPr lang="en-US" sz="2400" dirty="0"/>
              <a:t>Age - number</a:t>
            </a:r>
          </a:p>
          <a:p>
            <a:r>
              <a:rPr lang="en-US" sz="2400" dirty="0"/>
              <a:t>Month - number</a:t>
            </a:r>
          </a:p>
          <a:p>
            <a:r>
              <a:rPr lang="en-US" sz="2400" dirty="0"/>
              <a:t>Day - number</a:t>
            </a:r>
          </a:p>
          <a:p>
            <a:r>
              <a:rPr lang="en-US" sz="2400" dirty="0"/>
              <a:t>Year - number</a:t>
            </a:r>
          </a:p>
          <a:p>
            <a:r>
              <a:rPr lang="en-US" sz="2400" dirty="0"/>
              <a:t>Generation - categorical</a:t>
            </a:r>
          </a:p>
        </p:txBody>
      </p:sp>
    </p:spTree>
    <p:extLst>
      <p:ext uri="{BB962C8B-B14F-4D97-AF65-F5344CB8AC3E}">
        <p14:creationId xmlns:p14="http://schemas.microsoft.com/office/powerpoint/2010/main" val="351818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94A1-1F83-4B98-85E6-A4BC008E8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57762"/>
          </a:xfrm>
        </p:spPr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95A01-14B1-4A70-8CC3-C86E0A97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11087"/>
            <a:ext cx="9603275" cy="3222170"/>
          </a:xfrm>
        </p:spPr>
        <p:txBody>
          <a:bodyPr>
            <a:normAutofit/>
          </a:bodyPr>
          <a:lstStyle/>
          <a:p>
            <a:r>
              <a:rPr lang="en-US" sz="2400" dirty="0"/>
              <a:t>Name and ID fields were cleared for security</a:t>
            </a:r>
          </a:p>
          <a:p>
            <a:r>
              <a:rPr lang="en-US" sz="2400" dirty="0"/>
              <a:t>123 blanks in Class of field replaced with NA</a:t>
            </a:r>
          </a:p>
          <a:p>
            <a:r>
              <a:rPr lang="en-US" sz="2400" dirty="0"/>
              <a:t>6,943 blanks in Degree field replaced with NA</a:t>
            </a:r>
          </a:p>
          <a:p>
            <a:r>
              <a:rPr lang="en-US" sz="2400" dirty="0"/>
              <a:t>6,651 blanks in Major field replaced with NA</a:t>
            </a:r>
          </a:p>
          <a:p>
            <a:r>
              <a:rPr lang="en-US" sz="2400" dirty="0"/>
              <a:t>4,769 blanks in Birth date and Age fields replaced with NA</a:t>
            </a:r>
          </a:p>
        </p:txBody>
      </p:sp>
    </p:spTree>
    <p:extLst>
      <p:ext uri="{BB962C8B-B14F-4D97-AF65-F5344CB8AC3E}">
        <p14:creationId xmlns:p14="http://schemas.microsoft.com/office/powerpoint/2010/main" val="1943998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AE7C-3855-4374-8361-F6C695ACC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1" y="1240971"/>
            <a:ext cx="4965730" cy="4225374"/>
          </a:xfrm>
        </p:spPr>
        <p:txBody>
          <a:bodyPr/>
          <a:lstStyle/>
          <a:p>
            <a:r>
              <a:rPr lang="en-US" sz="2400" dirty="0"/>
              <a:t>Birth date field was split into Month, Day and Year</a:t>
            </a:r>
          </a:p>
          <a:p>
            <a:r>
              <a:rPr lang="en-US" sz="2400" dirty="0"/>
              <a:t>Generation category created using the Year field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6A7590-033B-463E-BFB0-CB204E484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526240"/>
              </p:ext>
            </p:extLst>
          </p:nvPr>
        </p:nvGraphicFramePr>
        <p:xfrm>
          <a:off x="6096000" y="1316313"/>
          <a:ext cx="5565912" cy="3560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5331">
                  <a:extLst>
                    <a:ext uri="{9D8B030D-6E8A-4147-A177-3AD203B41FA5}">
                      <a16:colId xmlns:a16="http://schemas.microsoft.com/office/drawing/2014/main" val="2309480608"/>
                    </a:ext>
                  </a:extLst>
                </a:gridCol>
                <a:gridCol w="2060581">
                  <a:extLst>
                    <a:ext uri="{9D8B030D-6E8A-4147-A177-3AD203B41FA5}">
                      <a16:colId xmlns:a16="http://schemas.microsoft.com/office/drawing/2014/main" val="402582766"/>
                    </a:ext>
                  </a:extLst>
                </a:gridCol>
              </a:tblGrid>
              <a:tr h="58178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sng" strike="noStrike" dirty="0">
                          <a:effectLst/>
                        </a:rPr>
                        <a:t>Generation</a:t>
                      </a:r>
                      <a:endParaRPr lang="en-US" sz="2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sng" strike="noStrike" dirty="0">
                          <a:effectLst/>
                        </a:rPr>
                        <a:t>Birth Year</a:t>
                      </a:r>
                      <a:endParaRPr lang="en-US" sz="2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691244"/>
                  </a:ext>
                </a:extLst>
              </a:tr>
              <a:tr h="554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Uncategorized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1900-1943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8230144"/>
                  </a:ext>
                </a:extLst>
              </a:tr>
              <a:tr h="6077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Baby Boomer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1944 - 1964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1922937"/>
                  </a:ext>
                </a:extLst>
              </a:tr>
              <a:tr h="61539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Gen 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1965 - 1979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486589"/>
                  </a:ext>
                </a:extLst>
              </a:tr>
              <a:tr h="71274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Millennial (Gen Y)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1980 - 1994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1552877"/>
                  </a:ext>
                </a:extLst>
              </a:tr>
              <a:tr h="48868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Gen Z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1995 - 2015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016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67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10">
            <a:extLst>
              <a:ext uri="{FF2B5EF4-FFF2-40B4-BE49-F238E27FC236}">
                <a16:creationId xmlns:a16="http://schemas.microsoft.com/office/drawing/2014/main" id="{CB1DE69F-569C-4A49-8E50-4093C135A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34" name="Rectangle 12">
            <a:extLst>
              <a:ext uri="{FF2B5EF4-FFF2-40B4-BE49-F238E27FC236}">
                <a16:creationId xmlns:a16="http://schemas.microsoft.com/office/drawing/2014/main" id="{50B488F5-9CE4-4346-B22F-600286ED4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5" name="Straight Connector 14">
            <a:extLst>
              <a:ext uri="{FF2B5EF4-FFF2-40B4-BE49-F238E27FC236}">
                <a16:creationId xmlns:a16="http://schemas.microsoft.com/office/drawing/2014/main" id="{5F76596F-57DF-4A0C-96D9-046DC3B3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16">
            <a:extLst>
              <a:ext uri="{FF2B5EF4-FFF2-40B4-BE49-F238E27FC236}">
                <a16:creationId xmlns:a16="http://schemas.microsoft.com/office/drawing/2014/main" id="{38DB3A91-B9E8-4451-ACED-026398635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 useBgFill="1">
        <p:nvSpPr>
          <p:cNvPr id="37" name="Rectangle 18">
            <a:extLst>
              <a:ext uri="{FF2B5EF4-FFF2-40B4-BE49-F238E27FC236}">
                <a16:creationId xmlns:a16="http://schemas.microsoft.com/office/drawing/2014/main" id="{C014BF94-4DFC-4A65-99BF-76277891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0">
            <a:extLst>
              <a:ext uri="{FF2B5EF4-FFF2-40B4-BE49-F238E27FC236}">
                <a16:creationId xmlns:a16="http://schemas.microsoft.com/office/drawing/2014/main" id="{B255C7B1-10DA-4D61-B560-5E1F081B3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548B7-2D53-475D-84BD-857283C7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028" y="948706"/>
            <a:ext cx="4507707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Analysis of Lifetime Giving</a:t>
            </a:r>
          </a:p>
        </p:txBody>
      </p:sp>
      <p:pic>
        <p:nvPicPr>
          <p:cNvPr id="39" name="Picture 22">
            <a:extLst>
              <a:ext uri="{FF2B5EF4-FFF2-40B4-BE49-F238E27FC236}">
                <a16:creationId xmlns:a16="http://schemas.microsoft.com/office/drawing/2014/main" id="{88C29B8B-A62C-43CE-92FF-12EAA1D0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0419" b="36564"/>
          <a:stretch/>
        </p:blipFill>
        <p:spPr>
          <a:xfrm>
            <a:off x="1125460" y="643464"/>
            <a:ext cx="452628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DA0BA-9F60-4828-9CFE-4F8AAFE88B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1030" y="2167151"/>
            <a:ext cx="4503066" cy="32991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57,376 records; only 15,272 donors</a:t>
            </a:r>
          </a:p>
          <a:p>
            <a:r>
              <a:rPr lang="en-US" dirty="0"/>
              <a:t>Max lifetime giving $1,308,122.90</a:t>
            </a:r>
          </a:p>
          <a:p>
            <a:r>
              <a:rPr lang="en-US" dirty="0"/>
              <a:t>Average lifetime giving $210.26</a:t>
            </a:r>
          </a:p>
          <a:p>
            <a:r>
              <a:rPr lang="en-US" dirty="0"/>
              <a:t>Two outliers above $1.2 million</a:t>
            </a:r>
          </a:p>
          <a:p>
            <a:r>
              <a:rPr lang="en-US" dirty="0"/>
              <a:t>Most donors under $200,000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252B1-5B62-4F9C-AD22-EA740C9F54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2260" y="1226643"/>
            <a:ext cx="6159437" cy="4404713"/>
          </a:xfrm>
          <a:prstGeom prst="rect">
            <a:avLst/>
          </a:prstGeom>
        </p:spPr>
      </p:pic>
      <p:pic>
        <p:nvPicPr>
          <p:cNvPr id="40" name="Picture 24">
            <a:extLst>
              <a:ext uri="{FF2B5EF4-FFF2-40B4-BE49-F238E27FC236}">
                <a16:creationId xmlns:a16="http://schemas.microsoft.com/office/drawing/2014/main" id="{F873EA42-E9E9-4806-A9F6-1718BE38B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99D5523-0BC8-4D5A-871C-69C0725E7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row: Down 6">
            <a:extLst>
              <a:ext uri="{FF2B5EF4-FFF2-40B4-BE49-F238E27FC236}">
                <a16:creationId xmlns:a16="http://schemas.microsoft.com/office/drawing/2014/main" id="{15B59C8B-08C5-4BA9-9DB6-50347413D19E}"/>
              </a:ext>
            </a:extLst>
          </p:cNvPr>
          <p:cNvSpPr/>
          <p:nvPr/>
        </p:nvSpPr>
        <p:spPr>
          <a:xfrm rot="18478186">
            <a:off x="8308944" y="2883053"/>
            <a:ext cx="410817" cy="22304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5E4F8C-B101-45CE-8F58-E366FAFCEA75}"/>
              </a:ext>
            </a:extLst>
          </p:cNvPr>
          <p:cNvSpPr txBox="1"/>
          <p:nvPr/>
        </p:nvSpPr>
        <p:spPr>
          <a:xfrm rot="10800000" flipV="1">
            <a:off x="9104242" y="3604160"/>
            <a:ext cx="2968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mess but shows the outliers and majority of donors under $200K</a:t>
            </a:r>
          </a:p>
        </p:txBody>
      </p:sp>
    </p:spTree>
    <p:extLst>
      <p:ext uri="{BB962C8B-B14F-4D97-AF65-F5344CB8AC3E}">
        <p14:creationId xmlns:p14="http://schemas.microsoft.com/office/powerpoint/2010/main" val="1878768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7C03E-4E0C-49D9-AA96-6F0DD679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23685"/>
          </a:xfrm>
        </p:spPr>
        <p:txBody>
          <a:bodyPr/>
          <a:lstStyle/>
          <a:p>
            <a:r>
              <a:rPr lang="en-US" dirty="0"/>
              <a:t>Analysis of Lifetime Giving by Major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BC471-95B3-4D1D-85CD-983B1F771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77009"/>
            <a:ext cx="4530301" cy="3889336"/>
          </a:xfrm>
        </p:spPr>
        <p:txBody>
          <a:bodyPr>
            <a:normAutofit/>
          </a:bodyPr>
          <a:lstStyle/>
          <a:p>
            <a:r>
              <a:rPr lang="en-US" sz="2400" dirty="0"/>
              <a:t>Created a pivot table of Lifetime Giving by Major</a:t>
            </a:r>
          </a:p>
          <a:p>
            <a:r>
              <a:rPr lang="en-US" sz="2400" dirty="0"/>
              <a:t>Top 10 majors by Lifetime Giving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AC80FA-D29E-481B-837B-E2DB5FC49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4112" y="1577009"/>
            <a:ext cx="6201273" cy="362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21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671324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539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640</Words>
  <Application>Microsoft Office PowerPoint</Application>
  <PresentationFormat>Widescreen</PresentationFormat>
  <Paragraphs>143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Gallery</vt:lpstr>
      <vt:lpstr>Edinboro University Alumni</vt:lpstr>
      <vt:lpstr>Project Overview</vt:lpstr>
      <vt:lpstr>Data Overview</vt:lpstr>
      <vt:lpstr>Data Dictionary</vt:lpstr>
      <vt:lpstr>Problems with the Data</vt:lpstr>
      <vt:lpstr>PowerPoint Presentation</vt:lpstr>
      <vt:lpstr>Analysis of Lifetime Giving</vt:lpstr>
      <vt:lpstr>Analysis of Lifetime Giving by Major</vt:lpstr>
      <vt:lpstr>PowerPoint Presentation</vt:lpstr>
      <vt:lpstr>Analysis of Gender by Lifetime Giving</vt:lpstr>
      <vt:lpstr>Analysis of Lifetime Giving by Major and Gender</vt:lpstr>
      <vt:lpstr>Analysis of Lifetime Giving by Generation</vt:lpstr>
      <vt:lpstr>Conclusions</vt:lpstr>
      <vt:lpstr>PowerPoint Presentation</vt:lpstr>
      <vt:lpstr>Future Work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Edinboro University Alumni</dc:title>
  <dc:creator>Jenny</dc:creator>
  <cp:lastModifiedBy>Jenny</cp:lastModifiedBy>
  <cp:revision>12</cp:revision>
  <dcterms:created xsi:type="dcterms:W3CDTF">2019-12-01T20:27:18Z</dcterms:created>
  <dcterms:modified xsi:type="dcterms:W3CDTF">2019-12-01T21:27:08Z</dcterms:modified>
</cp:coreProperties>
</file>