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7"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5" d="100"/>
          <a:sy n="85"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9AEC-BC08-4DC7-AFB3-B21CCC5D8E56}"/>
              </a:ext>
            </a:extLst>
          </p:cNvPr>
          <p:cNvSpPr>
            <a:spLocks noGrp="1"/>
          </p:cNvSpPr>
          <p:nvPr>
            <p:ph type="ctrTitle"/>
          </p:nvPr>
        </p:nvSpPr>
        <p:spPr/>
        <p:txBody>
          <a:bodyPr/>
          <a:lstStyle/>
          <a:p>
            <a:pPr algn="ctr"/>
            <a:r>
              <a:rPr lang="en-US" dirty="0"/>
              <a:t>Data analytics Final Presentation </a:t>
            </a:r>
          </a:p>
        </p:txBody>
      </p:sp>
      <p:sp>
        <p:nvSpPr>
          <p:cNvPr id="3" name="Subtitle 2">
            <a:extLst>
              <a:ext uri="{FF2B5EF4-FFF2-40B4-BE49-F238E27FC236}">
                <a16:creationId xmlns:a16="http://schemas.microsoft.com/office/drawing/2014/main" id="{BA775DD2-2FD6-4F72-BE44-C8547A8ECEE4}"/>
              </a:ext>
            </a:extLst>
          </p:cNvPr>
          <p:cNvSpPr>
            <a:spLocks noGrp="1"/>
          </p:cNvSpPr>
          <p:nvPr>
            <p:ph type="subTitle" idx="1"/>
          </p:nvPr>
        </p:nvSpPr>
        <p:spPr>
          <a:xfrm>
            <a:off x="1876424" y="4659874"/>
            <a:ext cx="8791575" cy="1655762"/>
          </a:xfrm>
        </p:spPr>
        <p:txBody>
          <a:bodyPr/>
          <a:lstStyle/>
          <a:p>
            <a:pPr algn="ctr"/>
            <a:r>
              <a:rPr lang="en-US" dirty="0"/>
              <a:t>Kat Kinnear</a:t>
            </a:r>
          </a:p>
        </p:txBody>
      </p:sp>
    </p:spTree>
    <p:extLst>
      <p:ext uri="{BB962C8B-B14F-4D97-AF65-F5344CB8AC3E}">
        <p14:creationId xmlns:p14="http://schemas.microsoft.com/office/powerpoint/2010/main" val="421306058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99"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201" name="Group 200">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02"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03"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4"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5"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06"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7"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8"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9"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0"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1"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2"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3"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4"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5"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6"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7"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8"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9"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0"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1"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2"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3"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4"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5"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6"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7"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8"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9"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0"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31"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2"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3"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4"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5"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6"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7"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8"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9"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0"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1"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2"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43"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4"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5"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6"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7"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8"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9"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0"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1"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2"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3"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4"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5"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TextBox 2">
            <a:extLst>
              <a:ext uri="{FF2B5EF4-FFF2-40B4-BE49-F238E27FC236}">
                <a16:creationId xmlns:a16="http://schemas.microsoft.com/office/drawing/2014/main" id="{F143256E-2FC3-4DE2-9CDF-DB999DD9FE1C}"/>
              </a:ext>
            </a:extLst>
          </p:cNvPr>
          <p:cNvSpPr txBox="1"/>
          <p:nvPr/>
        </p:nvSpPr>
        <p:spPr>
          <a:xfrm>
            <a:off x="8057397" y="1113282"/>
            <a:ext cx="3489569" cy="2396681"/>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b="1" cap="all">
                <a:latin typeface="+mj-lt"/>
                <a:ea typeface="+mj-ea"/>
                <a:cs typeface="+mj-cs"/>
              </a:rPr>
              <a:t>Questions?</a:t>
            </a:r>
          </a:p>
        </p:txBody>
      </p:sp>
      <p:sp>
        <p:nvSpPr>
          <p:cNvPr id="257" name="Round Diagonal Corner Rectangle 6">
            <a:extLst>
              <a:ext uri="{FF2B5EF4-FFF2-40B4-BE49-F238E27FC236}">
                <a16:creationId xmlns:a16="http://schemas.microsoft.com/office/drawing/2014/main" id="{8B3F5CD4-CBC8-4A22-9DCC-0420CA28A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fin the end">
            <a:extLst>
              <a:ext uri="{FF2B5EF4-FFF2-40B4-BE49-F238E27FC236}">
                <a16:creationId xmlns:a16="http://schemas.microsoft.com/office/drawing/2014/main" id="{F426F1AD-7191-4569-BD12-B678C93406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3" b="2"/>
          <a:stretch/>
        </p:blipFill>
        <p:spPr bwMode="auto">
          <a:xfrm>
            <a:off x="1118988" y="1136606"/>
            <a:ext cx="6112382" cy="457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6399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662F-9127-432B-AF0F-089374CF4BD3}"/>
              </a:ext>
            </a:extLst>
          </p:cNvPr>
          <p:cNvSpPr>
            <a:spLocks noGrp="1"/>
          </p:cNvSpPr>
          <p:nvPr>
            <p:ph type="title"/>
          </p:nvPr>
        </p:nvSpPr>
        <p:spPr/>
        <p:txBody>
          <a:bodyPr>
            <a:normAutofit/>
          </a:bodyPr>
          <a:lstStyle/>
          <a:p>
            <a:r>
              <a:rPr lang="en-US" sz="8000" u="sng" dirty="0"/>
              <a:t>The</a:t>
            </a:r>
            <a:r>
              <a:rPr lang="en-US" sz="8000" dirty="0"/>
              <a:t> </a:t>
            </a:r>
            <a:r>
              <a:rPr lang="en-US" sz="8000" u="sng" dirty="0"/>
              <a:t>question</a:t>
            </a:r>
            <a:r>
              <a:rPr lang="en-US" sz="8000" dirty="0"/>
              <a:t> </a:t>
            </a:r>
          </a:p>
        </p:txBody>
      </p:sp>
      <p:sp>
        <p:nvSpPr>
          <p:cNvPr id="3" name="Content Placeholder 2">
            <a:extLst>
              <a:ext uri="{FF2B5EF4-FFF2-40B4-BE49-F238E27FC236}">
                <a16:creationId xmlns:a16="http://schemas.microsoft.com/office/drawing/2014/main" id="{8F986CBB-1644-410B-A2E9-58907FAE90AC}"/>
              </a:ext>
            </a:extLst>
          </p:cNvPr>
          <p:cNvSpPr>
            <a:spLocks noGrp="1"/>
          </p:cNvSpPr>
          <p:nvPr>
            <p:ph idx="1"/>
          </p:nvPr>
        </p:nvSpPr>
        <p:spPr/>
        <p:txBody>
          <a:bodyPr/>
          <a:lstStyle/>
          <a:p>
            <a:pPr marL="0" indent="0">
              <a:buNone/>
            </a:pPr>
            <a:r>
              <a:rPr lang="en-US" sz="3600" b="1" dirty="0"/>
              <a:t>What city has the most rapes recorded in 2015 and how does it affect future homeowners? </a:t>
            </a:r>
          </a:p>
          <a:p>
            <a:pPr marL="0" indent="0">
              <a:buNone/>
            </a:pPr>
            <a:endParaRPr lang="en-US" dirty="0"/>
          </a:p>
        </p:txBody>
      </p:sp>
    </p:spTree>
    <p:extLst>
      <p:ext uri="{BB962C8B-B14F-4D97-AF65-F5344CB8AC3E}">
        <p14:creationId xmlns:p14="http://schemas.microsoft.com/office/powerpoint/2010/main" val="124459467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3C99-D485-4E9D-A5ED-BE78251DE8D2}"/>
              </a:ext>
            </a:extLst>
          </p:cNvPr>
          <p:cNvSpPr>
            <a:spLocks noGrp="1"/>
          </p:cNvSpPr>
          <p:nvPr>
            <p:ph type="title"/>
          </p:nvPr>
        </p:nvSpPr>
        <p:spPr>
          <a:xfrm>
            <a:off x="1141412" y="31657"/>
            <a:ext cx="9905998" cy="1173723"/>
          </a:xfrm>
        </p:spPr>
        <p:txBody>
          <a:bodyPr>
            <a:normAutofit/>
          </a:bodyPr>
          <a:lstStyle/>
          <a:p>
            <a:r>
              <a:rPr lang="en-US" sz="4800" u="sng" dirty="0"/>
              <a:t>The dataset/ Project overview</a:t>
            </a:r>
          </a:p>
        </p:txBody>
      </p:sp>
      <p:sp>
        <p:nvSpPr>
          <p:cNvPr id="3" name="Content Placeholder 2">
            <a:extLst>
              <a:ext uri="{FF2B5EF4-FFF2-40B4-BE49-F238E27FC236}">
                <a16:creationId xmlns:a16="http://schemas.microsoft.com/office/drawing/2014/main" id="{A1EDABD4-1F8A-4CFE-917C-11B5FD2E33EC}"/>
              </a:ext>
            </a:extLst>
          </p:cNvPr>
          <p:cNvSpPr>
            <a:spLocks noGrp="1"/>
          </p:cNvSpPr>
          <p:nvPr>
            <p:ph idx="1"/>
          </p:nvPr>
        </p:nvSpPr>
        <p:spPr>
          <a:xfrm>
            <a:off x="1141412" y="1586753"/>
            <a:ext cx="10109293" cy="4867835"/>
          </a:xfrm>
        </p:spPr>
        <p:txBody>
          <a:bodyPr>
            <a:normAutofit fontScale="62500" lnSpcReduction="20000"/>
          </a:bodyPr>
          <a:lstStyle/>
          <a:p>
            <a:r>
              <a:rPr lang="en-US" sz="3400" dirty="0"/>
              <a:t>2015 crimes in Metropolitan areas</a:t>
            </a:r>
          </a:p>
          <a:p>
            <a:r>
              <a:rPr lang="en-US" sz="3400" dirty="0"/>
              <a:t>Focused on rapes primarily </a:t>
            </a:r>
          </a:p>
          <a:p>
            <a:r>
              <a:rPr lang="en-US" sz="3400" dirty="0"/>
              <a:t>Future living</a:t>
            </a:r>
          </a:p>
          <a:p>
            <a:r>
              <a:rPr lang="en-US" sz="3400" dirty="0"/>
              <a:t>381 records</a:t>
            </a:r>
          </a:p>
          <a:p>
            <a:pPr lvl="1"/>
            <a:r>
              <a:rPr lang="en-US" sz="2900" dirty="0"/>
              <a:t>1.6MB</a:t>
            </a:r>
          </a:p>
          <a:p>
            <a:pPr lvl="1"/>
            <a:r>
              <a:rPr lang="en-US" sz="2900" dirty="0"/>
              <a:t>Workbooks </a:t>
            </a:r>
          </a:p>
          <a:p>
            <a:pPr lvl="1"/>
            <a:r>
              <a:rPr lang="en-US" sz="2900" dirty="0"/>
              <a:t>Excel file, not CSV</a:t>
            </a:r>
          </a:p>
          <a:p>
            <a:r>
              <a:rPr lang="en-US" sz="3400" dirty="0"/>
              <a:t>Data world, Gary Hoover, originally from FBI Bureau of stats</a:t>
            </a:r>
          </a:p>
          <a:p>
            <a:r>
              <a:rPr lang="en-US" sz="3400" dirty="0"/>
              <a:t> Concentration: Rape field </a:t>
            </a:r>
          </a:p>
          <a:p>
            <a:r>
              <a:rPr lang="en-US" sz="3400" dirty="0"/>
              <a:t>Why? </a:t>
            </a:r>
          </a:p>
          <a:p>
            <a:pPr lvl="1"/>
            <a:r>
              <a:rPr lang="en-US" sz="2900" dirty="0"/>
              <a:t>Single, independent white woman looking where to live!</a:t>
            </a:r>
          </a:p>
          <a:p>
            <a:endParaRPr lang="en-US" sz="2800" dirty="0"/>
          </a:p>
          <a:p>
            <a:endParaRPr lang="en-US" sz="2800" dirty="0"/>
          </a:p>
          <a:p>
            <a:endParaRPr lang="en-US" dirty="0"/>
          </a:p>
        </p:txBody>
      </p:sp>
    </p:spTree>
    <p:extLst>
      <p:ext uri="{BB962C8B-B14F-4D97-AF65-F5344CB8AC3E}">
        <p14:creationId xmlns:p14="http://schemas.microsoft.com/office/powerpoint/2010/main" val="42508072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7B92-3728-4BA5-A305-2B02C153BB72}"/>
              </a:ext>
            </a:extLst>
          </p:cNvPr>
          <p:cNvSpPr>
            <a:spLocks noGrp="1"/>
          </p:cNvSpPr>
          <p:nvPr>
            <p:ph type="title"/>
          </p:nvPr>
        </p:nvSpPr>
        <p:spPr>
          <a:xfrm>
            <a:off x="0" y="0"/>
            <a:ext cx="7548282" cy="905435"/>
          </a:xfrm>
        </p:spPr>
        <p:txBody>
          <a:bodyPr>
            <a:normAutofit/>
          </a:bodyPr>
          <a:lstStyle/>
          <a:p>
            <a:r>
              <a:rPr lang="en-US" sz="4400" b="1" u="sng" dirty="0"/>
              <a:t>Background about rapes</a:t>
            </a:r>
          </a:p>
        </p:txBody>
      </p:sp>
      <p:sp>
        <p:nvSpPr>
          <p:cNvPr id="3" name="Content Placeholder 2">
            <a:extLst>
              <a:ext uri="{FF2B5EF4-FFF2-40B4-BE49-F238E27FC236}">
                <a16:creationId xmlns:a16="http://schemas.microsoft.com/office/drawing/2014/main" id="{3D06C904-08D1-45E8-9D02-1A49550028A1}"/>
              </a:ext>
            </a:extLst>
          </p:cNvPr>
          <p:cNvSpPr>
            <a:spLocks noGrp="1"/>
          </p:cNvSpPr>
          <p:nvPr>
            <p:ph idx="1"/>
          </p:nvPr>
        </p:nvSpPr>
        <p:spPr>
          <a:xfrm>
            <a:off x="815789" y="1640541"/>
            <a:ext cx="3654706" cy="3832411"/>
          </a:xfrm>
        </p:spPr>
        <p:txBody>
          <a:bodyPr>
            <a:normAutofit/>
          </a:bodyPr>
          <a:lstStyle/>
          <a:p>
            <a:r>
              <a:rPr lang="en-US" sz="2800" dirty="0"/>
              <a:t>5 Types </a:t>
            </a:r>
          </a:p>
          <a:p>
            <a:r>
              <a:rPr lang="en-US" sz="2800" dirty="0"/>
              <a:t>Close to home case in  1986-99</a:t>
            </a:r>
          </a:p>
          <a:p>
            <a:r>
              <a:rPr lang="en-US" sz="2800" dirty="0"/>
              <a:t>35-39yr old offenders </a:t>
            </a:r>
          </a:p>
          <a:p>
            <a:pPr marL="0" indent="0">
              <a:buNone/>
            </a:pPr>
            <a:endParaRPr lang="en-US" sz="2800" dirty="0"/>
          </a:p>
        </p:txBody>
      </p:sp>
      <p:pic>
        <p:nvPicPr>
          <p:cNvPr id="5" name="Picture 4" descr="A screenshot of a computer screen&#10;&#10;Description automatically generated">
            <a:extLst>
              <a:ext uri="{FF2B5EF4-FFF2-40B4-BE49-F238E27FC236}">
                <a16:creationId xmlns:a16="http://schemas.microsoft.com/office/drawing/2014/main" id="{468F23C9-BB03-4E2C-9993-08766BECF11C}"/>
              </a:ext>
            </a:extLst>
          </p:cNvPr>
          <p:cNvPicPr>
            <a:picLocks noChangeAspect="1"/>
          </p:cNvPicPr>
          <p:nvPr/>
        </p:nvPicPr>
        <p:blipFill rotWithShape="1">
          <a:blip r:embed="rId2"/>
          <a:srcRect l="24609" t="19347" r="27656" b="11389"/>
          <a:stretch/>
        </p:blipFill>
        <p:spPr>
          <a:xfrm>
            <a:off x="4643719" y="696997"/>
            <a:ext cx="7548282" cy="6161004"/>
          </a:xfrm>
          <a:prstGeom prst="rect">
            <a:avLst/>
          </a:prstGeom>
        </p:spPr>
      </p:pic>
    </p:spTree>
    <p:extLst>
      <p:ext uri="{BB962C8B-B14F-4D97-AF65-F5344CB8AC3E}">
        <p14:creationId xmlns:p14="http://schemas.microsoft.com/office/powerpoint/2010/main" val="172736537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CDA2-8017-43C7-A4BB-74C6877376CB}"/>
              </a:ext>
            </a:extLst>
          </p:cNvPr>
          <p:cNvSpPr>
            <a:spLocks noGrp="1"/>
          </p:cNvSpPr>
          <p:nvPr>
            <p:ph type="title"/>
          </p:nvPr>
        </p:nvSpPr>
        <p:spPr>
          <a:xfrm>
            <a:off x="986118" y="0"/>
            <a:ext cx="10061293" cy="1457325"/>
          </a:xfrm>
        </p:spPr>
        <p:txBody>
          <a:bodyPr>
            <a:normAutofit/>
          </a:bodyPr>
          <a:lstStyle/>
          <a:p>
            <a:r>
              <a:rPr lang="en-US" sz="4800" u="sng" dirty="0"/>
              <a:t>Cleaning AND impact </a:t>
            </a:r>
            <a:endParaRPr lang="en-US" sz="4000" u="sng" dirty="0"/>
          </a:p>
        </p:txBody>
      </p:sp>
      <p:sp>
        <p:nvSpPr>
          <p:cNvPr id="3" name="Content Placeholder 2">
            <a:extLst>
              <a:ext uri="{FF2B5EF4-FFF2-40B4-BE49-F238E27FC236}">
                <a16:creationId xmlns:a16="http://schemas.microsoft.com/office/drawing/2014/main" id="{BF61A774-CC6C-4B35-B61D-5DB0C18812F1}"/>
              </a:ext>
            </a:extLst>
          </p:cNvPr>
          <p:cNvSpPr>
            <a:spLocks noGrp="1"/>
          </p:cNvSpPr>
          <p:nvPr>
            <p:ph idx="1"/>
          </p:nvPr>
        </p:nvSpPr>
        <p:spPr>
          <a:xfrm>
            <a:off x="881435" y="1120588"/>
            <a:ext cx="5349035" cy="5002307"/>
          </a:xfrm>
        </p:spPr>
        <p:txBody>
          <a:bodyPr>
            <a:normAutofit fontScale="92500"/>
          </a:bodyPr>
          <a:lstStyle/>
          <a:p>
            <a:r>
              <a:rPr lang="en-US" dirty="0"/>
              <a:t>No major problems impacted investigation</a:t>
            </a:r>
          </a:p>
          <a:p>
            <a:r>
              <a:rPr lang="en-US" dirty="0"/>
              <a:t>Deleted worksheets that were not needed</a:t>
            </a:r>
          </a:p>
          <a:p>
            <a:r>
              <a:rPr lang="en-US" dirty="0"/>
              <a:t>Sorting</a:t>
            </a:r>
          </a:p>
          <a:p>
            <a:pPr lvl="1"/>
            <a:r>
              <a:rPr lang="en-US" dirty="0"/>
              <a:t> by largest to smallest cities</a:t>
            </a:r>
          </a:p>
          <a:p>
            <a:pPr lvl="1"/>
            <a:r>
              <a:rPr lang="en-US" dirty="0"/>
              <a:t>Population size: Per 100k people</a:t>
            </a:r>
          </a:p>
          <a:p>
            <a:r>
              <a:rPr lang="en-US" dirty="0"/>
              <a:t>Chart of all the populations </a:t>
            </a:r>
          </a:p>
          <a:p>
            <a:pPr lvl="1"/>
            <a:r>
              <a:rPr lang="en-US" dirty="0"/>
              <a:t>68% of cities of the population is HUGE </a:t>
            </a:r>
          </a:p>
          <a:p>
            <a:pPr lvl="1"/>
            <a:r>
              <a:rPr lang="en-US" dirty="0"/>
              <a:t>13% of cities of the population is MEDIUM </a:t>
            </a:r>
          </a:p>
          <a:p>
            <a:pPr lvl="1"/>
            <a:r>
              <a:rPr lang="en-US" dirty="0"/>
              <a:t>13% of cities of the population is SMALL </a:t>
            </a:r>
          </a:p>
          <a:p>
            <a:pPr lvl="1"/>
            <a:r>
              <a:rPr lang="en-US" dirty="0"/>
              <a:t>6% of cities of the population is LARGE</a:t>
            </a:r>
          </a:p>
          <a:p>
            <a:endParaRPr lang="en-US" dirty="0"/>
          </a:p>
        </p:txBody>
      </p:sp>
      <p:pic>
        <p:nvPicPr>
          <p:cNvPr id="5" name="Picture 4" descr="A close up of a device&#10;&#10;Description automatically generated">
            <a:extLst>
              <a:ext uri="{FF2B5EF4-FFF2-40B4-BE49-F238E27FC236}">
                <a16:creationId xmlns:a16="http://schemas.microsoft.com/office/drawing/2014/main" id="{F0F15F78-27BF-41D3-94B3-54F1FC9C6F66}"/>
              </a:ext>
            </a:extLst>
          </p:cNvPr>
          <p:cNvPicPr>
            <a:picLocks noChangeAspect="1"/>
          </p:cNvPicPr>
          <p:nvPr/>
        </p:nvPicPr>
        <p:blipFill rotWithShape="1">
          <a:blip r:embed="rId2"/>
          <a:srcRect l="21966" t="349" r="19911"/>
          <a:stretch/>
        </p:blipFill>
        <p:spPr>
          <a:xfrm>
            <a:off x="7219950" y="425263"/>
            <a:ext cx="4484034" cy="462860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4D0BEB0-90DA-4C58-86BE-06E7602AD6AE}"/>
              </a:ext>
            </a:extLst>
          </p:cNvPr>
          <p:cNvPicPr>
            <a:picLocks noChangeAspect="1"/>
          </p:cNvPicPr>
          <p:nvPr/>
        </p:nvPicPr>
        <p:blipFill rotWithShape="1">
          <a:blip r:embed="rId3"/>
          <a:srcRect t="47066"/>
          <a:stretch/>
        </p:blipFill>
        <p:spPr>
          <a:xfrm>
            <a:off x="6306489" y="4665570"/>
            <a:ext cx="2591162" cy="1457325"/>
          </a:xfrm>
          <a:prstGeom prst="rect">
            <a:avLst/>
          </a:prstGeom>
        </p:spPr>
      </p:pic>
    </p:spTree>
    <p:extLst>
      <p:ext uri="{BB962C8B-B14F-4D97-AF65-F5344CB8AC3E}">
        <p14:creationId xmlns:p14="http://schemas.microsoft.com/office/powerpoint/2010/main" val="295745685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1689-89A8-4074-A750-C1DBFBC412E9}"/>
              </a:ext>
            </a:extLst>
          </p:cNvPr>
          <p:cNvSpPr>
            <a:spLocks noGrp="1"/>
          </p:cNvSpPr>
          <p:nvPr>
            <p:ph type="title"/>
          </p:nvPr>
        </p:nvSpPr>
        <p:spPr/>
        <p:txBody>
          <a:bodyPr/>
          <a:lstStyle/>
          <a:p>
            <a:r>
              <a:rPr lang="en-US" sz="4400" u="sng" dirty="0"/>
              <a:t>Discoveries</a:t>
            </a:r>
            <a:r>
              <a:rPr lang="en-US" dirty="0"/>
              <a:t> </a:t>
            </a:r>
          </a:p>
        </p:txBody>
      </p:sp>
      <p:sp>
        <p:nvSpPr>
          <p:cNvPr id="3" name="Content Placeholder 2">
            <a:extLst>
              <a:ext uri="{FF2B5EF4-FFF2-40B4-BE49-F238E27FC236}">
                <a16:creationId xmlns:a16="http://schemas.microsoft.com/office/drawing/2014/main" id="{42CBBE41-28A6-4C71-BAD6-4FF4839B292F}"/>
              </a:ext>
            </a:extLst>
          </p:cNvPr>
          <p:cNvSpPr>
            <a:spLocks noGrp="1"/>
          </p:cNvSpPr>
          <p:nvPr>
            <p:ph idx="1"/>
          </p:nvPr>
        </p:nvSpPr>
        <p:spPr>
          <a:xfrm>
            <a:off x="735106" y="1721224"/>
            <a:ext cx="4061012" cy="3630713"/>
          </a:xfrm>
        </p:spPr>
        <p:txBody>
          <a:bodyPr>
            <a:normAutofit fontScale="92500"/>
          </a:bodyPr>
          <a:lstStyle/>
          <a:p>
            <a:r>
              <a:rPr lang="en-US" dirty="0"/>
              <a:t>Surprised by the amounts of Rapes in 2015 </a:t>
            </a:r>
          </a:p>
          <a:p>
            <a:r>
              <a:rPr lang="en-US" dirty="0"/>
              <a:t>Estimated 90,185 total rapes reported to law enforcement in 2015</a:t>
            </a:r>
          </a:p>
          <a:p>
            <a:r>
              <a:rPr lang="en-US" dirty="0"/>
              <a:t>Sorting and population size lead to the discovery of top ten cities where the most rapes occur</a:t>
            </a:r>
          </a:p>
        </p:txBody>
      </p:sp>
      <p:pic>
        <p:nvPicPr>
          <p:cNvPr id="5" name="Picture 4" descr="A screenshot of a cell phone&#10;&#10;Description automatically generated">
            <a:extLst>
              <a:ext uri="{FF2B5EF4-FFF2-40B4-BE49-F238E27FC236}">
                <a16:creationId xmlns:a16="http://schemas.microsoft.com/office/drawing/2014/main" id="{8972053A-C922-4F82-B635-8F382A6FB49B}"/>
              </a:ext>
            </a:extLst>
          </p:cNvPr>
          <p:cNvPicPr>
            <a:picLocks noChangeAspect="1"/>
          </p:cNvPicPr>
          <p:nvPr/>
        </p:nvPicPr>
        <p:blipFill>
          <a:blip r:embed="rId2"/>
          <a:stretch>
            <a:fillRect/>
          </a:stretch>
        </p:blipFill>
        <p:spPr>
          <a:xfrm>
            <a:off x="4931499" y="1207984"/>
            <a:ext cx="7020905" cy="4143953"/>
          </a:xfrm>
          <a:prstGeom prst="rect">
            <a:avLst/>
          </a:prstGeom>
        </p:spPr>
      </p:pic>
      <p:sp>
        <p:nvSpPr>
          <p:cNvPr id="6" name="TextBox 5">
            <a:extLst>
              <a:ext uri="{FF2B5EF4-FFF2-40B4-BE49-F238E27FC236}">
                <a16:creationId xmlns:a16="http://schemas.microsoft.com/office/drawing/2014/main" id="{D336D896-D59B-4140-AA0D-BE6ECCCF0BF5}"/>
              </a:ext>
            </a:extLst>
          </p:cNvPr>
          <p:cNvSpPr txBox="1"/>
          <p:nvPr/>
        </p:nvSpPr>
        <p:spPr>
          <a:xfrm>
            <a:off x="1425388" y="5683624"/>
            <a:ext cx="6615953" cy="553998"/>
          </a:xfrm>
          <a:prstGeom prst="rect">
            <a:avLst/>
          </a:prstGeom>
          <a:noFill/>
        </p:spPr>
        <p:txBody>
          <a:bodyPr wrap="square" rtlCol="0">
            <a:spAutoFit/>
          </a:bodyPr>
          <a:lstStyle/>
          <a:p>
            <a:pPr algn="ctr"/>
            <a:r>
              <a:rPr lang="en-US" sz="3000" dirty="0"/>
              <a:t>ANSWER: </a:t>
            </a:r>
            <a:r>
              <a:rPr lang="en-US" sz="3000" b="1" u="sng" dirty="0"/>
              <a:t>Anchorage</a:t>
            </a:r>
            <a:r>
              <a:rPr lang="en-US" sz="3000" dirty="0"/>
              <a:t>, Alaska!!!</a:t>
            </a:r>
          </a:p>
        </p:txBody>
      </p:sp>
    </p:spTree>
    <p:extLst>
      <p:ext uri="{BB962C8B-B14F-4D97-AF65-F5344CB8AC3E}">
        <p14:creationId xmlns:p14="http://schemas.microsoft.com/office/powerpoint/2010/main" val="60849503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1038-82E2-45FC-B6A4-A259EA399D74}"/>
              </a:ext>
            </a:extLst>
          </p:cNvPr>
          <p:cNvSpPr>
            <a:spLocks noGrp="1"/>
          </p:cNvSpPr>
          <p:nvPr>
            <p:ph type="title"/>
          </p:nvPr>
        </p:nvSpPr>
        <p:spPr>
          <a:xfrm>
            <a:off x="1141413" y="618518"/>
            <a:ext cx="9905998" cy="899820"/>
          </a:xfrm>
        </p:spPr>
        <p:txBody>
          <a:bodyPr>
            <a:normAutofit/>
          </a:bodyPr>
          <a:lstStyle/>
          <a:p>
            <a:r>
              <a:rPr lang="en-US" sz="4400" u="sng" dirty="0"/>
              <a:t>More research info about rape</a:t>
            </a:r>
          </a:p>
        </p:txBody>
      </p:sp>
      <p:graphicFrame>
        <p:nvGraphicFramePr>
          <p:cNvPr id="4" name="Table 4">
            <a:extLst>
              <a:ext uri="{FF2B5EF4-FFF2-40B4-BE49-F238E27FC236}">
                <a16:creationId xmlns:a16="http://schemas.microsoft.com/office/drawing/2014/main" id="{74FB52C4-378C-49AC-A403-679006D64480}"/>
              </a:ext>
            </a:extLst>
          </p:cNvPr>
          <p:cNvGraphicFramePr>
            <a:graphicFrameLocks noGrp="1"/>
          </p:cNvGraphicFramePr>
          <p:nvPr>
            <p:ph idx="1"/>
            <p:extLst>
              <p:ext uri="{D42A27DB-BD31-4B8C-83A1-F6EECF244321}">
                <p14:modId xmlns:p14="http://schemas.microsoft.com/office/powerpoint/2010/main" val="4089266735"/>
              </p:ext>
            </p:extLst>
          </p:nvPr>
        </p:nvGraphicFramePr>
        <p:xfrm>
          <a:off x="5979459" y="1918447"/>
          <a:ext cx="6010588" cy="2483225"/>
        </p:xfrm>
        <a:graphic>
          <a:graphicData uri="http://schemas.openxmlformats.org/drawingml/2006/table">
            <a:tbl>
              <a:tblPr firstRow="1" bandRow="1">
                <a:tableStyleId>{793D81CF-94F2-401A-BA57-92F5A7B2D0C5}</a:tableStyleId>
              </a:tblPr>
              <a:tblGrid>
                <a:gridCol w="4957075">
                  <a:extLst>
                    <a:ext uri="{9D8B030D-6E8A-4147-A177-3AD203B41FA5}">
                      <a16:colId xmlns:a16="http://schemas.microsoft.com/office/drawing/2014/main" val="1831163276"/>
                    </a:ext>
                  </a:extLst>
                </a:gridCol>
                <a:gridCol w="1053513">
                  <a:extLst>
                    <a:ext uri="{9D8B030D-6E8A-4147-A177-3AD203B41FA5}">
                      <a16:colId xmlns:a16="http://schemas.microsoft.com/office/drawing/2014/main" val="2310782295"/>
                    </a:ext>
                  </a:extLst>
                </a:gridCol>
              </a:tblGrid>
              <a:tr h="496645">
                <a:tc>
                  <a:txBody>
                    <a:bodyPr/>
                    <a:lstStyle/>
                    <a:p>
                      <a:r>
                        <a:rPr lang="en-US" dirty="0"/>
                        <a:t>Relationship of victim to rapist before the incident</a:t>
                      </a:r>
                    </a:p>
                  </a:txBody>
                  <a:tcPr/>
                </a:tc>
                <a:tc>
                  <a:txBody>
                    <a:bodyPr/>
                    <a:lstStyle/>
                    <a:p>
                      <a:r>
                        <a:rPr lang="en-US" dirty="0"/>
                        <a:t>% </a:t>
                      </a:r>
                    </a:p>
                  </a:txBody>
                  <a:tcPr/>
                </a:tc>
                <a:extLst>
                  <a:ext uri="{0D108BD9-81ED-4DB2-BD59-A6C34878D82A}">
                    <a16:rowId xmlns:a16="http://schemas.microsoft.com/office/drawing/2014/main" val="3069321804"/>
                  </a:ext>
                </a:extLst>
              </a:tr>
              <a:tr h="496645">
                <a:tc>
                  <a:txBody>
                    <a:bodyPr/>
                    <a:lstStyle/>
                    <a:p>
                      <a:r>
                        <a:rPr lang="en-US" dirty="0"/>
                        <a:t>Current or former intimate partner	</a:t>
                      </a:r>
                    </a:p>
                  </a:txBody>
                  <a:tcPr/>
                </a:tc>
                <a:tc>
                  <a:txBody>
                    <a:bodyPr/>
                    <a:lstStyle/>
                    <a:p>
                      <a:r>
                        <a:rPr lang="en-US" dirty="0"/>
                        <a:t>26%</a:t>
                      </a:r>
                    </a:p>
                  </a:txBody>
                  <a:tcPr/>
                </a:tc>
                <a:extLst>
                  <a:ext uri="{0D108BD9-81ED-4DB2-BD59-A6C34878D82A}">
                    <a16:rowId xmlns:a16="http://schemas.microsoft.com/office/drawing/2014/main" val="781520928"/>
                  </a:ext>
                </a:extLst>
              </a:tr>
              <a:tr h="496645">
                <a:tc>
                  <a:txBody>
                    <a:bodyPr/>
                    <a:lstStyle/>
                    <a:p>
                      <a:r>
                        <a:rPr lang="en-US" dirty="0"/>
                        <a:t>Another relative </a:t>
                      </a:r>
                    </a:p>
                  </a:txBody>
                  <a:tcPr/>
                </a:tc>
                <a:tc>
                  <a:txBody>
                    <a:bodyPr/>
                    <a:lstStyle/>
                    <a:p>
                      <a:r>
                        <a:rPr lang="en-US" dirty="0"/>
                        <a:t>7%</a:t>
                      </a:r>
                    </a:p>
                  </a:txBody>
                  <a:tcPr/>
                </a:tc>
                <a:extLst>
                  <a:ext uri="{0D108BD9-81ED-4DB2-BD59-A6C34878D82A}">
                    <a16:rowId xmlns:a16="http://schemas.microsoft.com/office/drawing/2014/main" val="1704871402"/>
                  </a:ext>
                </a:extLst>
              </a:tr>
              <a:tr h="496645">
                <a:tc>
                  <a:txBody>
                    <a:bodyPr/>
                    <a:lstStyle/>
                    <a:p>
                      <a:r>
                        <a:rPr lang="en-US" dirty="0"/>
                        <a:t>Friend or acquaintance </a:t>
                      </a:r>
                    </a:p>
                  </a:txBody>
                  <a:tcPr/>
                </a:tc>
                <a:tc>
                  <a:txBody>
                    <a:bodyPr/>
                    <a:lstStyle/>
                    <a:p>
                      <a:r>
                        <a:rPr lang="en-US" dirty="0"/>
                        <a:t>38%</a:t>
                      </a:r>
                    </a:p>
                  </a:txBody>
                  <a:tcPr/>
                </a:tc>
                <a:extLst>
                  <a:ext uri="{0D108BD9-81ED-4DB2-BD59-A6C34878D82A}">
                    <a16:rowId xmlns:a16="http://schemas.microsoft.com/office/drawing/2014/main" val="724951686"/>
                  </a:ext>
                </a:extLst>
              </a:tr>
              <a:tr h="496645">
                <a:tc>
                  <a:txBody>
                    <a:bodyPr/>
                    <a:lstStyle/>
                    <a:p>
                      <a:r>
                        <a:rPr lang="en-US" dirty="0"/>
                        <a:t>Stranger</a:t>
                      </a:r>
                    </a:p>
                  </a:txBody>
                  <a:tcPr/>
                </a:tc>
                <a:tc>
                  <a:txBody>
                    <a:bodyPr/>
                    <a:lstStyle/>
                    <a:p>
                      <a:r>
                        <a:rPr lang="en-US" dirty="0"/>
                        <a:t>26%</a:t>
                      </a:r>
                    </a:p>
                  </a:txBody>
                  <a:tcPr/>
                </a:tc>
                <a:extLst>
                  <a:ext uri="{0D108BD9-81ED-4DB2-BD59-A6C34878D82A}">
                    <a16:rowId xmlns:a16="http://schemas.microsoft.com/office/drawing/2014/main" val="2691897699"/>
                  </a:ext>
                </a:extLst>
              </a:tr>
            </a:tbl>
          </a:graphicData>
        </a:graphic>
      </p:graphicFrame>
      <p:sp>
        <p:nvSpPr>
          <p:cNvPr id="6" name="TextBox 5">
            <a:extLst>
              <a:ext uri="{FF2B5EF4-FFF2-40B4-BE49-F238E27FC236}">
                <a16:creationId xmlns:a16="http://schemas.microsoft.com/office/drawing/2014/main" id="{3C458194-77E7-4F0B-9C9A-79BD9FB9AFF2}"/>
              </a:ext>
            </a:extLst>
          </p:cNvPr>
          <p:cNvSpPr txBox="1"/>
          <p:nvPr/>
        </p:nvSpPr>
        <p:spPr>
          <a:xfrm>
            <a:off x="1141413" y="1649506"/>
            <a:ext cx="4392707" cy="4431983"/>
          </a:xfrm>
          <a:prstGeom prst="rect">
            <a:avLst/>
          </a:prstGeom>
          <a:noFill/>
        </p:spPr>
        <p:txBody>
          <a:bodyPr wrap="square" rtlCol="0">
            <a:spAutoFit/>
          </a:bodyPr>
          <a:lstStyle/>
          <a:p>
            <a:pPr marL="285750" indent="-285750">
              <a:buFont typeface="Arial" panose="020B0604020202020204" pitchFamily="34" charset="0"/>
              <a:buChar char="•"/>
            </a:pPr>
            <a:r>
              <a:rPr lang="en-US" sz="2200" dirty="0"/>
              <a:t>4/10 Rapes are in the victim’s home</a:t>
            </a:r>
          </a:p>
          <a:p>
            <a:pPr marL="285750" indent="-285750">
              <a:buFont typeface="Arial" panose="020B0604020202020204" pitchFamily="34" charset="0"/>
              <a:buChar char="•"/>
            </a:pPr>
            <a:r>
              <a:rPr lang="en-US" sz="2200" dirty="0"/>
              <a:t>Rapes are not reported because of the relationship to the victim, fear, could end career, etc. </a:t>
            </a:r>
          </a:p>
          <a:p>
            <a:pPr marL="285750" indent="-285750">
              <a:buFont typeface="Arial" panose="020B0604020202020204" pitchFamily="34" charset="0"/>
              <a:buChar char="•"/>
            </a:pPr>
            <a:r>
              <a:rPr lang="en-US" sz="2200" dirty="0"/>
              <a:t>Sex offense victims in 2012 (FBI):</a:t>
            </a:r>
          </a:p>
          <a:p>
            <a:pPr marL="742950" lvl="1" indent="-285750">
              <a:buFont typeface="Arial" panose="020B0604020202020204" pitchFamily="34" charset="0"/>
              <a:buChar char="•"/>
            </a:pPr>
            <a:r>
              <a:rPr lang="en-US" sz="2200" dirty="0"/>
              <a:t>67,345 female</a:t>
            </a:r>
          </a:p>
          <a:p>
            <a:pPr marL="742950" lvl="1" indent="-285750">
              <a:buFont typeface="Arial" panose="020B0604020202020204" pitchFamily="34" charset="0"/>
              <a:buChar char="•"/>
            </a:pPr>
            <a:r>
              <a:rPr lang="en-US" sz="2200" dirty="0"/>
              <a:t>12,100 male</a:t>
            </a:r>
          </a:p>
          <a:p>
            <a:pPr marL="285750" indent="-285750">
              <a:buFont typeface="Arial" panose="020B0604020202020204" pitchFamily="34" charset="0"/>
              <a:buChar char="•"/>
            </a:pPr>
            <a:r>
              <a:rPr lang="en-US" sz="2200" dirty="0"/>
              <a:t>Convicted sex offenders in 2012 (FBI):</a:t>
            </a:r>
          </a:p>
          <a:p>
            <a:pPr marL="742950" lvl="1" indent="-285750">
              <a:buFont typeface="Arial" panose="020B0604020202020204" pitchFamily="34" charset="0"/>
              <a:buChar char="•"/>
            </a:pPr>
            <a:r>
              <a:rPr lang="en-US" sz="2200" dirty="0"/>
              <a:t>4,394 female</a:t>
            </a:r>
          </a:p>
          <a:p>
            <a:pPr marL="742950" lvl="1" indent="-285750">
              <a:buFont typeface="Arial" panose="020B0604020202020204" pitchFamily="34" charset="0"/>
              <a:buChar char="•"/>
            </a:pPr>
            <a:r>
              <a:rPr lang="en-US" sz="2200" dirty="0"/>
              <a:t>70,930 male</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C0D54BDF-7E02-4EE3-8C0F-484D53FE3736}"/>
              </a:ext>
            </a:extLst>
          </p:cNvPr>
          <p:cNvSpPr txBox="1"/>
          <p:nvPr/>
        </p:nvSpPr>
        <p:spPr>
          <a:xfrm>
            <a:off x="6311153" y="4401671"/>
            <a:ext cx="5378823" cy="400110"/>
          </a:xfrm>
          <a:prstGeom prst="rect">
            <a:avLst/>
          </a:prstGeom>
          <a:noFill/>
        </p:spPr>
        <p:txBody>
          <a:bodyPr wrap="square" rtlCol="0">
            <a:spAutoFit/>
          </a:bodyPr>
          <a:lstStyle/>
          <a:p>
            <a:r>
              <a:rPr lang="en-US" sz="2000" b="1" dirty="0"/>
              <a:t>From US Bureau of Statistics ^ </a:t>
            </a:r>
          </a:p>
        </p:txBody>
      </p:sp>
    </p:spTree>
    <p:extLst>
      <p:ext uri="{BB962C8B-B14F-4D97-AF65-F5344CB8AC3E}">
        <p14:creationId xmlns:p14="http://schemas.microsoft.com/office/powerpoint/2010/main" val="87104540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6858-68E2-42F1-8987-6E706DD7443C}"/>
              </a:ext>
            </a:extLst>
          </p:cNvPr>
          <p:cNvSpPr>
            <a:spLocks noGrp="1"/>
          </p:cNvSpPr>
          <p:nvPr>
            <p:ph type="title"/>
          </p:nvPr>
        </p:nvSpPr>
        <p:spPr/>
        <p:txBody>
          <a:bodyPr/>
          <a:lstStyle/>
          <a:p>
            <a:r>
              <a:rPr lang="en-US" sz="4400" u="sng" dirty="0"/>
              <a:t>Conclusions</a:t>
            </a:r>
            <a:r>
              <a:rPr lang="en-US" dirty="0"/>
              <a:t> </a:t>
            </a:r>
          </a:p>
        </p:txBody>
      </p:sp>
      <p:sp>
        <p:nvSpPr>
          <p:cNvPr id="3" name="Content Placeholder 2">
            <a:extLst>
              <a:ext uri="{FF2B5EF4-FFF2-40B4-BE49-F238E27FC236}">
                <a16:creationId xmlns:a16="http://schemas.microsoft.com/office/drawing/2014/main" id="{69DC05F7-DD30-4611-AFF5-3F2C80C5B105}"/>
              </a:ext>
            </a:extLst>
          </p:cNvPr>
          <p:cNvSpPr>
            <a:spLocks noGrp="1"/>
          </p:cNvSpPr>
          <p:nvPr>
            <p:ph idx="1"/>
          </p:nvPr>
        </p:nvSpPr>
        <p:spPr/>
        <p:txBody>
          <a:bodyPr>
            <a:normAutofit fontScale="92500"/>
          </a:bodyPr>
          <a:lstStyle/>
          <a:p>
            <a:r>
              <a:rPr lang="en-US" sz="2800" dirty="0"/>
              <a:t>I found out that Anchorage Alaska had the most reported rapes in 2015</a:t>
            </a:r>
          </a:p>
          <a:p>
            <a:r>
              <a:rPr lang="en-US" sz="2800" dirty="0"/>
              <a:t>Was surprised because of how cold it can get in Alaska, so motivation for the rape in the cold, must’ve really wanted to commit the crime</a:t>
            </a:r>
          </a:p>
          <a:p>
            <a:pPr lvl="1"/>
            <a:r>
              <a:rPr lang="en-US" sz="2200" dirty="0"/>
              <a:t>A total of 1,100 rapes were reported in Alaska in 2018, as well as 88 attempted rapes. The rate of 161.9 sexual assaults per 100,000 people has now reached nearly four times the national rate. That’s equivalent to a rape in Alaska about every </a:t>
            </a:r>
            <a:r>
              <a:rPr lang="en-US" sz="2200" b="1" u="sng" dirty="0">
                <a:solidFill>
                  <a:schemeClr val="accent4">
                    <a:lumMod val="60000"/>
                    <a:lumOff val="40000"/>
                  </a:schemeClr>
                </a:solidFill>
              </a:rPr>
              <a:t>seven</a:t>
            </a:r>
            <a:r>
              <a:rPr lang="en-US" sz="2200" dirty="0"/>
              <a:t> hours.</a:t>
            </a:r>
          </a:p>
        </p:txBody>
      </p:sp>
    </p:spTree>
    <p:extLst>
      <p:ext uri="{BB962C8B-B14F-4D97-AF65-F5344CB8AC3E}">
        <p14:creationId xmlns:p14="http://schemas.microsoft.com/office/powerpoint/2010/main" val="303941327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83A9-7E26-4B29-84DF-83F84252E9CA}"/>
              </a:ext>
            </a:extLst>
          </p:cNvPr>
          <p:cNvSpPr>
            <a:spLocks noGrp="1"/>
          </p:cNvSpPr>
          <p:nvPr>
            <p:ph type="title"/>
          </p:nvPr>
        </p:nvSpPr>
        <p:spPr/>
        <p:txBody>
          <a:bodyPr>
            <a:normAutofit/>
          </a:bodyPr>
          <a:lstStyle/>
          <a:p>
            <a:r>
              <a:rPr lang="en-US" sz="4400" u="sng" dirty="0"/>
              <a:t>Future work </a:t>
            </a:r>
          </a:p>
        </p:txBody>
      </p:sp>
      <p:sp>
        <p:nvSpPr>
          <p:cNvPr id="3" name="Content Placeholder 2">
            <a:extLst>
              <a:ext uri="{FF2B5EF4-FFF2-40B4-BE49-F238E27FC236}">
                <a16:creationId xmlns:a16="http://schemas.microsoft.com/office/drawing/2014/main" id="{2BBBBFCD-CBEE-4FE2-A3F4-7B58CFA344BC}"/>
              </a:ext>
            </a:extLst>
          </p:cNvPr>
          <p:cNvSpPr>
            <a:spLocks noGrp="1"/>
          </p:cNvSpPr>
          <p:nvPr>
            <p:ph idx="1"/>
          </p:nvPr>
        </p:nvSpPr>
        <p:spPr/>
        <p:txBody>
          <a:bodyPr/>
          <a:lstStyle/>
          <a:p>
            <a:r>
              <a:rPr lang="en-US" sz="2800" dirty="0"/>
              <a:t>Would play around with the data more</a:t>
            </a:r>
          </a:p>
          <a:p>
            <a:r>
              <a:rPr lang="en-US" sz="2800" dirty="0"/>
              <a:t>Maybe do an analysis for other major crimes</a:t>
            </a:r>
          </a:p>
          <a:p>
            <a:r>
              <a:rPr lang="en-US" sz="2800" dirty="0"/>
              <a:t>Narrow down what cities that most crimes occur</a:t>
            </a:r>
          </a:p>
          <a:p>
            <a:pPr lvl="1"/>
            <a:r>
              <a:rPr lang="en-US" sz="2400" dirty="0"/>
              <a:t>Move there to put more criminals away for a job, or to a quieter area to raise a family? </a:t>
            </a:r>
          </a:p>
        </p:txBody>
      </p:sp>
    </p:spTree>
    <p:extLst>
      <p:ext uri="{BB962C8B-B14F-4D97-AF65-F5344CB8AC3E}">
        <p14:creationId xmlns:p14="http://schemas.microsoft.com/office/powerpoint/2010/main" val="242092322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31</TotalTime>
  <Words>434</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Tw Cen MT</vt:lpstr>
      <vt:lpstr>Circuit</vt:lpstr>
      <vt:lpstr>Data analytics Final Presentation </vt:lpstr>
      <vt:lpstr>The question </vt:lpstr>
      <vt:lpstr>The dataset/ Project overview</vt:lpstr>
      <vt:lpstr>Background about rapes</vt:lpstr>
      <vt:lpstr>Cleaning AND impact </vt:lpstr>
      <vt:lpstr>Discoveries </vt:lpstr>
      <vt:lpstr>More research info about rape</vt:lpstr>
      <vt:lpstr>Conclusions </vt:lpstr>
      <vt:lpstr>Future work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Final Presentation </dc:title>
  <dc:creator>Kat Kinnear</dc:creator>
  <cp:lastModifiedBy>Kat Kinnear</cp:lastModifiedBy>
  <cp:revision>5</cp:revision>
  <dcterms:created xsi:type="dcterms:W3CDTF">2019-12-01T23:59:57Z</dcterms:created>
  <dcterms:modified xsi:type="dcterms:W3CDTF">2019-12-05T23:26:28Z</dcterms:modified>
</cp:coreProperties>
</file>