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2" r:id="rId5"/>
    <p:sldId id="260" r:id="rId6"/>
    <p:sldId id="263" r:id="rId7"/>
    <p:sldId id="264" r:id="rId8"/>
    <p:sldId id="268" r:id="rId9"/>
    <p:sldId id="265" r:id="rId10"/>
    <p:sldId id="266" r:id="rId11"/>
    <p:sldId id="261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[Project_Parker (Autosaved).xlsx]Analysis of PA!PivotTable4</c:name>
    <c:fmtId val="20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8.9787616280853036E-2"/>
          <c:y val="0.13738060799328908"/>
          <c:w val="0.93231415016496044"/>
          <c:h val="0.731511008582963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'Analysis of PA'!$B$4:$B$5</c:f>
              <c:strCache>
                <c:ptCount val="1"/>
                <c:pt idx="0">
                  <c:v>New Hampshire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'Analysis of PA'!$A$6:$A$16</c:f>
              <c:strCache>
                <c:ptCount val="10"/>
                <c:pt idx="0">
                  <c:v>Whiteface Mountain Resort</c:v>
                </c:pt>
                <c:pt idx="1">
                  <c:v>Stowe Mountain Resort</c:v>
                </c:pt>
                <c:pt idx="2">
                  <c:v>Killington Resort</c:v>
                </c:pt>
                <c:pt idx="3">
                  <c:v>Sugarbush</c:v>
                </c:pt>
                <c:pt idx="4">
                  <c:v>Cannon Mountain</c:v>
                </c:pt>
                <c:pt idx="5">
                  <c:v>Wildcat Mountain</c:v>
                </c:pt>
                <c:pt idx="6">
                  <c:v>Waterville Valley</c:v>
                </c:pt>
                <c:pt idx="7">
                  <c:v>Jay Peak</c:v>
                </c:pt>
                <c:pt idx="8">
                  <c:v>Pico Mountain </c:v>
                </c:pt>
                <c:pt idx="9">
                  <c:v>Stratton Mountain</c:v>
                </c:pt>
              </c:strCache>
            </c:strRef>
          </c:cat>
          <c:val>
            <c:numRef>
              <c:f>'Analysis of PA'!$B$6:$B$16</c:f>
              <c:numCache>
                <c:formatCode>General</c:formatCode>
                <c:ptCount val="10"/>
                <c:pt idx="4">
                  <c:v>4080</c:v>
                </c:pt>
                <c:pt idx="5">
                  <c:v>4062</c:v>
                </c:pt>
                <c:pt idx="6">
                  <c:v>4004</c:v>
                </c:pt>
              </c:numCache>
            </c:numRef>
          </c:val>
        </c:ser>
        <c:ser>
          <c:idx val="1"/>
          <c:order val="1"/>
          <c:tx>
            <c:strRef>
              <c:f>'Analysis of PA'!$C$4:$C$5</c:f>
              <c:strCache>
                <c:ptCount val="1"/>
                <c:pt idx="0">
                  <c:v>New York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'Analysis of PA'!$A$6:$A$16</c:f>
              <c:strCache>
                <c:ptCount val="10"/>
                <c:pt idx="0">
                  <c:v>Whiteface Mountain Resort</c:v>
                </c:pt>
                <c:pt idx="1">
                  <c:v>Stowe Mountain Resort</c:v>
                </c:pt>
                <c:pt idx="2">
                  <c:v>Killington Resort</c:v>
                </c:pt>
                <c:pt idx="3">
                  <c:v>Sugarbush</c:v>
                </c:pt>
                <c:pt idx="4">
                  <c:v>Cannon Mountain</c:v>
                </c:pt>
                <c:pt idx="5">
                  <c:v>Wildcat Mountain</c:v>
                </c:pt>
                <c:pt idx="6">
                  <c:v>Waterville Valley</c:v>
                </c:pt>
                <c:pt idx="7">
                  <c:v>Jay Peak</c:v>
                </c:pt>
                <c:pt idx="8">
                  <c:v>Pico Mountain </c:v>
                </c:pt>
                <c:pt idx="9">
                  <c:v>Stratton Mountain</c:v>
                </c:pt>
              </c:strCache>
            </c:strRef>
          </c:cat>
          <c:val>
            <c:numRef>
              <c:f>'Analysis of PA'!$C$6:$C$16</c:f>
              <c:numCache>
                <c:formatCode>General</c:formatCode>
                <c:ptCount val="10"/>
                <c:pt idx="0">
                  <c:v>4650</c:v>
                </c:pt>
              </c:numCache>
            </c:numRef>
          </c:val>
        </c:ser>
        <c:ser>
          <c:idx val="2"/>
          <c:order val="2"/>
          <c:tx>
            <c:strRef>
              <c:f>'Analysis of PA'!$D$4:$D$5</c:f>
              <c:strCache>
                <c:ptCount val="1"/>
                <c:pt idx="0">
                  <c:v>Pennsylvania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'Analysis of PA'!$A$6:$A$16</c:f>
              <c:strCache>
                <c:ptCount val="10"/>
                <c:pt idx="0">
                  <c:v>Whiteface Mountain Resort</c:v>
                </c:pt>
                <c:pt idx="1">
                  <c:v>Stowe Mountain Resort</c:v>
                </c:pt>
                <c:pt idx="2">
                  <c:v>Killington Resort</c:v>
                </c:pt>
                <c:pt idx="3">
                  <c:v>Sugarbush</c:v>
                </c:pt>
                <c:pt idx="4">
                  <c:v>Cannon Mountain</c:v>
                </c:pt>
                <c:pt idx="5">
                  <c:v>Wildcat Mountain</c:v>
                </c:pt>
                <c:pt idx="6">
                  <c:v>Waterville Valley</c:v>
                </c:pt>
                <c:pt idx="7">
                  <c:v>Jay Peak</c:v>
                </c:pt>
                <c:pt idx="8">
                  <c:v>Pico Mountain </c:v>
                </c:pt>
                <c:pt idx="9">
                  <c:v>Stratton Mountain</c:v>
                </c:pt>
              </c:strCache>
            </c:strRef>
          </c:cat>
          <c:val>
            <c:numRef>
              <c:f>'Analysis of PA'!$D$6:$D$16</c:f>
              <c:numCache>
                <c:formatCode>General</c:formatCode>
                <c:ptCount val="10"/>
              </c:numCache>
            </c:numRef>
          </c:val>
        </c:ser>
        <c:ser>
          <c:idx val="3"/>
          <c:order val="3"/>
          <c:tx>
            <c:strRef>
              <c:f>'Analysis of PA'!$E$4:$E$5</c:f>
              <c:strCache>
                <c:ptCount val="1"/>
                <c:pt idx="0">
                  <c:v>Vermont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'Analysis of PA'!$A$6:$A$16</c:f>
              <c:strCache>
                <c:ptCount val="10"/>
                <c:pt idx="0">
                  <c:v>Whiteface Mountain Resort</c:v>
                </c:pt>
                <c:pt idx="1">
                  <c:v>Stowe Mountain Resort</c:v>
                </c:pt>
                <c:pt idx="2">
                  <c:v>Killington Resort</c:v>
                </c:pt>
                <c:pt idx="3">
                  <c:v>Sugarbush</c:v>
                </c:pt>
                <c:pt idx="4">
                  <c:v>Cannon Mountain</c:v>
                </c:pt>
                <c:pt idx="5">
                  <c:v>Wildcat Mountain</c:v>
                </c:pt>
                <c:pt idx="6">
                  <c:v>Waterville Valley</c:v>
                </c:pt>
                <c:pt idx="7">
                  <c:v>Jay Peak</c:v>
                </c:pt>
                <c:pt idx="8">
                  <c:v>Pico Mountain </c:v>
                </c:pt>
                <c:pt idx="9">
                  <c:v>Stratton Mountain</c:v>
                </c:pt>
              </c:strCache>
            </c:strRef>
          </c:cat>
          <c:val>
            <c:numRef>
              <c:f>'Analysis of PA'!$E$6:$E$16</c:f>
              <c:numCache>
                <c:formatCode>General</c:formatCode>
                <c:ptCount val="10"/>
                <c:pt idx="1">
                  <c:v>4395</c:v>
                </c:pt>
                <c:pt idx="2">
                  <c:v>4241</c:v>
                </c:pt>
                <c:pt idx="3">
                  <c:v>4083</c:v>
                </c:pt>
                <c:pt idx="7">
                  <c:v>3968</c:v>
                </c:pt>
                <c:pt idx="8">
                  <c:v>3967</c:v>
                </c:pt>
                <c:pt idx="9">
                  <c:v>3875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2673904"/>
        <c:axId val="412674296"/>
      </c:barChart>
      <c:catAx>
        <c:axId val="412673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674296"/>
        <c:crosses val="autoZero"/>
        <c:auto val="1"/>
        <c:lblAlgn val="ctr"/>
        <c:lblOffset val="100"/>
        <c:noMultiLvlLbl val="0"/>
      </c:catAx>
      <c:valAx>
        <c:axId val="412674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673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1559415889055802"/>
          <c:y val="3.3068897876994116E-2"/>
          <c:w val="0.5503885583697059"/>
          <c:h val="0.159488864200531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40965-B971-4F54-B024-17E42998FEE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45CEF-1DEA-46B5-B237-459BE3F38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70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Fields were either deleted </a:t>
            </a:r>
            <a:r>
              <a:rPr lang="en-US" baseline="0" dirty="0" smtClean="0"/>
              <a:t>like “notes” because they provided no</a:t>
            </a:r>
            <a:r>
              <a:rPr lang="en-US" dirty="0" smtClean="0"/>
              <a:t> useful information</a:t>
            </a:r>
          </a:p>
          <a:p>
            <a:r>
              <a:rPr lang="en-US" baseline="0" dirty="0" smtClean="0"/>
              <a:t>Many hidden if the field was potentially useful like the URL which was used to look up information that was need</a:t>
            </a:r>
          </a:p>
          <a:p>
            <a:r>
              <a:rPr lang="en-US" baseline="0" dirty="0" smtClean="0"/>
              <a:t>Removing the different notes took out over 1200 blanks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45CEF-1DEA-46B5-B237-459BE3F38C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72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Excel_Worksheet1.xls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909969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Ski resort Summits in the US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1930401"/>
            <a:ext cx="10993546" cy="1155366"/>
          </a:xfrm>
        </p:spPr>
        <p:txBody>
          <a:bodyPr>
            <a:normAutofit/>
          </a:bodyPr>
          <a:lstStyle/>
          <a:p>
            <a:r>
              <a:rPr lang="en-US" dirty="0" smtClean="0"/>
              <a:t>By marshall parker</a:t>
            </a:r>
          </a:p>
          <a:p>
            <a:r>
              <a:rPr lang="en-US" dirty="0" err="1" smtClean="0"/>
              <a:t>Dsci</a:t>
            </a:r>
            <a:r>
              <a:rPr lang="en-US" dirty="0" smtClean="0"/>
              <a:t> 101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34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Findings: Pennsylvania 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73897220"/>
              </p:ext>
            </p:extLst>
          </p:nvPr>
        </p:nvGraphicFramePr>
        <p:xfrm>
          <a:off x="581194" y="2228006"/>
          <a:ext cx="4975544" cy="3114036"/>
        </p:xfrm>
        <a:graphic>
          <a:graphicData uri="http://schemas.openxmlformats.org/drawingml/2006/table">
            <a:tbl>
              <a:tblPr/>
              <a:tblGrid>
                <a:gridCol w="3349391"/>
                <a:gridCol w="1626153"/>
              </a:tblGrid>
              <a:tr h="5190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Resorts in PA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90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 Summit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90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 Summit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90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Drop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90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Snow Fall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90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Summit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84924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Seven Springs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for Summit 2994</a:t>
            </a:r>
          </a:p>
          <a:p>
            <a:pPr lvl="1"/>
            <a:r>
              <a:rPr lang="en-US" sz="2200" dirty="0" smtClean="0"/>
              <a:t>Only a 750 foot drop</a:t>
            </a:r>
          </a:p>
          <a:p>
            <a:r>
              <a:rPr lang="en-US" sz="2400" dirty="0"/>
              <a:t>Mount Pleasant 12</a:t>
            </a:r>
            <a:r>
              <a:rPr lang="en-US" sz="2400" baseline="30000" dirty="0"/>
              <a:t>th</a:t>
            </a:r>
            <a:r>
              <a:rPr lang="en-US" sz="2400" dirty="0"/>
              <a:t> for Summit at 1540 feet</a:t>
            </a:r>
          </a:p>
          <a:p>
            <a:pPr lvl="1"/>
            <a:r>
              <a:rPr lang="en-US" sz="2000" dirty="0"/>
              <a:t>Base is at 1200 feet</a:t>
            </a:r>
          </a:p>
          <a:p>
            <a:r>
              <a:rPr lang="en-US" sz="2400" dirty="0" smtClean="0"/>
              <a:t>Largest </a:t>
            </a:r>
            <a:r>
              <a:rPr lang="en-US" sz="2400" dirty="0"/>
              <a:t>Drop is 1082</a:t>
            </a:r>
          </a:p>
          <a:p>
            <a:pPr lvl="1"/>
            <a:r>
              <a:rPr lang="en-US" sz="2000" dirty="0" smtClean="0"/>
              <a:t>Average is just shy of the Nations (969)</a:t>
            </a:r>
          </a:p>
          <a:p>
            <a:pPr marL="324000" lvl="1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8498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Summary of key items 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759180"/>
              </p:ext>
            </p:extLst>
          </p:nvPr>
        </p:nvGraphicFramePr>
        <p:xfrm>
          <a:off x="581192" y="2090786"/>
          <a:ext cx="11029616" cy="4360638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910464"/>
                <a:gridCol w="1287656"/>
                <a:gridCol w="832423"/>
                <a:gridCol w="910464"/>
                <a:gridCol w="962491"/>
                <a:gridCol w="832423"/>
                <a:gridCol w="910464"/>
                <a:gridCol w="1222622"/>
                <a:gridCol w="832423"/>
                <a:gridCol w="910464"/>
                <a:gridCol w="1417722"/>
              </a:tblGrid>
              <a:tr h="24616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Summit </a:t>
                      </a:r>
                      <a:r>
                        <a:rPr lang="en-US" sz="1800" u="none" strike="noStrike" dirty="0" err="1">
                          <a:effectLst/>
                        </a:rPr>
                        <a:t>ft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Base </a:t>
                      </a:r>
                      <a:r>
                        <a:rPr lang="en-US" sz="1800" u="none" strike="noStrike" dirty="0" err="1">
                          <a:effectLst/>
                        </a:rPr>
                        <a:t>ft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Drop </a:t>
                      </a:r>
                      <a:r>
                        <a:rPr lang="en-US" sz="1800" u="none" strike="noStrike" dirty="0" err="1">
                          <a:effectLst/>
                        </a:rPr>
                        <a:t>ft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Skiable </a:t>
                      </a:r>
                      <a:r>
                        <a:rPr lang="en-US" sz="1800" u="none" strike="noStrike" dirty="0" smtClean="0">
                          <a:effectLst/>
                        </a:rPr>
                        <a:t>Terrain </a:t>
                      </a:r>
                      <a:r>
                        <a:rPr lang="en-US" sz="1800" u="none" strike="noStrike" dirty="0">
                          <a:effectLst/>
                        </a:rPr>
                        <a:t>ac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Max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13487.0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Max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10800.0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Max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4425.0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Max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26819.0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7824.5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6345.0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1800.0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700.0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3140.0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1563.0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969.0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200.0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1400.0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Q1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867.0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455.0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85.0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315.0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70.0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60.0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Ave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4600.3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Ave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3380.4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Ave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1217.4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Ave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739.8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Std Dev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3732.4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Std Dev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3114.9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Std</a:t>
                      </a:r>
                      <a:r>
                        <a:rPr lang="en-US" sz="1400" u="none" strike="noStrike" dirty="0">
                          <a:effectLst/>
                        </a:rPr>
                        <a:t> Dev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947.2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Std</a:t>
                      </a:r>
                      <a:r>
                        <a:rPr lang="en-US" sz="1400" u="none" strike="noStrike" dirty="0">
                          <a:effectLst/>
                        </a:rPr>
                        <a:t> Dev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1813.4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161594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4616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Runs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Longest Run miles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Days open last year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Expected days open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Max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341.0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Max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Max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305.0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Max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305.0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61.3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Q3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135.0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140.0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33.5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114.0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114.0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19.0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Q1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97.0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100.0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Min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Min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30.0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Ave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48.4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Ave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1.43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Ave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115.1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Ave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120.3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  <a:tr h="236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Std Dev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46.3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Std Dev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Std Dev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35.0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Std</a:t>
                      </a:r>
                      <a:r>
                        <a:rPr lang="en-US" sz="1400" u="none" strike="noStrike" dirty="0">
                          <a:effectLst/>
                        </a:rPr>
                        <a:t> Dev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30.7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14" marR="8614" marT="861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9055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Future Work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Recognitions </a:t>
            </a:r>
          </a:p>
          <a:p>
            <a:r>
              <a:rPr lang="en-US" sz="2800" dirty="0" smtClean="0"/>
              <a:t>Regions</a:t>
            </a:r>
          </a:p>
          <a:p>
            <a:r>
              <a:rPr lang="en-US" sz="2800" dirty="0" smtClean="0"/>
              <a:t>Runs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07463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Presentation overview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this presentation:</a:t>
            </a:r>
          </a:p>
          <a:p>
            <a:pPr lvl="1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Overview of the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 The Snow data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set</a:t>
            </a:r>
          </a:p>
          <a:p>
            <a:pPr lvl="1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Problems with this data set</a:t>
            </a:r>
          </a:p>
          <a:p>
            <a:pPr lvl="1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 technique</a:t>
            </a:r>
          </a:p>
          <a:p>
            <a:pPr lvl="1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Findings</a:t>
            </a:r>
          </a:p>
          <a:p>
            <a:pPr lvl="1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Future Work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7741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Data overview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From On the Snow datasheet</a:t>
            </a:r>
          </a:p>
          <a:p>
            <a:pPr lvl="1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www.kaggle.com/sijialai/onthesnow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 was retrieved from onthesnow.com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400" dirty="0" smtClean="0"/>
              <a:t>Format </a:t>
            </a:r>
            <a:r>
              <a:rPr lang="en-US" sz="2400" dirty="0" err="1" smtClean="0"/>
              <a:t>xlsx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 smtClean="0"/>
              <a:t>37 Fields </a:t>
            </a:r>
          </a:p>
          <a:p>
            <a:pPr lvl="1"/>
            <a:r>
              <a:rPr lang="en-US" sz="2000" dirty="0" smtClean="0"/>
              <a:t>331 Records</a:t>
            </a:r>
          </a:p>
          <a:p>
            <a:pPr lvl="1"/>
            <a:r>
              <a:rPr lang="en-US" sz="2000" dirty="0" smtClean="0"/>
              <a:t>54KB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0933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Data fields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600" y="2032000"/>
            <a:ext cx="11277600" cy="4178300"/>
          </a:xfrm>
        </p:spPr>
        <p:txBody>
          <a:bodyPr numCol="4">
            <a:normAutofit fontScale="92500" lnSpcReduction="10000"/>
          </a:bodyPr>
          <a:lstStyle/>
          <a:p>
            <a:r>
              <a:rPr lang="en-US" sz="2000" dirty="0" smtClean="0"/>
              <a:t>Name</a:t>
            </a:r>
          </a:p>
          <a:p>
            <a:r>
              <a:rPr lang="en-US" sz="2000" dirty="0" smtClean="0"/>
              <a:t>City</a:t>
            </a:r>
          </a:p>
          <a:p>
            <a:r>
              <a:rPr lang="en-US" sz="2000" dirty="0" smtClean="0"/>
              <a:t>State</a:t>
            </a:r>
          </a:p>
          <a:p>
            <a:r>
              <a:rPr lang="en-US" sz="2000" dirty="0" smtClean="0"/>
              <a:t>Summit</a:t>
            </a:r>
          </a:p>
          <a:p>
            <a:r>
              <a:rPr lang="en-US" sz="2000" dirty="0" smtClean="0"/>
              <a:t>Drop</a:t>
            </a:r>
          </a:p>
          <a:p>
            <a:r>
              <a:rPr lang="en-US" sz="2000" dirty="0" smtClean="0"/>
              <a:t>Base</a:t>
            </a:r>
          </a:p>
          <a:p>
            <a:r>
              <a:rPr lang="en-US" sz="2000" dirty="0" smtClean="0"/>
              <a:t>Trams</a:t>
            </a:r>
          </a:p>
          <a:p>
            <a:r>
              <a:rPr lang="en-US" sz="2000" dirty="0" smtClean="0"/>
              <a:t>Fast Eight</a:t>
            </a:r>
          </a:p>
          <a:p>
            <a:r>
              <a:rPr lang="en-US" sz="2000" dirty="0" smtClean="0"/>
              <a:t>Fast Sixes</a:t>
            </a:r>
          </a:p>
          <a:p>
            <a:r>
              <a:rPr lang="en-US" sz="2000" dirty="0" smtClean="0"/>
              <a:t>Fast Quads</a:t>
            </a:r>
          </a:p>
          <a:p>
            <a:r>
              <a:rPr lang="en-US" sz="2000" dirty="0" smtClean="0"/>
              <a:t>Quad</a:t>
            </a:r>
          </a:p>
          <a:p>
            <a:r>
              <a:rPr lang="en-US" sz="2000" dirty="0" smtClean="0"/>
              <a:t>Triple</a:t>
            </a:r>
          </a:p>
          <a:p>
            <a:r>
              <a:rPr lang="en-US" sz="2000" dirty="0" smtClean="0"/>
              <a:t>Double</a:t>
            </a:r>
          </a:p>
          <a:p>
            <a:r>
              <a:rPr lang="en-US" sz="2000" dirty="0" smtClean="0"/>
              <a:t>Surface</a:t>
            </a:r>
          </a:p>
          <a:p>
            <a:r>
              <a:rPr lang="en-US" sz="2000" dirty="0" smtClean="0"/>
              <a:t>Total</a:t>
            </a:r>
          </a:p>
          <a:p>
            <a:r>
              <a:rPr lang="en-US" sz="2000" dirty="0" smtClean="0"/>
              <a:t>Terrain Parks</a:t>
            </a:r>
          </a:p>
          <a:p>
            <a:r>
              <a:rPr lang="en-US" sz="2000" dirty="0" smtClean="0"/>
              <a:t>Longest Run</a:t>
            </a:r>
          </a:p>
          <a:p>
            <a:r>
              <a:rPr lang="en-US" sz="2000" dirty="0" smtClean="0"/>
              <a:t>Skiable Terrain</a:t>
            </a:r>
          </a:p>
          <a:p>
            <a:r>
              <a:rPr lang="en-US" sz="2000" dirty="0" smtClean="0"/>
              <a:t>Runs</a:t>
            </a:r>
          </a:p>
          <a:p>
            <a:r>
              <a:rPr lang="en-US" sz="2000" dirty="0" smtClean="0"/>
              <a:t>Snow Making</a:t>
            </a:r>
          </a:p>
          <a:p>
            <a:r>
              <a:rPr lang="en-US" sz="2000" dirty="0" smtClean="0"/>
              <a:t>Days Open Last Year</a:t>
            </a:r>
          </a:p>
          <a:p>
            <a:r>
              <a:rPr lang="en-US" sz="2000" dirty="0" smtClean="0"/>
              <a:t>Days Open Note</a:t>
            </a:r>
          </a:p>
          <a:p>
            <a:r>
              <a:rPr lang="en-US" sz="2000" dirty="0" smtClean="0"/>
              <a:t>Years Open</a:t>
            </a:r>
          </a:p>
          <a:p>
            <a:r>
              <a:rPr lang="en-US" sz="2000" dirty="0" smtClean="0"/>
              <a:t>Average Snowfall</a:t>
            </a:r>
          </a:p>
          <a:p>
            <a:r>
              <a:rPr lang="en-US" sz="2000" dirty="0" smtClean="0"/>
              <a:t>Adult Week Day</a:t>
            </a:r>
          </a:p>
          <a:p>
            <a:r>
              <a:rPr lang="en-US" sz="2000" dirty="0" smtClean="0"/>
              <a:t>Adult Weekend</a:t>
            </a:r>
          </a:p>
          <a:p>
            <a:r>
              <a:rPr lang="en-US" sz="2000" dirty="0" err="1" smtClean="0"/>
              <a:t>Url</a:t>
            </a:r>
            <a:endParaRPr lang="en-US" sz="2000" dirty="0" smtClean="0"/>
          </a:p>
          <a:p>
            <a:r>
              <a:rPr lang="en-US" sz="2000" dirty="0" smtClean="0"/>
              <a:t>Projected Days Open</a:t>
            </a:r>
          </a:p>
          <a:p>
            <a:r>
              <a:rPr lang="en-US" sz="2000" dirty="0" smtClean="0"/>
              <a:t>Adult Weekday Price Note</a:t>
            </a:r>
          </a:p>
          <a:p>
            <a:r>
              <a:rPr lang="en-US" sz="2000" dirty="0" smtClean="0"/>
              <a:t>Adult Weekend Price Note</a:t>
            </a:r>
          </a:p>
          <a:p>
            <a:r>
              <a:rPr lang="en-US" sz="2000" dirty="0" smtClean="0"/>
              <a:t>Night Skiing</a:t>
            </a:r>
          </a:p>
          <a:p>
            <a:r>
              <a:rPr lang="en-US" sz="2000" dirty="0" smtClean="0"/>
              <a:t>Fast Eight Note</a:t>
            </a:r>
          </a:p>
          <a:p>
            <a:r>
              <a:rPr lang="en-US" sz="2000" dirty="0" err="1" smtClean="0"/>
              <a:t>Mi</a:t>
            </a:r>
            <a:r>
              <a:rPr lang="en-US" sz="2000" dirty="0" smtClean="0"/>
              <a:t> </a:t>
            </a:r>
            <a:r>
              <a:rPr lang="en-US" sz="2000" dirty="0" err="1" smtClean="0"/>
              <a:t>Pistes</a:t>
            </a:r>
            <a:endParaRPr lang="en-US" sz="2000" dirty="0" smtClean="0"/>
          </a:p>
          <a:p>
            <a:r>
              <a:rPr lang="en-US" sz="2000" dirty="0" err="1" smtClean="0"/>
              <a:t>Mi</a:t>
            </a:r>
            <a:r>
              <a:rPr lang="en-US" sz="2000" dirty="0" smtClean="0"/>
              <a:t> Snow Making</a:t>
            </a:r>
          </a:p>
          <a:p>
            <a:r>
              <a:rPr lang="en-US" sz="2000" dirty="0" smtClean="0"/>
              <a:t>MI Night Skiing</a:t>
            </a:r>
          </a:p>
          <a:p>
            <a:r>
              <a:rPr lang="en-US" sz="2000" dirty="0" smtClean="0"/>
              <a:t>Snowfall Note</a:t>
            </a:r>
          </a:p>
          <a:p>
            <a:r>
              <a:rPr lang="en-US" sz="2000" dirty="0" smtClean="0"/>
              <a:t>Year Open Note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6152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Problems with the data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2084294"/>
            <a:ext cx="11029615" cy="2156403"/>
          </a:xfrm>
        </p:spPr>
        <p:txBody>
          <a:bodyPr numCol="2">
            <a:normAutofit fontScale="77500" lnSpcReduction="20000"/>
          </a:bodyPr>
          <a:lstStyle/>
          <a:p>
            <a:r>
              <a:rPr lang="en-US" sz="2800" dirty="0" smtClean="0"/>
              <a:t>Lots of Fields </a:t>
            </a:r>
          </a:p>
          <a:p>
            <a:pPr lvl="1"/>
            <a:r>
              <a:rPr lang="en-US" sz="2400" dirty="0" smtClean="0"/>
              <a:t>Only 14 remained</a:t>
            </a:r>
          </a:p>
          <a:p>
            <a:r>
              <a:rPr lang="en-US" sz="2800" dirty="0"/>
              <a:t>Units weren’t </a:t>
            </a:r>
            <a:r>
              <a:rPr lang="en-US" sz="2800" dirty="0" smtClean="0"/>
              <a:t>labeled</a:t>
            </a:r>
            <a:endParaRPr lang="en-US" sz="2800" dirty="0"/>
          </a:p>
          <a:p>
            <a:r>
              <a:rPr lang="en-US" sz="2800" dirty="0" smtClean="0"/>
              <a:t>Country </a:t>
            </a:r>
            <a:r>
              <a:rPr lang="en-US" sz="2800" dirty="0"/>
              <a:t>and State </a:t>
            </a:r>
            <a:r>
              <a:rPr lang="en-US" sz="2800" dirty="0" smtClean="0"/>
              <a:t>correction</a:t>
            </a:r>
          </a:p>
          <a:p>
            <a:endParaRPr lang="en-US" sz="2800" dirty="0" smtClean="0"/>
          </a:p>
          <a:p>
            <a:r>
              <a:rPr lang="en-US" sz="2800" dirty="0" smtClean="0"/>
              <a:t>3218 blanks </a:t>
            </a:r>
          </a:p>
          <a:p>
            <a:pPr lvl="1"/>
            <a:r>
              <a:rPr lang="en-US" sz="2800" dirty="0" smtClean="0"/>
              <a:t>9 Fields consisted mostly blanks</a:t>
            </a:r>
          </a:p>
          <a:p>
            <a:pPr lvl="1"/>
            <a:r>
              <a:rPr lang="en-US" sz="2800" dirty="0" smtClean="0"/>
              <a:t>Missing info that was needed was obtained from </a:t>
            </a:r>
            <a:r>
              <a:rPr lang="en-US" sz="2800" dirty="0" err="1" smtClean="0"/>
              <a:t>Url</a:t>
            </a:r>
            <a:endParaRPr lang="en-US" sz="2800" dirty="0" smtClean="0"/>
          </a:p>
          <a:p>
            <a:pPr lvl="1"/>
            <a:endParaRPr lang="en-US" sz="22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073523"/>
              </p:ext>
            </p:extLst>
          </p:nvPr>
        </p:nvGraphicFramePr>
        <p:xfrm>
          <a:off x="1151238" y="4240697"/>
          <a:ext cx="9889522" cy="174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Worksheet" r:id="rId4" imgW="5438661" imgH="961911" progId="Excel.Sheet.12">
                  <p:embed/>
                </p:oleObj>
              </mc:Choice>
              <mc:Fallback>
                <p:oleObj name="Worksheet" r:id="rId4" imgW="5438661" imgH="96191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1238" y="4240697"/>
                        <a:ext cx="9889522" cy="1749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8126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Analyzing Techniques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/>
              <a:t>Basic cleaning step prior to analysis</a:t>
            </a:r>
          </a:p>
          <a:p>
            <a:r>
              <a:rPr lang="en-US" sz="2400" dirty="0" smtClean="0"/>
              <a:t>Max and Average Comparisons</a:t>
            </a:r>
          </a:p>
          <a:p>
            <a:pPr lvl="1"/>
            <a:r>
              <a:rPr lang="en-US" sz="2000" dirty="0" smtClean="0"/>
              <a:t>Many Pivot tables</a:t>
            </a:r>
          </a:p>
          <a:p>
            <a:r>
              <a:rPr lang="en-US" sz="2400" dirty="0" smtClean="0"/>
              <a:t>Summary of key points</a:t>
            </a:r>
          </a:p>
          <a:p>
            <a:pPr lvl="1"/>
            <a:r>
              <a:rPr lang="en-US" sz="2000" dirty="0" smtClean="0"/>
              <a:t>New England, Summits</a:t>
            </a:r>
            <a:r>
              <a:rPr lang="en-US" sz="2000" dirty="0" smtClean="0"/>
              <a:t>, </a:t>
            </a:r>
            <a:r>
              <a:rPr lang="en-US" sz="2000" dirty="0" smtClean="0"/>
              <a:t>PA,  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389485"/>
              </p:ext>
            </p:extLst>
          </p:nvPr>
        </p:nvGraphicFramePr>
        <p:xfrm>
          <a:off x="5806141" y="2228003"/>
          <a:ext cx="5691093" cy="3633050"/>
        </p:xfrm>
        <a:graphic>
          <a:graphicData uri="http://schemas.openxmlformats.org/drawingml/2006/table">
            <a:tbl>
              <a:tblPr>
                <a:tableStyleId>{125E5076-3810-47DD-B79F-674D7AD40C01}</a:tableStyleId>
              </a:tblPr>
              <a:tblGrid>
                <a:gridCol w="1402267"/>
                <a:gridCol w="1402267"/>
                <a:gridCol w="82025"/>
                <a:gridCol w="1402267"/>
                <a:gridCol w="1402267"/>
              </a:tblGrid>
              <a:tr h="46994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Drop </a:t>
                      </a:r>
                      <a:r>
                        <a:rPr lang="en-US" sz="2800" u="none" strike="noStrike" dirty="0" err="1">
                          <a:effectLst/>
                        </a:rPr>
                        <a:t>ft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Skiable </a:t>
                      </a:r>
                      <a:r>
                        <a:rPr lang="en-US" sz="2800" u="none" strike="noStrike" dirty="0" smtClean="0">
                          <a:effectLst/>
                        </a:rPr>
                        <a:t>Terrain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1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Max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4425.0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Max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26819.0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Q3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1800.0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Q3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700.0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Mid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964.5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Mid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200.0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Q1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457.5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Q1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85.0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Min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60.0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Min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8.0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Ave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1215.4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Ave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739.8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Std Dev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946.4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err="1">
                          <a:effectLst/>
                        </a:rPr>
                        <a:t>Std</a:t>
                      </a:r>
                      <a:r>
                        <a:rPr lang="en-US" sz="2000" u="none" strike="noStrike" dirty="0">
                          <a:effectLst/>
                        </a:rPr>
                        <a:t> Dev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1813.4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8880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Findings: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18 of the 20 Highest</a:t>
            </a:r>
          </a:p>
          <a:p>
            <a:pPr lvl="1"/>
            <a:r>
              <a:rPr lang="en-US" dirty="0" smtClean="0"/>
              <a:t>Colorado</a:t>
            </a:r>
          </a:p>
          <a:p>
            <a:r>
              <a:rPr lang="en-US" dirty="0" smtClean="0"/>
              <a:t>New England lower listed lower than expected</a:t>
            </a:r>
            <a:endParaRPr lang="en-US" dirty="0"/>
          </a:p>
          <a:p>
            <a:r>
              <a:rPr lang="en-US" dirty="0"/>
              <a:t>35 states with Skiing </a:t>
            </a:r>
          </a:p>
          <a:p>
            <a:pPr lvl="1"/>
            <a:r>
              <a:rPr lang="en-US" dirty="0"/>
              <a:t>California was divided into Southern and </a:t>
            </a:r>
            <a:r>
              <a:rPr lang="en-US" dirty="0" smtClean="0"/>
              <a:t>Northern</a:t>
            </a:r>
          </a:p>
          <a:p>
            <a:r>
              <a:rPr lang="en-US" dirty="0" smtClean="0"/>
              <a:t>Iowa?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378698"/>
              </p:ext>
            </p:extLst>
          </p:nvPr>
        </p:nvGraphicFramePr>
        <p:xfrm>
          <a:off x="6056243" y="2228003"/>
          <a:ext cx="5128592" cy="3982974"/>
        </p:xfrm>
        <a:graphic>
          <a:graphicData uri="http://schemas.openxmlformats.org/drawingml/2006/table">
            <a:tbl>
              <a:tblPr firstRow="1">
                <a:tableStyleId>{18603FDC-E32A-4AB5-989C-0864C3EAD2B8}</a:tableStyleId>
              </a:tblPr>
              <a:tblGrid>
                <a:gridCol w="3191456"/>
                <a:gridCol w="1937136"/>
              </a:tblGrid>
              <a:tr h="88145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u="none" strike="noStrike" dirty="0">
                          <a:effectLst/>
                        </a:rPr>
                        <a:t>State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Highest </a:t>
                      </a:r>
                      <a:r>
                        <a:rPr lang="en-US" sz="2400" u="none" strike="noStrike" dirty="0" smtClean="0">
                          <a:effectLst/>
                        </a:rPr>
                        <a:t>summit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430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Colorado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13487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430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New Mexico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12481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430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Arizona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11500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430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New York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4650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430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Vermont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4395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430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Iowa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430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Pennsylvania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3146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8956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Findings: New England 10 highest</a:t>
            </a:r>
            <a:endParaRPr lang="en-US" sz="40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7434047"/>
              </p:ext>
            </p:extLst>
          </p:nvPr>
        </p:nvGraphicFramePr>
        <p:xfrm>
          <a:off x="581192" y="1859476"/>
          <a:ext cx="11029617" cy="4608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68523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Findings: Summit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2513699" cy="3633047"/>
          </a:xfrm>
        </p:spPr>
        <p:txBody>
          <a:bodyPr/>
          <a:lstStyle/>
          <a:p>
            <a:r>
              <a:rPr lang="en-US" sz="2400" dirty="0" smtClean="0"/>
              <a:t>Break Down </a:t>
            </a:r>
          </a:p>
          <a:p>
            <a:pPr lvl="1"/>
            <a:r>
              <a:rPr lang="en-US" sz="2000" dirty="0" smtClean="0"/>
              <a:t>Tallest resort in US: 13,487</a:t>
            </a:r>
            <a:endParaRPr lang="en-US" sz="20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22867382"/>
              </p:ext>
            </p:extLst>
          </p:nvPr>
        </p:nvGraphicFramePr>
        <p:xfrm>
          <a:off x="5136776" y="2228002"/>
          <a:ext cx="6474033" cy="3993110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3365216"/>
                <a:gridCol w="3108817"/>
              </a:tblGrid>
              <a:tr h="9908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</a:rPr>
                        <a:t>Count of Slopes broken down by heights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</a:rPr>
                        <a:t>Summit Height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&gt;13000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&gt;12000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&gt;10000 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&gt;7000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&gt;5000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&gt;3000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&gt;1500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&lt;1500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64172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650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1468</TotalTime>
  <Words>580</Words>
  <Application>Microsoft Office PowerPoint</Application>
  <PresentationFormat>Widescreen</PresentationFormat>
  <Paragraphs>295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Gill Sans MT</vt:lpstr>
      <vt:lpstr>Wingdings 2</vt:lpstr>
      <vt:lpstr>Dividend</vt:lpstr>
      <vt:lpstr>Worksheet</vt:lpstr>
      <vt:lpstr>Ski resort Summits in the US</vt:lpstr>
      <vt:lpstr>Presentation overview</vt:lpstr>
      <vt:lpstr>Data overview</vt:lpstr>
      <vt:lpstr>Data fields </vt:lpstr>
      <vt:lpstr>Problems with the data</vt:lpstr>
      <vt:lpstr>Analyzing Techniques</vt:lpstr>
      <vt:lpstr>Findings:</vt:lpstr>
      <vt:lpstr>Findings: New England 10 highest</vt:lpstr>
      <vt:lpstr>Findings: Summit</vt:lpstr>
      <vt:lpstr>Findings: Pennsylvania </vt:lpstr>
      <vt:lpstr>Summary of key items </vt:lpstr>
      <vt:lpstr>Future Work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marshall parker</dc:creator>
  <cp:lastModifiedBy>marshall parker</cp:lastModifiedBy>
  <cp:revision>31</cp:revision>
  <dcterms:created xsi:type="dcterms:W3CDTF">2019-12-01T20:00:45Z</dcterms:created>
  <dcterms:modified xsi:type="dcterms:W3CDTF">2019-12-04T15:25:20Z</dcterms:modified>
</cp:coreProperties>
</file>