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05BED-F8CA-4B16-85B7-FA2A95B6B94A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F46A456-884B-4AE4-AFF4-EA4E987E2DB6}">
      <dgm:prSet/>
      <dgm:spPr/>
      <dgm:t>
        <a:bodyPr/>
        <a:lstStyle/>
        <a:p>
          <a:r>
            <a:rPr lang="en-US"/>
            <a:t>Data from Pennsylvania Department of Education</a:t>
          </a:r>
        </a:p>
      </dgm:t>
    </dgm:pt>
    <dgm:pt modelId="{9A112893-1CE0-45E5-AD68-63E4684FFB57}" type="parTrans" cxnId="{C30B3D50-7A61-40E2-B611-D76B487000E8}">
      <dgm:prSet/>
      <dgm:spPr/>
      <dgm:t>
        <a:bodyPr/>
        <a:lstStyle/>
        <a:p>
          <a:endParaRPr lang="en-US"/>
        </a:p>
      </dgm:t>
    </dgm:pt>
    <dgm:pt modelId="{7885BD6C-4F9D-4D6E-84C1-DEC8EAE46343}" type="sibTrans" cxnId="{C30B3D50-7A61-40E2-B611-D76B487000E8}">
      <dgm:prSet/>
      <dgm:spPr/>
      <dgm:t>
        <a:bodyPr/>
        <a:lstStyle/>
        <a:p>
          <a:endParaRPr lang="en-US"/>
        </a:p>
      </dgm:t>
    </dgm:pt>
    <dgm:pt modelId="{8F3F154C-DE08-429C-895D-58EDF511B736}">
      <dgm:prSet/>
      <dgm:spPr/>
      <dgm:t>
        <a:bodyPr/>
        <a:lstStyle/>
        <a:p>
          <a:r>
            <a:rPr lang="en-US"/>
            <a:t>Limited fields</a:t>
          </a:r>
        </a:p>
      </dgm:t>
    </dgm:pt>
    <dgm:pt modelId="{3E2395A7-625A-4873-AAFB-D81CCFE77B2F}" type="parTrans" cxnId="{DD1567D4-FE2F-4517-B5E1-43F115EC7A1B}">
      <dgm:prSet/>
      <dgm:spPr/>
      <dgm:t>
        <a:bodyPr/>
        <a:lstStyle/>
        <a:p>
          <a:endParaRPr lang="en-US"/>
        </a:p>
      </dgm:t>
    </dgm:pt>
    <dgm:pt modelId="{B2867EC8-A427-4EA8-9683-F97FB186204B}" type="sibTrans" cxnId="{DD1567D4-FE2F-4517-B5E1-43F115EC7A1B}">
      <dgm:prSet/>
      <dgm:spPr/>
      <dgm:t>
        <a:bodyPr/>
        <a:lstStyle/>
        <a:p>
          <a:endParaRPr lang="en-US"/>
        </a:p>
      </dgm:t>
    </dgm:pt>
    <dgm:pt modelId="{B4FB4DFC-5646-4A46-B986-F9D2E3B76773}">
      <dgm:prSet/>
      <dgm:spPr/>
      <dgm:t>
        <a:bodyPr/>
        <a:lstStyle/>
        <a:p>
          <a:r>
            <a:rPr lang="en-US"/>
            <a:t>Filtered by removing small schools</a:t>
          </a:r>
        </a:p>
      </dgm:t>
    </dgm:pt>
    <dgm:pt modelId="{647F2938-86AB-4126-975C-F7FA7C9D5A4A}" type="parTrans" cxnId="{FFE7A048-D003-49B1-868A-2F6AF9FA81F6}">
      <dgm:prSet/>
      <dgm:spPr/>
      <dgm:t>
        <a:bodyPr/>
        <a:lstStyle/>
        <a:p>
          <a:endParaRPr lang="en-US"/>
        </a:p>
      </dgm:t>
    </dgm:pt>
    <dgm:pt modelId="{C5A7E390-BC7A-4C3E-8AC7-1958E182522D}" type="sibTrans" cxnId="{FFE7A048-D003-49B1-868A-2F6AF9FA81F6}">
      <dgm:prSet/>
      <dgm:spPr/>
      <dgm:t>
        <a:bodyPr/>
        <a:lstStyle/>
        <a:p>
          <a:endParaRPr lang="en-US"/>
        </a:p>
      </dgm:t>
    </dgm:pt>
    <dgm:pt modelId="{AC624D84-D76F-48FF-A0B5-EB59619031C6}" type="pres">
      <dgm:prSet presAssocID="{C5E05BED-F8CA-4B16-85B7-FA2A95B6B94A}" presName="root" presStyleCnt="0">
        <dgm:presLayoutVars>
          <dgm:dir/>
          <dgm:resizeHandles val="exact"/>
        </dgm:presLayoutVars>
      </dgm:prSet>
      <dgm:spPr/>
    </dgm:pt>
    <dgm:pt modelId="{7AA32C4C-1B03-43DA-9DCE-D3EB94250820}" type="pres">
      <dgm:prSet presAssocID="{C5E05BED-F8CA-4B16-85B7-FA2A95B6B94A}" presName="container" presStyleCnt="0">
        <dgm:presLayoutVars>
          <dgm:dir/>
          <dgm:resizeHandles val="exact"/>
        </dgm:presLayoutVars>
      </dgm:prSet>
      <dgm:spPr/>
    </dgm:pt>
    <dgm:pt modelId="{FE372F9C-B31B-44FC-A16E-91B3F3B5EB3F}" type="pres">
      <dgm:prSet presAssocID="{8F46A456-884B-4AE4-AFF4-EA4E987E2DB6}" presName="compNode" presStyleCnt="0"/>
      <dgm:spPr/>
    </dgm:pt>
    <dgm:pt modelId="{185996B6-62EF-4716-8FB6-332AF4F48FDD}" type="pres">
      <dgm:prSet presAssocID="{8F46A456-884B-4AE4-AFF4-EA4E987E2DB6}" presName="iconBgRect" presStyleLbl="bgShp" presStyleIdx="0" presStyleCnt="3"/>
      <dgm:spPr/>
    </dgm:pt>
    <dgm:pt modelId="{C82F7A80-BBB9-407B-8176-20E6A4164A58}" type="pres">
      <dgm:prSet presAssocID="{8F46A456-884B-4AE4-AFF4-EA4E987E2DB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3DFC3DEC-88C6-40C4-B5C3-70B6B53A3C8D}" type="pres">
      <dgm:prSet presAssocID="{8F46A456-884B-4AE4-AFF4-EA4E987E2DB6}" presName="spaceRect" presStyleCnt="0"/>
      <dgm:spPr/>
    </dgm:pt>
    <dgm:pt modelId="{47A9CE67-A4F4-4E8A-9C0A-A82AEA896EB3}" type="pres">
      <dgm:prSet presAssocID="{8F46A456-884B-4AE4-AFF4-EA4E987E2DB6}" presName="textRect" presStyleLbl="revTx" presStyleIdx="0" presStyleCnt="3">
        <dgm:presLayoutVars>
          <dgm:chMax val="1"/>
          <dgm:chPref val="1"/>
        </dgm:presLayoutVars>
      </dgm:prSet>
      <dgm:spPr/>
    </dgm:pt>
    <dgm:pt modelId="{34B64D4C-0E70-4757-B132-E6B2F2917432}" type="pres">
      <dgm:prSet presAssocID="{7885BD6C-4F9D-4D6E-84C1-DEC8EAE46343}" presName="sibTrans" presStyleLbl="sibTrans2D1" presStyleIdx="0" presStyleCnt="0"/>
      <dgm:spPr/>
    </dgm:pt>
    <dgm:pt modelId="{E3574F9C-3DD3-4A67-BDB1-AFCD4901D976}" type="pres">
      <dgm:prSet presAssocID="{8F3F154C-DE08-429C-895D-58EDF511B736}" presName="compNode" presStyleCnt="0"/>
      <dgm:spPr/>
    </dgm:pt>
    <dgm:pt modelId="{05AEF2ED-BA27-4DDA-9C71-C8DB78981F46}" type="pres">
      <dgm:prSet presAssocID="{8F3F154C-DE08-429C-895D-58EDF511B736}" presName="iconBgRect" presStyleLbl="bgShp" presStyleIdx="1" presStyleCnt="3"/>
      <dgm:spPr/>
    </dgm:pt>
    <dgm:pt modelId="{B7D4B2A0-42DB-4F42-A05C-770C7BB01164}" type="pres">
      <dgm:prSet presAssocID="{8F3F154C-DE08-429C-895D-58EDF511B73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D2D893DB-0E96-4A0E-8D2A-620C0F4C6CF9}" type="pres">
      <dgm:prSet presAssocID="{8F3F154C-DE08-429C-895D-58EDF511B736}" presName="spaceRect" presStyleCnt="0"/>
      <dgm:spPr/>
    </dgm:pt>
    <dgm:pt modelId="{14375B55-9833-4B6E-B649-5483A1C05D9B}" type="pres">
      <dgm:prSet presAssocID="{8F3F154C-DE08-429C-895D-58EDF511B736}" presName="textRect" presStyleLbl="revTx" presStyleIdx="1" presStyleCnt="3">
        <dgm:presLayoutVars>
          <dgm:chMax val="1"/>
          <dgm:chPref val="1"/>
        </dgm:presLayoutVars>
      </dgm:prSet>
      <dgm:spPr/>
    </dgm:pt>
    <dgm:pt modelId="{12C52E2A-F532-4507-9D48-A6482F8685B2}" type="pres">
      <dgm:prSet presAssocID="{B2867EC8-A427-4EA8-9683-F97FB186204B}" presName="sibTrans" presStyleLbl="sibTrans2D1" presStyleIdx="0" presStyleCnt="0"/>
      <dgm:spPr/>
    </dgm:pt>
    <dgm:pt modelId="{2D58C112-A611-4A9E-AAE3-F98922917442}" type="pres">
      <dgm:prSet presAssocID="{B4FB4DFC-5646-4A46-B986-F9D2E3B76773}" presName="compNode" presStyleCnt="0"/>
      <dgm:spPr/>
    </dgm:pt>
    <dgm:pt modelId="{012412FF-D2B3-4D91-8A72-5E71EC1DD5DE}" type="pres">
      <dgm:prSet presAssocID="{B4FB4DFC-5646-4A46-B986-F9D2E3B76773}" presName="iconBgRect" presStyleLbl="bgShp" presStyleIdx="2" presStyleCnt="3"/>
      <dgm:spPr/>
    </dgm:pt>
    <dgm:pt modelId="{6F93443C-B97B-4D65-9280-B100E3E69EF4}" type="pres">
      <dgm:prSet presAssocID="{B4FB4DFC-5646-4A46-B986-F9D2E3B7677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D3A5CF3F-F4E2-4599-9CA0-0CCC73B747B7}" type="pres">
      <dgm:prSet presAssocID="{B4FB4DFC-5646-4A46-B986-F9D2E3B76773}" presName="spaceRect" presStyleCnt="0"/>
      <dgm:spPr/>
    </dgm:pt>
    <dgm:pt modelId="{CC001B55-6105-41D1-B89C-A5E7CB4FB1C4}" type="pres">
      <dgm:prSet presAssocID="{B4FB4DFC-5646-4A46-B986-F9D2E3B7677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F499745-D23B-460A-8456-A58FFCA74A9F}" type="presOf" srcId="{7885BD6C-4F9D-4D6E-84C1-DEC8EAE46343}" destId="{34B64D4C-0E70-4757-B132-E6B2F2917432}" srcOrd="0" destOrd="0" presId="urn:microsoft.com/office/officeart/2018/2/layout/IconCircleList"/>
    <dgm:cxn modelId="{FFE7A048-D003-49B1-868A-2F6AF9FA81F6}" srcId="{C5E05BED-F8CA-4B16-85B7-FA2A95B6B94A}" destId="{B4FB4DFC-5646-4A46-B986-F9D2E3B76773}" srcOrd="2" destOrd="0" parTransId="{647F2938-86AB-4126-975C-F7FA7C9D5A4A}" sibTransId="{C5A7E390-BC7A-4C3E-8AC7-1958E182522D}"/>
    <dgm:cxn modelId="{C30B3D50-7A61-40E2-B611-D76B487000E8}" srcId="{C5E05BED-F8CA-4B16-85B7-FA2A95B6B94A}" destId="{8F46A456-884B-4AE4-AFF4-EA4E987E2DB6}" srcOrd="0" destOrd="0" parTransId="{9A112893-1CE0-45E5-AD68-63E4684FFB57}" sibTransId="{7885BD6C-4F9D-4D6E-84C1-DEC8EAE46343}"/>
    <dgm:cxn modelId="{A2EF8381-99C5-4F36-9771-50017ABC83FA}" type="presOf" srcId="{8F3F154C-DE08-429C-895D-58EDF511B736}" destId="{14375B55-9833-4B6E-B649-5483A1C05D9B}" srcOrd="0" destOrd="0" presId="urn:microsoft.com/office/officeart/2018/2/layout/IconCircleList"/>
    <dgm:cxn modelId="{5C8549AE-1D86-4B8B-B3BB-4DEE93FF84C6}" type="presOf" srcId="{8F46A456-884B-4AE4-AFF4-EA4E987E2DB6}" destId="{47A9CE67-A4F4-4E8A-9C0A-A82AEA896EB3}" srcOrd="0" destOrd="0" presId="urn:microsoft.com/office/officeart/2018/2/layout/IconCircleList"/>
    <dgm:cxn modelId="{E7D5D6C2-E592-4EBE-AFD7-6EA31B8B8C0C}" type="presOf" srcId="{B4FB4DFC-5646-4A46-B986-F9D2E3B76773}" destId="{CC001B55-6105-41D1-B89C-A5E7CB4FB1C4}" srcOrd="0" destOrd="0" presId="urn:microsoft.com/office/officeart/2018/2/layout/IconCircleList"/>
    <dgm:cxn modelId="{E52E62CE-CC7F-4BBC-A875-E820A9705786}" type="presOf" srcId="{C5E05BED-F8CA-4B16-85B7-FA2A95B6B94A}" destId="{AC624D84-D76F-48FF-A0B5-EB59619031C6}" srcOrd="0" destOrd="0" presId="urn:microsoft.com/office/officeart/2018/2/layout/IconCircleList"/>
    <dgm:cxn modelId="{DD1567D4-FE2F-4517-B5E1-43F115EC7A1B}" srcId="{C5E05BED-F8CA-4B16-85B7-FA2A95B6B94A}" destId="{8F3F154C-DE08-429C-895D-58EDF511B736}" srcOrd="1" destOrd="0" parTransId="{3E2395A7-625A-4873-AAFB-D81CCFE77B2F}" sibTransId="{B2867EC8-A427-4EA8-9683-F97FB186204B}"/>
    <dgm:cxn modelId="{E13A6CF5-8D4F-4C36-9CC0-115497328BE8}" type="presOf" srcId="{B2867EC8-A427-4EA8-9683-F97FB186204B}" destId="{12C52E2A-F532-4507-9D48-A6482F8685B2}" srcOrd="0" destOrd="0" presId="urn:microsoft.com/office/officeart/2018/2/layout/IconCircleList"/>
    <dgm:cxn modelId="{9DE02378-EC3F-4169-B32E-964FDE9C4D90}" type="presParOf" srcId="{AC624D84-D76F-48FF-A0B5-EB59619031C6}" destId="{7AA32C4C-1B03-43DA-9DCE-D3EB94250820}" srcOrd="0" destOrd="0" presId="urn:microsoft.com/office/officeart/2018/2/layout/IconCircleList"/>
    <dgm:cxn modelId="{D1467A0C-E76D-42B3-9259-539A79A13AFE}" type="presParOf" srcId="{7AA32C4C-1B03-43DA-9DCE-D3EB94250820}" destId="{FE372F9C-B31B-44FC-A16E-91B3F3B5EB3F}" srcOrd="0" destOrd="0" presId="urn:microsoft.com/office/officeart/2018/2/layout/IconCircleList"/>
    <dgm:cxn modelId="{036DFEEA-ACB1-41C6-A6B4-8C2EC95AB2EE}" type="presParOf" srcId="{FE372F9C-B31B-44FC-A16E-91B3F3B5EB3F}" destId="{185996B6-62EF-4716-8FB6-332AF4F48FDD}" srcOrd="0" destOrd="0" presId="urn:microsoft.com/office/officeart/2018/2/layout/IconCircleList"/>
    <dgm:cxn modelId="{D6093314-E5AB-4BA7-BF5B-1405880A1CF0}" type="presParOf" srcId="{FE372F9C-B31B-44FC-A16E-91B3F3B5EB3F}" destId="{C82F7A80-BBB9-407B-8176-20E6A4164A58}" srcOrd="1" destOrd="0" presId="urn:microsoft.com/office/officeart/2018/2/layout/IconCircleList"/>
    <dgm:cxn modelId="{EABF2427-5487-44AA-8E6B-34AD84202C41}" type="presParOf" srcId="{FE372F9C-B31B-44FC-A16E-91B3F3B5EB3F}" destId="{3DFC3DEC-88C6-40C4-B5C3-70B6B53A3C8D}" srcOrd="2" destOrd="0" presId="urn:microsoft.com/office/officeart/2018/2/layout/IconCircleList"/>
    <dgm:cxn modelId="{EBFA0383-5801-4647-A10C-08E9A2295230}" type="presParOf" srcId="{FE372F9C-B31B-44FC-A16E-91B3F3B5EB3F}" destId="{47A9CE67-A4F4-4E8A-9C0A-A82AEA896EB3}" srcOrd="3" destOrd="0" presId="urn:microsoft.com/office/officeart/2018/2/layout/IconCircleList"/>
    <dgm:cxn modelId="{A2F1803B-8052-422B-8626-0F878FDF7952}" type="presParOf" srcId="{7AA32C4C-1B03-43DA-9DCE-D3EB94250820}" destId="{34B64D4C-0E70-4757-B132-E6B2F2917432}" srcOrd="1" destOrd="0" presId="urn:microsoft.com/office/officeart/2018/2/layout/IconCircleList"/>
    <dgm:cxn modelId="{16EA54D2-13DB-4799-BAD3-92457F52FEA1}" type="presParOf" srcId="{7AA32C4C-1B03-43DA-9DCE-D3EB94250820}" destId="{E3574F9C-3DD3-4A67-BDB1-AFCD4901D976}" srcOrd="2" destOrd="0" presId="urn:microsoft.com/office/officeart/2018/2/layout/IconCircleList"/>
    <dgm:cxn modelId="{B84A55FF-48C2-4C7D-9808-CEEB1AC3B97A}" type="presParOf" srcId="{E3574F9C-3DD3-4A67-BDB1-AFCD4901D976}" destId="{05AEF2ED-BA27-4DDA-9C71-C8DB78981F46}" srcOrd="0" destOrd="0" presId="urn:microsoft.com/office/officeart/2018/2/layout/IconCircleList"/>
    <dgm:cxn modelId="{192BBD6E-D7F1-4416-BD4B-9F9C6CB1769C}" type="presParOf" srcId="{E3574F9C-3DD3-4A67-BDB1-AFCD4901D976}" destId="{B7D4B2A0-42DB-4F42-A05C-770C7BB01164}" srcOrd="1" destOrd="0" presId="urn:microsoft.com/office/officeart/2018/2/layout/IconCircleList"/>
    <dgm:cxn modelId="{9AC01030-B030-4C25-8740-FBF0AA4D8425}" type="presParOf" srcId="{E3574F9C-3DD3-4A67-BDB1-AFCD4901D976}" destId="{D2D893DB-0E96-4A0E-8D2A-620C0F4C6CF9}" srcOrd="2" destOrd="0" presId="urn:microsoft.com/office/officeart/2018/2/layout/IconCircleList"/>
    <dgm:cxn modelId="{3156E660-C952-416B-BDCE-84E825DE708B}" type="presParOf" srcId="{E3574F9C-3DD3-4A67-BDB1-AFCD4901D976}" destId="{14375B55-9833-4B6E-B649-5483A1C05D9B}" srcOrd="3" destOrd="0" presId="urn:microsoft.com/office/officeart/2018/2/layout/IconCircleList"/>
    <dgm:cxn modelId="{253BEBF6-1C82-4C23-B07E-3EA9FD78C620}" type="presParOf" srcId="{7AA32C4C-1B03-43DA-9DCE-D3EB94250820}" destId="{12C52E2A-F532-4507-9D48-A6482F8685B2}" srcOrd="3" destOrd="0" presId="urn:microsoft.com/office/officeart/2018/2/layout/IconCircleList"/>
    <dgm:cxn modelId="{C1104E4D-4AAC-4286-B594-2DD14786B39D}" type="presParOf" srcId="{7AA32C4C-1B03-43DA-9DCE-D3EB94250820}" destId="{2D58C112-A611-4A9E-AAE3-F98922917442}" srcOrd="4" destOrd="0" presId="urn:microsoft.com/office/officeart/2018/2/layout/IconCircleList"/>
    <dgm:cxn modelId="{46EBFC51-AD8F-4561-BDF9-2780BAED189A}" type="presParOf" srcId="{2D58C112-A611-4A9E-AAE3-F98922917442}" destId="{012412FF-D2B3-4D91-8A72-5E71EC1DD5DE}" srcOrd="0" destOrd="0" presId="urn:microsoft.com/office/officeart/2018/2/layout/IconCircleList"/>
    <dgm:cxn modelId="{4296FC39-A81D-4E90-84D2-64CD39C164FD}" type="presParOf" srcId="{2D58C112-A611-4A9E-AAE3-F98922917442}" destId="{6F93443C-B97B-4D65-9280-B100E3E69EF4}" srcOrd="1" destOrd="0" presId="urn:microsoft.com/office/officeart/2018/2/layout/IconCircleList"/>
    <dgm:cxn modelId="{E1F6C485-4FA2-4E02-822F-E3122D9EBAA9}" type="presParOf" srcId="{2D58C112-A611-4A9E-AAE3-F98922917442}" destId="{D3A5CF3F-F4E2-4599-9CA0-0CCC73B747B7}" srcOrd="2" destOrd="0" presId="urn:microsoft.com/office/officeart/2018/2/layout/IconCircleList"/>
    <dgm:cxn modelId="{7347666F-7097-4634-A3F9-056A82B19AEA}" type="presParOf" srcId="{2D58C112-A611-4A9E-AAE3-F98922917442}" destId="{CC001B55-6105-41D1-B89C-A5E7CB4FB1C4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996B6-62EF-4716-8FB6-332AF4F48FDD}">
      <dsp:nvSpPr>
        <dsp:cNvPr id="0" name=""/>
        <dsp:cNvSpPr/>
      </dsp:nvSpPr>
      <dsp:spPr>
        <a:xfrm>
          <a:off x="186662" y="1262139"/>
          <a:ext cx="800214" cy="80021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F7A80-BBB9-407B-8176-20E6A4164A58}">
      <dsp:nvSpPr>
        <dsp:cNvPr id="0" name=""/>
        <dsp:cNvSpPr/>
      </dsp:nvSpPr>
      <dsp:spPr>
        <a:xfrm>
          <a:off x="354707" y="1430184"/>
          <a:ext cx="464124" cy="4641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A9CE67-A4F4-4E8A-9C0A-A82AEA896EB3}">
      <dsp:nvSpPr>
        <dsp:cNvPr id="0" name=""/>
        <dsp:cNvSpPr/>
      </dsp:nvSpPr>
      <dsp:spPr>
        <a:xfrm>
          <a:off x="1158352" y="1262139"/>
          <a:ext cx="1886220" cy="800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Data from Pennsylvania Department of Education</a:t>
          </a:r>
        </a:p>
      </dsp:txBody>
      <dsp:txXfrm>
        <a:off x="1158352" y="1262139"/>
        <a:ext cx="1886220" cy="800214"/>
      </dsp:txXfrm>
    </dsp:sp>
    <dsp:sp modelId="{05AEF2ED-BA27-4DDA-9C71-C8DB78981F46}">
      <dsp:nvSpPr>
        <dsp:cNvPr id="0" name=""/>
        <dsp:cNvSpPr/>
      </dsp:nvSpPr>
      <dsp:spPr>
        <a:xfrm>
          <a:off x="3373232" y="1262139"/>
          <a:ext cx="800214" cy="80021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D4B2A0-42DB-4F42-A05C-770C7BB01164}">
      <dsp:nvSpPr>
        <dsp:cNvPr id="0" name=""/>
        <dsp:cNvSpPr/>
      </dsp:nvSpPr>
      <dsp:spPr>
        <a:xfrm>
          <a:off x="3541277" y="1430184"/>
          <a:ext cx="464124" cy="4641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375B55-9833-4B6E-B649-5483A1C05D9B}">
      <dsp:nvSpPr>
        <dsp:cNvPr id="0" name=""/>
        <dsp:cNvSpPr/>
      </dsp:nvSpPr>
      <dsp:spPr>
        <a:xfrm>
          <a:off x="4344921" y="1262139"/>
          <a:ext cx="1886220" cy="800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Limited fields</a:t>
          </a:r>
        </a:p>
      </dsp:txBody>
      <dsp:txXfrm>
        <a:off x="4344921" y="1262139"/>
        <a:ext cx="1886220" cy="800214"/>
      </dsp:txXfrm>
    </dsp:sp>
    <dsp:sp modelId="{012412FF-D2B3-4D91-8A72-5E71EC1DD5DE}">
      <dsp:nvSpPr>
        <dsp:cNvPr id="0" name=""/>
        <dsp:cNvSpPr/>
      </dsp:nvSpPr>
      <dsp:spPr>
        <a:xfrm>
          <a:off x="6559802" y="1262139"/>
          <a:ext cx="800214" cy="80021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93443C-B97B-4D65-9280-B100E3E69EF4}">
      <dsp:nvSpPr>
        <dsp:cNvPr id="0" name=""/>
        <dsp:cNvSpPr/>
      </dsp:nvSpPr>
      <dsp:spPr>
        <a:xfrm>
          <a:off x="6727847" y="1430184"/>
          <a:ext cx="464124" cy="4641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001B55-6105-41D1-B89C-A5E7CB4FB1C4}">
      <dsp:nvSpPr>
        <dsp:cNvPr id="0" name=""/>
        <dsp:cNvSpPr/>
      </dsp:nvSpPr>
      <dsp:spPr>
        <a:xfrm>
          <a:off x="7531491" y="1262139"/>
          <a:ext cx="1886220" cy="800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Filtered by removing small schools</a:t>
          </a:r>
        </a:p>
      </dsp:txBody>
      <dsp:txXfrm>
        <a:off x="7531491" y="1262139"/>
        <a:ext cx="1886220" cy="800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259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946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57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9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62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256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32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21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2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145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234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D2668-91E7-4BC5-8CF1-3C773700E48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DA2988A-3FCD-4901-90A8-F324B371434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21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A506B-5F4A-48FA-BE1B-7F6A519182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Dropouts In Pennsylvania by county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F41AA0-A937-47A6-A6FD-9915216D47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Jace </a:t>
            </a:r>
            <a:r>
              <a:rPr lang="en-US" dirty="0" err="1"/>
              <a:t>neiderhiser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44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8D484-7364-418E-BA7D-7D786965F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07677-04C7-414E-BA8D-556C3095B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dropout rates of schools in Fayette County?</a:t>
            </a:r>
          </a:p>
          <a:p>
            <a:r>
              <a:rPr lang="en-US" dirty="0"/>
              <a:t>How does these rates compare to neighboring counties?</a:t>
            </a:r>
          </a:p>
        </p:txBody>
      </p:sp>
      <p:pic>
        <p:nvPicPr>
          <p:cNvPr id="1026" name="Picture 2" descr="Image result for fayette county">
            <a:extLst>
              <a:ext uri="{FF2B5EF4-FFF2-40B4-BE49-F238E27FC236}">
                <a16:creationId xmlns:a16="http://schemas.microsoft.com/office/drawing/2014/main" id="{3EC0C81C-19D1-4D04-ACAE-BC159B92C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5535" y="2957705"/>
            <a:ext cx="4900929" cy="309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742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DADD7-B614-4C5E-827D-28071D16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Intro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D72CDAB-8CDF-4F1D-85CF-7A97A650D4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412593"/>
              </p:ext>
            </p:extLst>
          </p:nvPr>
        </p:nvGraphicFramePr>
        <p:xfrm>
          <a:off x="1450975" y="2340435"/>
          <a:ext cx="9604375" cy="3324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6435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0FF5D3-D181-41BE-BC09-A1CB0630F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476" y="1600199"/>
            <a:ext cx="3539266" cy="4297680"/>
          </a:xfrm>
        </p:spPr>
        <p:txBody>
          <a:bodyPr anchor="ctr">
            <a:normAutofit/>
          </a:bodyPr>
          <a:lstStyle/>
          <a:p>
            <a:r>
              <a:rPr lang="en-US"/>
              <a:t>Issues with data</a:t>
            </a:r>
            <a:endParaRPr lang="en-US" dirty="0"/>
          </a:p>
        </p:txBody>
      </p:sp>
      <p:cxnSp>
        <p:nvCxnSpPr>
          <p:cNvPr id="33" name="Straight Connector 1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CA98C-4A09-4FF4-BE94-72DD656DC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1600199"/>
            <a:ext cx="6130003" cy="4297680"/>
          </a:xfrm>
        </p:spPr>
        <p:txBody>
          <a:bodyPr anchor="ctr">
            <a:normAutofit/>
          </a:bodyPr>
          <a:lstStyle/>
          <a:p>
            <a:r>
              <a:rPr lang="en-US"/>
              <a:t>Small schools gave weird results</a:t>
            </a:r>
          </a:p>
          <a:p>
            <a:r>
              <a:rPr lang="en-US"/>
              <a:t>Not a lot of fields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566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D182E-3F7C-4365-9647-91DDEB2B2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2BFD8-7F1E-47B5-A905-5FC7EE922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Fayette has more dropouts even though it’s smaller</a:t>
            </a:r>
          </a:p>
          <a:p>
            <a:r>
              <a:rPr lang="en-US" dirty="0"/>
              <a:t>There are certain schools that contribute larger numbers of dropouts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937A12-72E8-479F-B4AB-E4ECA327C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8279" y="3006224"/>
            <a:ext cx="4810161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63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A31D1-F786-499C-B8CF-D25F016BB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2BC66-977F-415A-A29A-219CB472A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Average of dropouts in Fayette </a:t>
            </a:r>
          </a:p>
          <a:p>
            <a:r>
              <a:rPr lang="en-US" dirty="0"/>
              <a:t>Average of dropouts in Westmoreland </a:t>
            </a:r>
          </a:p>
          <a:p>
            <a:r>
              <a:rPr lang="en-US" dirty="0"/>
              <a:t>This showed that Fayette has more dropouts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710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1EFDD-58F5-47B5-A7DC-8BA0D7BE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51704-EE50-4D45-81EF-382BCE9A0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Certain schools that are smaller in Fayette have more dropouts than larger schools</a:t>
            </a:r>
          </a:p>
          <a:p>
            <a:r>
              <a:rPr lang="en-US" dirty="0"/>
              <a:t>Fayette has higher dropout rates than Westmoreland even though its smaller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49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07EA2-71AD-47B7-A96A-4A3AF8117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75433-EED7-4F51-A339-4D29B285D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dropouts from high populated areas like Pittsburgh and Philly</a:t>
            </a:r>
          </a:p>
        </p:txBody>
      </p:sp>
    </p:spTree>
    <p:extLst>
      <p:ext uri="{BB962C8B-B14F-4D97-AF65-F5344CB8AC3E}">
        <p14:creationId xmlns:p14="http://schemas.microsoft.com/office/powerpoint/2010/main" val="301302800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Dropouts In Pennsylvania by county </vt:lpstr>
      <vt:lpstr>Overview</vt:lpstr>
      <vt:lpstr>Intro</vt:lpstr>
      <vt:lpstr>Issues with data</vt:lpstr>
      <vt:lpstr>Results</vt:lpstr>
      <vt:lpstr>discovery</vt:lpstr>
      <vt:lpstr>conclusions</vt:lpstr>
      <vt:lpstr>Future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Dropouts In Pennsylvania by county </dc:title>
  <dc:creator>Judy Neiderhiser</dc:creator>
  <cp:lastModifiedBy>Judy Neiderhiser</cp:lastModifiedBy>
  <cp:revision>3</cp:revision>
  <dcterms:created xsi:type="dcterms:W3CDTF">2019-12-02T08:18:56Z</dcterms:created>
  <dcterms:modified xsi:type="dcterms:W3CDTF">2019-12-02T08:41:58Z</dcterms:modified>
</cp:coreProperties>
</file>