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72" r:id="rId11"/>
    <p:sldId id="277" r:id="rId12"/>
    <p:sldId id="276" r:id="rId13"/>
    <p:sldId id="264" r:id="rId14"/>
    <p:sldId id="273" r:id="rId15"/>
    <p:sldId id="265" r:id="rId16"/>
    <p:sldId id="266" r:id="rId17"/>
    <p:sldId id="274" r:id="rId18"/>
    <p:sldId id="267" r:id="rId19"/>
    <p:sldId id="275" r:id="rId20"/>
    <p:sldId id="268" r:id="rId21"/>
    <p:sldId id="269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881B3F-8DB6-47DA-BA50-FAAB367EA366}">
          <p14:sldIdLst>
            <p14:sldId id="256"/>
            <p14:sldId id="257"/>
          </p14:sldIdLst>
        </p14:section>
        <p14:section name="Untitled Section" id="{7BA2F30B-8959-49CB-A53E-415E66763BE2}">
          <p14:sldIdLst>
            <p14:sldId id="258"/>
            <p14:sldId id="259"/>
            <p14:sldId id="260"/>
            <p14:sldId id="261"/>
            <p14:sldId id="262"/>
            <p14:sldId id="271"/>
            <p14:sldId id="263"/>
            <p14:sldId id="272"/>
            <p14:sldId id="277"/>
            <p14:sldId id="276"/>
            <p14:sldId id="264"/>
            <p14:sldId id="273"/>
            <p14:sldId id="265"/>
            <p14:sldId id="266"/>
            <p14:sldId id="274"/>
            <p14:sldId id="267"/>
            <p14:sldId id="275"/>
            <p14:sldId id="268"/>
            <p14:sldId id="269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91E"/>
    <a:srgbClr val="C1033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Accidents of Boeing Planes by Model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model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C2-4FED-844E-C3EED2222A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C2-4FED-844E-C3EED2222A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C2-4FED-844E-C3EED2222A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C2-4FED-844E-C3EED2222A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C2-4FED-844E-C3EED2222A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C2-4FED-844E-C3EED2222A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EC2-4FED-844E-C3EED2222A21}"/>
              </c:ext>
            </c:extLst>
          </c:dPt>
          <c:dLbls>
            <c:dLbl>
              <c:idx val="6"/>
              <c:layout>
                <c:manualLayout>
                  <c:x val="1.3101360168770277E-2"/>
                  <c:y val="2.38228728758980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C2-4FED-844E-C3EED2222A2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'Airplane Type Analysis'!$D$19:$D$25</c:f>
              <c:numCache>
                <c:formatCode>@</c:formatCode>
                <c:ptCount val="7"/>
                <c:pt idx="0">
                  <c:v>747</c:v>
                </c:pt>
                <c:pt idx="1">
                  <c:v>727</c:v>
                </c:pt>
                <c:pt idx="2">
                  <c:v>737</c:v>
                </c:pt>
                <c:pt idx="3">
                  <c:v>767</c:v>
                </c:pt>
                <c:pt idx="4">
                  <c:v>707</c:v>
                </c:pt>
                <c:pt idx="5">
                  <c:v>757</c:v>
                </c:pt>
                <c:pt idx="6">
                  <c:v>777</c:v>
                </c:pt>
              </c:numCache>
            </c:numRef>
          </c:cat>
          <c:val>
            <c:numRef>
              <c:f>'Airplane Type Analysis'!$E$19:$E$25</c:f>
              <c:numCache>
                <c:formatCode>General</c:formatCode>
                <c:ptCount val="7"/>
                <c:pt idx="0">
                  <c:v>13</c:v>
                </c:pt>
                <c:pt idx="1">
                  <c:v>12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EC2-4FED-844E-C3EED2222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</a:t>
            </a:r>
            <a:r>
              <a:rPr lang="en-US" baseline="0" dirty="0"/>
              <a:t> OF ACCIDENTS EVERY MONTH</a:t>
            </a:r>
            <a:endParaRPr lang="en-US" dirty="0"/>
          </a:p>
        </c:rich>
      </c:tx>
      <c:layout>
        <c:manualLayout>
          <c:xMode val="edge"/>
          <c:yMode val="edge"/>
          <c:x val="0.18761480676984341"/>
          <c:y val="2.7586206896551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Number of Accidents</c:v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5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'Date Analysis'!$H$5:$H$16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9</c:v>
                </c:pt>
                <c:pt idx="3">
                  <c:v>4</c:v>
                </c:pt>
                <c:pt idx="4">
                  <c:v>7</c:v>
                </c:pt>
                <c:pt idx="5">
                  <c:v>8</c:v>
                </c:pt>
                <c:pt idx="6">
                  <c:v>11</c:v>
                </c:pt>
                <c:pt idx="7">
                  <c:v>11</c:v>
                </c:pt>
                <c:pt idx="8">
                  <c:v>12</c:v>
                </c:pt>
                <c:pt idx="9">
                  <c:v>5</c:v>
                </c:pt>
                <c:pt idx="10">
                  <c:v>8</c:v>
                </c:pt>
                <c:pt idx="1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8F-42B5-BAB1-94A907401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4487168"/>
        <c:axId val="104489344"/>
      </c:lineChart>
      <c:catAx>
        <c:axId val="104487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dirty="0"/>
                  <a:t>Month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89344"/>
        <c:crosses val="autoZero"/>
        <c:auto val="1"/>
        <c:lblAlgn val="ctr"/>
        <c:lblOffset val="100"/>
        <c:noMultiLvlLbl val="0"/>
      </c:catAx>
      <c:valAx>
        <c:axId val="10448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8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Day of the </a:t>
            </a:r>
            <a:r>
              <a:rPr lang="pl-PL" sz="2200" dirty="0"/>
              <a:t>W</a:t>
            </a:r>
            <a:r>
              <a:rPr lang="en-US" sz="2200" dirty="0"/>
              <a:t>eek Analysis</a:t>
            </a:r>
          </a:p>
        </c:rich>
      </c:tx>
      <c:layout>
        <c:manualLayout>
          <c:xMode val="edge"/>
          <c:yMode val="edge"/>
          <c:x val="0.37445054937416361"/>
          <c:y val="1.4432218347872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'Day of the Week Analysis'!$E$17:$E$23</c:f>
              <c:strCache>
                <c:ptCount val="7"/>
                <c:pt idx="0">
                  <c:v>Sunday</c:v>
                </c:pt>
                <c:pt idx="1">
                  <c:v>Tuesday</c:v>
                </c:pt>
                <c:pt idx="2">
                  <c:v>Wednesday</c:v>
                </c:pt>
                <c:pt idx="3">
                  <c:v>Monday</c:v>
                </c:pt>
                <c:pt idx="4">
                  <c:v>Saturday</c:v>
                </c:pt>
                <c:pt idx="5">
                  <c:v>Thursday</c:v>
                </c:pt>
                <c:pt idx="6">
                  <c:v>Friday</c:v>
                </c:pt>
              </c:strCache>
            </c:strRef>
          </c:cat>
          <c:val>
            <c:numRef>
              <c:f>'Day of the Week Analysis'!$F$17:$F$23</c:f>
              <c:numCache>
                <c:formatCode>General</c:formatCode>
                <c:ptCount val="7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15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8-4010-981D-97AE40397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456960"/>
        <c:axId val="104458496"/>
      </c:barChart>
      <c:catAx>
        <c:axId val="10445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58496"/>
        <c:crosses val="autoZero"/>
        <c:auto val="1"/>
        <c:lblAlgn val="ctr"/>
        <c:lblOffset val="100"/>
        <c:noMultiLvlLbl val="0"/>
      </c:catAx>
      <c:valAx>
        <c:axId val="10445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Number of Accidents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5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- plane crash (1) boeing i lata.xlsx]Surv, Casu analysis by phase!PivotTable1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Survivors and Casualities based on the Flight Phase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tint val="98000"/>
                  <a:lumMod val="110000"/>
                </a:schemeClr>
              </a:gs>
              <a:gs pos="84000">
                <a:schemeClr val="accent1">
                  <a:shade val="90000"/>
                  <a:lumMod val="8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tint val="98000"/>
                  <a:lumMod val="110000"/>
                </a:schemeClr>
              </a:gs>
              <a:gs pos="84000">
                <a:schemeClr val="accent1">
                  <a:shade val="90000"/>
                  <a:lumMod val="8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tint val="98000"/>
                  <a:lumMod val="110000"/>
                </a:schemeClr>
              </a:gs>
              <a:gs pos="84000">
                <a:schemeClr val="accent1">
                  <a:shade val="90000"/>
                  <a:lumMod val="8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tint val="98000"/>
                  <a:lumMod val="110000"/>
                </a:schemeClr>
              </a:gs>
              <a:gs pos="84000">
                <a:schemeClr val="accent1">
                  <a:shade val="90000"/>
                  <a:lumMod val="8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tint val="98000"/>
                  <a:lumMod val="110000"/>
                </a:schemeClr>
              </a:gs>
              <a:gs pos="84000">
                <a:schemeClr val="accent1">
                  <a:shade val="90000"/>
                  <a:lumMod val="8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tint val="98000"/>
                  <a:lumMod val="110000"/>
                </a:schemeClr>
              </a:gs>
              <a:gs pos="84000">
                <a:schemeClr val="accent1">
                  <a:shade val="90000"/>
                  <a:lumMod val="8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'Surv, Casu analysis by phase'!$B$6</c:f>
              <c:strCache>
                <c:ptCount val="1"/>
                <c:pt idx="0">
                  <c:v>Sum of Number of Survivors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0000"/>
                  </a:schemeClr>
                </a:gs>
                <a:gs pos="84000">
                  <a:schemeClr val="accent1">
                    <a:shade val="9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'Surv, Casu analysis by phase'!$A$7:$A$14</c:f>
              <c:strCache>
                <c:ptCount val="7"/>
                <c:pt idx="0">
                  <c:v>En route (ENR)</c:v>
                </c:pt>
                <c:pt idx="1">
                  <c:v>Initial climb (ICL)</c:v>
                </c:pt>
                <c:pt idx="2">
                  <c:v>Takeoff (TOF)</c:v>
                </c:pt>
                <c:pt idx="3">
                  <c:v>Taxi (TXI)</c:v>
                </c:pt>
                <c:pt idx="4">
                  <c:v>Approach (APR)</c:v>
                </c:pt>
                <c:pt idx="5">
                  <c:v>Landing (LDG)</c:v>
                </c:pt>
                <c:pt idx="6">
                  <c:v>Unknown (UNK)</c:v>
                </c:pt>
              </c:strCache>
            </c:strRef>
          </c:cat>
          <c:val>
            <c:numRef>
              <c:f>'Surv, Casu analysis by phase'!$B$7:$B$14</c:f>
              <c:numCache>
                <c:formatCode>General</c:formatCode>
                <c:ptCount val="7"/>
                <c:pt idx="0">
                  <c:v>196</c:v>
                </c:pt>
                <c:pt idx="1">
                  <c:v>17</c:v>
                </c:pt>
                <c:pt idx="2">
                  <c:v>41</c:v>
                </c:pt>
                <c:pt idx="3">
                  <c:v>61</c:v>
                </c:pt>
                <c:pt idx="4">
                  <c:v>142</c:v>
                </c:pt>
                <c:pt idx="5">
                  <c:v>39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1-4288-850C-848D353383E1}"/>
            </c:ext>
          </c:extLst>
        </c:ser>
        <c:ser>
          <c:idx val="1"/>
          <c:order val="1"/>
          <c:tx>
            <c:strRef>
              <c:f>'Surv, Casu analysis by phase'!$C$6</c:f>
              <c:strCache>
                <c:ptCount val="1"/>
                <c:pt idx="0">
                  <c:v>Sum of Number of Other Casualties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0000"/>
                  </a:schemeClr>
                </a:gs>
                <a:gs pos="84000">
                  <a:schemeClr val="accent2">
                    <a:shade val="9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5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'Surv, Casu analysis by phase'!$A$7:$A$14</c:f>
              <c:strCache>
                <c:ptCount val="7"/>
                <c:pt idx="0">
                  <c:v>En route (ENR)</c:v>
                </c:pt>
                <c:pt idx="1">
                  <c:v>Initial climb (ICL)</c:v>
                </c:pt>
                <c:pt idx="2">
                  <c:v>Takeoff (TOF)</c:v>
                </c:pt>
                <c:pt idx="3">
                  <c:v>Taxi (TXI)</c:v>
                </c:pt>
                <c:pt idx="4">
                  <c:v>Approach (APR)</c:v>
                </c:pt>
                <c:pt idx="5">
                  <c:v>Landing (LDG)</c:v>
                </c:pt>
                <c:pt idx="6">
                  <c:v>Unknown (UNK)</c:v>
                </c:pt>
              </c:strCache>
            </c:strRef>
          </c:cat>
          <c:val>
            <c:numRef>
              <c:f>'Surv, Casu analysis by phase'!$C$7:$C$14</c:f>
              <c:numCache>
                <c:formatCode>General</c:formatCode>
                <c:ptCount val="7"/>
                <c:pt idx="0">
                  <c:v>2756</c:v>
                </c:pt>
                <c:pt idx="1">
                  <c:v>406</c:v>
                </c:pt>
                <c:pt idx="2">
                  <c:v>339</c:v>
                </c:pt>
                <c:pt idx="3">
                  <c:v>248</c:v>
                </c:pt>
                <c:pt idx="4">
                  <c:v>23</c:v>
                </c:pt>
                <c:pt idx="5">
                  <c:v>16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1-4288-850C-848D353383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7372568"/>
        <c:axId val="267372896"/>
      </c:barChart>
      <c:catAx>
        <c:axId val="267372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Flight Phase</a:t>
                </a:r>
              </a:p>
            </c:rich>
          </c:tx>
          <c:layout>
            <c:manualLayout>
              <c:xMode val="edge"/>
              <c:yMode val="edge"/>
              <c:x val="0.44677653321503824"/>
              <c:y val="0.85960326672313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372896"/>
        <c:crosses val="autoZero"/>
        <c:auto val="1"/>
        <c:lblAlgn val="ctr"/>
        <c:lblOffset val="100"/>
        <c:noMultiLvlLbl val="0"/>
      </c:catAx>
      <c:valAx>
        <c:axId val="26737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37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77228198587852"/>
          <c:y val="0.9354696698769227"/>
          <c:w val="0.69416435621603634"/>
          <c:h val="5.125011763967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C1922AB-4DDC-4168-BCAB-D2DA62E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FAF0-85D9-4596-99C2-B31401A7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2316583"/>
            <a:ext cx="11029615" cy="1497507"/>
          </a:xfrm>
        </p:spPr>
        <p:txBody>
          <a:bodyPr>
            <a:normAutofit/>
          </a:bodyPr>
          <a:lstStyle/>
          <a:p>
            <a:r>
              <a:rPr lang="en-US" sz="5000" dirty="0"/>
              <a:t>100 Worst aviation accidents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38D29-EFE1-4764-B071-CFDEEC382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Ola </a:t>
            </a:r>
            <a:r>
              <a:rPr lang="en-US" sz="2500" dirty="0" err="1"/>
              <a:t>Mr</a:t>
            </a:r>
            <a:r>
              <a:rPr lang="pl-PL" sz="2500" dirty="0"/>
              <a:t>ó</a:t>
            </a:r>
            <a:r>
              <a:rPr lang="en-US" sz="2500" dirty="0"/>
              <a:t>z</a:t>
            </a:r>
            <a:endParaRPr lang="pl-PL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49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56F5-91DF-4A7B-B14A-555334D4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analysis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9161E32-5C85-4C4C-90FC-00DF53E22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816109"/>
              </p:ext>
            </p:extLst>
          </p:nvPr>
        </p:nvGraphicFramePr>
        <p:xfrm>
          <a:off x="1658471" y="2000923"/>
          <a:ext cx="8875058" cy="434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1156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93B3-0176-4CBF-877C-A9EB6329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of the week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555AF1-70E7-4359-BD25-FE08D6315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840352"/>
              </p:ext>
            </p:extLst>
          </p:nvPr>
        </p:nvGraphicFramePr>
        <p:xfrm>
          <a:off x="695661" y="2871910"/>
          <a:ext cx="10800678" cy="31793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95426">
                  <a:extLst>
                    <a:ext uri="{9D8B030D-6E8A-4147-A177-3AD203B41FA5}">
                      <a16:colId xmlns:a16="http://schemas.microsoft.com/office/drawing/2014/main" val="3882373285"/>
                    </a:ext>
                  </a:extLst>
                </a:gridCol>
                <a:gridCol w="4367605">
                  <a:extLst>
                    <a:ext uri="{9D8B030D-6E8A-4147-A177-3AD203B41FA5}">
                      <a16:colId xmlns:a16="http://schemas.microsoft.com/office/drawing/2014/main" val="2864766700"/>
                    </a:ext>
                  </a:extLst>
                </a:gridCol>
                <a:gridCol w="3137647">
                  <a:extLst>
                    <a:ext uri="{9D8B030D-6E8A-4147-A177-3AD203B41FA5}">
                      <a16:colId xmlns:a16="http://schemas.microsoft.com/office/drawing/2014/main" val="294047767"/>
                    </a:ext>
                  </a:extLst>
                </a:gridCol>
              </a:tblGrid>
              <a:tr h="635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Date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Number of the Day of the Week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Day of the week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784136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September 11, 2001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Tuesday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5136937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September 12, 2001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Wednesday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876480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August 12, 1985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Monday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9208912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March 3, 1974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Sunday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5762957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March 27, 1977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Sunday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970414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June 23, 1985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Sunday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2777822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November 12, 1996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Tuesday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515438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61CB16-5865-41C7-B85F-D96B3A024212}"/>
              </a:ext>
            </a:extLst>
          </p:cNvPr>
          <p:cNvSpPr/>
          <p:nvPr/>
        </p:nvSpPr>
        <p:spPr>
          <a:xfrm>
            <a:off x="581192" y="2078489"/>
            <a:ext cx="10940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15000"/>
              <a:buBlip>
                <a:blip r:embed="rId2">
                  <a:extLst/>
                </a:blip>
              </a:buBlip>
            </a:pPr>
            <a:r>
              <a:rPr lang="en-US" sz="2200" dirty="0"/>
              <a:t>Analysis of number of accidents based on the day of the week. </a:t>
            </a:r>
          </a:p>
        </p:txBody>
      </p:sp>
    </p:spTree>
    <p:extLst>
      <p:ext uri="{BB962C8B-B14F-4D97-AF65-F5344CB8AC3E}">
        <p14:creationId xmlns:p14="http://schemas.microsoft.com/office/powerpoint/2010/main" val="3292511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56BF-FED3-45BB-B51D-19062C63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of the week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0668DB-34C8-448F-8FFD-36DC198F7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06632"/>
              </p:ext>
            </p:extLst>
          </p:nvPr>
        </p:nvGraphicFramePr>
        <p:xfrm>
          <a:off x="581192" y="2967327"/>
          <a:ext cx="5233072" cy="3093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79333">
                  <a:extLst>
                    <a:ext uri="{9D8B030D-6E8A-4147-A177-3AD203B41FA5}">
                      <a16:colId xmlns:a16="http://schemas.microsoft.com/office/drawing/2014/main" val="2164717229"/>
                    </a:ext>
                  </a:extLst>
                </a:gridCol>
                <a:gridCol w="2553739">
                  <a:extLst>
                    <a:ext uri="{9D8B030D-6E8A-4147-A177-3AD203B41FA5}">
                      <a16:colId xmlns:a16="http://schemas.microsoft.com/office/drawing/2014/main" val="133197136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Number of the day of the week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Day of the week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60610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Monday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48129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Tuesday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73229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Wednesday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76737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Thursday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13313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Friday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99197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Saturday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71587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Sunday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244705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CBC3E62-74B0-4E9F-9B5A-69A15C0FAF7F}"/>
              </a:ext>
            </a:extLst>
          </p:cNvPr>
          <p:cNvSpPr/>
          <p:nvPr/>
        </p:nvSpPr>
        <p:spPr>
          <a:xfrm>
            <a:off x="581192" y="2069175"/>
            <a:ext cx="9724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15000"/>
              <a:buBlip>
                <a:blip r:embed="rId2">
                  <a:extLst/>
                </a:blip>
              </a:buBlip>
            </a:pPr>
            <a:r>
              <a:rPr lang="en-US" sz="2200" dirty="0"/>
              <a:t>Analysis of the number of accidents based on the day of the week.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FBC1F8-AE30-484A-B421-604590DF5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16249"/>
              </p:ext>
            </p:extLst>
          </p:nvPr>
        </p:nvGraphicFramePr>
        <p:xfrm>
          <a:off x="6377736" y="2967328"/>
          <a:ext cx="5233072" cy="309372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79333">
                  <a:extLst>
                    <a:ext uri="{9D8B030D-6E8A-4147-A177-3AD203B41FA5}">
                      <a16:colId xmlns:a16="http://schemas.microsoft.com/office/drawing/2014/main" val="1115841229"/>
                    </a:ext>
                  </a:extLst>
                </a:gridCol>
                <a:gridCol w="2553739">
                  <a:extLst>
                    <a:ext uri="{9D8B030D-6E8A-4147-A177-3AD203B41FA5}">
                      <a16:colId xmlns:a16="http://schemas.microsoft.com/office/drawing/2014/main" val="1580233914"/>
                    </a:ext>
                  </a:extLst>
                </a:gridCol>
              </a:tblGrid>
              <a:tr h="655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Day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Count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4199445"/>
                  </a:ext>
                </a:extLst>
              </a:tr>
              <a:tr h="348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Sunday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5592572"/>
                  </a:ext>
                </a:extLst>
              </a:tr>
              <a:tr h="348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Tuesday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1085344"/>
                  </a:ext>
                </a:extLst>
              </a:tr>
              <a:tr h="348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Wednesday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559953"/>
                  </a:ext>
                </a:extLst>
              </a:tr>
              <a:tr h="348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Monday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9947672"/>
                  </a:ext>
                </a:extLst>
              </a:tr>
              <a:tr h="348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Saturday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2114809"/>
                  </a:ext>
                </a:extLst>
              </a:tr>
              <a:tr h="348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Thursday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1354835"/>
                  </a:ext>
                </a:extLst>
              </a:tr>
              <a:tr h="348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Friday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76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710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536-E2B4-4BB3-A4A3-7802BFDA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of the week analysis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95CED1-E5B0-49B1-B1A9-C7E5E66FF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336146"/>
              </p:ext>
            </p:extLst>
          </p:nvPr>
        </p:nvGraphicFramePr>
        <p:xfrm>
          <a:off x="581192" y="2000922"/>
          <a:ext cx="10789641" cy="439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168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309F-831F-4AA6-BB8E-85F64AC0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location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39DB-26C6-465C-A157-F36ACE0B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Analysis of accidents based on geographical location.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Top 10 locations with the highest number of accidents.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3DC4C9-2C46-45B7-A5C9-98EB17A1B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90683"/>
              </p:ext>
            </p:extLst>
          </p:nvPr>
        </p:nvGraphicFramePr>
        <p:xfrm>
          <a:off x="6303981" y="2180496"/>
          <a:ext cx="5034579" cy="379285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99027">
                  <a:extLst>
                    <a:ext uri="{9D8B030D-6E8A-4147-A177-3AD203B41FA5}">
                      <a16:colId xmlns:a16="http://schemas.microsoft.com/office/drawing/2014/main" val="773329346"/>
                    </a:ext>
                  </a:extLst>
                </a:gridCol>
                <a:gridCol w="2735552">
                  <a:extLst>
                    <a:ext uri="{9D8B030D-6E8A-4147-A177-3AD203B41FA5}">
                      <a16:colId xmlns:a16="http://schemas.microsoft.com/office/drawing/2014/main" val="3504665778"/>
                    </a:ext>
                  </a:extLst>
                </a:gridCol>
              </a:tblGrid>
              <a:tr h="25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Location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Sum of Fatalities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7997569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USA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4200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2618803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Spain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1367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8337324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Atlantic Ocean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963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692318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Japan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946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17359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Indonesia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873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870929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Nigeria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787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2807694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Iran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733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503647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Saudi Arabia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718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8846414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India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683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563569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France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676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508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292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057D-DECE-492A-9E60-095D7C1F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location analysis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58A928-A619-413B-8C5B-40E86FAF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68649"/>
            <a:ext cx="10402645" cy="45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26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E951-7151-4F05-8DE0-52EFE4C7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Fatalities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31AC3-EBD1-47A0-929E-1BE580351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777857"/>
          </a:xfrm>
        </p:spPr>
        <p:txBody>
          <a:bodyPr>
            <a:normAutofit/>
          </a:bodyPr>
          <a:lstStyle/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Analysis of number of fatalities based on phase of the flight and accident category.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F1D4EE-B95A-4BD4-B833-9B18B8672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293438"/>
              </p:ext>
            </p:extLst>
          </p:nvPr>
        </p:nvGraphicFramePr>
        <p:xfrm>
          <a:off x="581191" y="3422893"/>
          <a:ext cx="11029616" cy="207074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62802">
                  <a:extLst>
                    <a:ext uri="{9D8B030D-6E8A-4147-A177-3AD203B41FA5}">
                      <a16:colId xmlns:a16="http://schemas.microsoft.com/office/drawing/2014/main" val="2942384540"/>
                    </a:ext>
                  </a:extLst>
                </a:gridCol>
                <a:gridCol w="1314440">
                  <a:extLst>
                    <a:ext uri="{9D8B030D-6E8A-4147-A177-3AD203B41FA5}">
                      <a16:colId xmlns:a16="http://schemas.microsoft.com/office/drawing/2014/main" val="3648244716"/>
                    </a:ext>
                  </a:extLst>
                </a:gridCol>
                <a:gridCol w="1391850">
                  <a:extLst>
                    <a:ext uri="{9D8B030D-6E8A-4147-A177-3AD203B41FA5}">
                      <a16:colId xmlns:a16="http://schemas.microsoft.com/office/drawing/2014/main" val="455048351"/>
                    </a:ext>
                  </a:extLst>
                </a:gridCol>
                <a:gridCol w="1516712">
                  <a:extLst>
                    <a:ext uri="{9D8B030D-6E8A-4147-A177-3AD203B41FA5}">
                      <a16:colId xmlns:a16="http://schemas.microsoft.com/office/drawing/2014/main" val="2063508085"/>
                    </a:ext>
                  </a:extLst>
                </a:gridCol>
                <a:gridCol w="1193295">
                  <a:extLst>
                    <a:ext uri="{9D8B030D-6E8A-4147-A177-3AD203B41FA5}">
                      <a16:colId xmlns:a16="http://schemas.microsoft.com/office/drawing/2014/main" val="1278882109"/>
                    </a:ext>
                  </a:extLst>
                </a:gridCol>
                <a:gridCol w="1237905">
                  <a:extLst>
                    <a:ext uri="{9D8B030D-6E8A-4147-A177-3AD203B41FA5}">
                      <a16:colId xmlns:a16="http://schemas.microsoft.com/office/drawing/2014/main" val="698494827"/>
                    </a:ext>
                  </a:extLst>
                </a:gridCol>
                <a:gridCol w="1059468">
                  <a:extLst>
                    <a:ext uri="{9D8B030D-6E8A-4147-A177-3AD203B41FA5}">
                      <a16:colId xmlns:a16="http://schemas.microsoft.com/office/drawing/2014/main" val="1213985162"/>
                    </a:ext>
                  </a:extLst>
                </a:gridCol>
                <a:gridCol w="1353144">
                  <a:extLst>
                    <a:ext uri="{9D8B030D-6E8A-4147-A177-3AD203B41FA5}">
                      <a16:colId xmlns:a16="http://schemas.microsoft.com/office/drawing/2014/main" val="2689361299"/>
                    </a:ext>
                  </a:extLst>
                </a:gridCol>
              </a:tblGrid>
              <a:tr h="514406"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err="1">
                          <a:effectLst/>
                        </a:rPr>
                        <a:t>En</a:t>
                      </a:r>
                      <a:r>
                        <a:rPr lang="en-US" sz="1900" u="none" strike="noStrike" dirty="0">
                          <a:effectLst/>
                        </a:rPr>
                        <a:t> route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Approach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Initial climb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Takeoff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Landing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Taxi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Unknown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0863717"/>
                  </a:ext>
                </a:extLst>
              </a:tr>
              <a:tr h="518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A1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8334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4422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1651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972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711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335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141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626275"/>
                  </a:ext>
                </a:extLst>
              </a:tr>
              <a:tr h="518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C1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2217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155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3381831"/>
                  </a:ext>
                </a:extLst>
              </a:tr>
              <a:tr h="518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H1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2846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912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093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F1E1-6CF8-4693-ADB7-F995FBAE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Fatalities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2398-8BFB-4DDC-9BEA-3EC3ED19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6858"/>
            <a:ext cx="11029615" cy="1013801"/>
          </a:xfrm>
        </p:spPr>
        <p:txBody>
          <a:bodyPr/>
          <a:lstStyle/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Analysis of  the number of fatalities based on the phase of the flight and nature of the flight.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DDB070-1C70-4853-91EA-29035DEB2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32271"/>
              </p:ext>
            </p:extLst>
          </p:nvPr>
        </p:nvGraphicFramePr>
        <p:xfrm>
          <a:off x="494852" y="2751217"/>
          <a:ext cx="11284773" cy="36280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3656">
                  <a:extLst>
                    <a:ext uri="{9D8B030D-6E8A-4147-A177-3AD203B41FA5}">
                      <a16:colId xmlns:a16="http://schemas.microsoft.com/office/drawing/2014/main" val="3127774646"/>
                    </a:ext>
                  </a:extLst>
                </a:gridCol>
                <a:gridCol w="1215614">
                  <a:extLst>
                    <a:ext uri="{9D8B030D-6E8A-4147-A177-3AD203B41FA5}">
                      <a16:colId xmlns:a16="http://schemas.microsoft.com/office/drawing/2014/main" val="3700589886"/>
                    </a:ext>
                  </a:extLst>
                </a:gridCol>
                <a:gridCol w="1355464">
                  <a:extLst>
                    <a:ext uri="{9D8B030D-6E8A-4147-A177-3AD203B41FA5}">
                      <a16:colId xmlns:a16="http://schemas.microsoft.com/office/drawing/2014/main" val="4117539897"/>
                    </a:ext>
                  </a:extLst>
                </a:gridCol>
                <a:gridCol w="1473798">
                  <a:extLst>
                    <a:ext uri="{9D8B030D-6E8A-4147-A177-3AD203B41FA5}">
                      <a16:colId xmlns:a16="http://schemas.microsoft.com/office/drawing/2014/main" val="3744003319"/>
                    </a:ext>
                  </a:extLst>
                </a:gridCol>
                <a:gridCol w="1215614">
                  <a:extLst>
                    <a:ext uri="{9D8B030D-6E8A-4147-A177-3AD203B41FA5}">
                      <a16:colId xmlns:a16="http://schemas.microsoft.com/office/drawing/2014/main" val="47091395"/>
                    </a:ext>
                  </a:extLst>
                </a:gridCol>
                <a:gridCol w="1086522">
                  <a:extLst>
                    <a:ext uri="{9D8B030D-6E8A-4147-A177-3AD203B41FA5}">
                      <a16:colId xmlns:a16="http://schemas.microsoft.com/office/drawing/2014/main" val="4042163312"/>
                    </a:ext>
                  </a:extLst>
                </a:gridCol>
                <a:gridCol w="774551">
                  <a:extLst>
                    <a:ext uri="{9D8B030D-6E8A-4147-A177-3AD203B41FA5}">
                      <a16:colId xmlns:a16="http://schemas.microsoft.com/office/drawing/2014/main" val="706523918"/>
                    </a:ext>
                  </a:extLst>
                </a:gridCol>
                <a:gridCol w="1129554">
                  <a:extLst>
                    <a:ext uri="{9D8B030D-6E8A-4147-A177-3AD203B41FA5}">
                      <a16:colId xmlns:a16="http://schemas.microsoft.com/office/drawing/2014/main" val="2669533137"/>
                    </a:ext>
                  </a:extLst>
                </a:gridCol>
              </a:tblGrid>
              <a:tr h="51581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En</a:t>
                      </a:r>
                      <a:r>
                        <a:rPr lang="en-US" sz="1800" u="none" strike="noStrike" dirty="0">
                          <a:effectLst/>
                        </a:rPr>
                        <a:t> route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Approach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Initial climb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Takeoff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Landing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Taxi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Unknown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9017746"/>
                  </a:ext>
                </a:extLst>
              </a:tr>
              <a:tr h="610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50" u="none" strike="noStrike" dirty="0">
                          <a:effectLst/>
                        </a:rPr>
                        <a:t>Domestic Scheduled Passenger</a:t>
                      </a:r>
                      <a:endParaRPr 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5475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1559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302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583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377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1407347"/>
                  </a:ext>
                </a:extLst>
              </a:tr>
              <a:tr h="610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50" u="none" strike="noStrike" dirty="0">
                          <a:effectLst/>
                        </a:rPr>
                        <a:t>Int'l Non Scheduled Passenger</a:t>
                      </a:r>
                      <a:endParaRPr 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1288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875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561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248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176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335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141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2195595"/>
                  </a:ext>
                </a:extLst>
              </a:tr>
              <a:tr h="610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50" u="none" strike="noStrike" dirty="0">
                          <a:effectLst/>
                        </a:rPr>
                        <a:t>International Scheduled Passenger</a:t>
                      </a:r>
                      <a:endParaRPr 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5657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1673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155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141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158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4110097"/>
                  </a:ext>
                </a:extLst>
              </a:tr>
              <a:tr h="610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50" u="none" strike="noStrike" dirty="0">
                          <a:effectLst/>
                        </a:rPr>
                        <a:t>Domestic Non Scheduled Passenger</a:t>
                      </a:r>
                      <a:endParaRPr 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405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315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8272139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Military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572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551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1439423"/>
                  </a:ext>
                </a:extLst>
              </a:tr>
              <a:tr h="336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Cargo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237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083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964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A296-7AA1-4322-AD1A-FA7318A0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Casualties and Survivors Analysis</a:t>
            </a:r>
            <a:endParaRPr lang="en-US" b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FF60-7539-4C00-8F1B-60B248B8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2923"/>
            <a:ext cx="11029615" cy="1013800"/>
          </a:xfrm>
        </p:spPr>
        <p:txBody>
          <a:bodyPr>
            <a:normAutofit/>
          </a:bodyPr>
          <a:lstStyle/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Analysis of the number of other casualties and survivors based on the flight phase.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1EFF0C-1E25-4802-879B-84128D1D5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2770"/>
              </p:ext>
            </p:extLst>
          </p:nvPr>
        </p:nvGraphicFramePr>
        <p:xfrm>
          <a:off x="581192" y="3043690"/>
          <a:ext cx="11029615" cy="32818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51055">
                  <a:extLst>
                    <a:ext uri="{9D8B030D-6E8A-4147-A177-3AD203B41FA5}">
                      <a16:colId xmlns:a16="http://schemas.microsoft.com/office/drawing/2014/main" val="2676496176"/>
                    </a:ext>
                  </a:extLst>
                </a:gridCol>
                <a:gridCol w="3965425">
                  <a:extLst>
                    <a:ext uri="{9D8B030D-6E8A-4147-A177-3AD203B41FA5}">
                      <a16:colId xmlns:a16="http://schemas.microsoft.com/office/drawing/2014/main" val="3647725876"/>
                    </a:ext>
                  </a:extLst>
                </a:gridCol>
                <a:gridCol w="4913135">
                  <a:extLst>
                    <a:ext uri="{9D8B030D-6E8A-4147-A177-3AD203B41FA5}">
                      <a16:colId xmlns:a16="http://schemas.microsoft.com/office/drawing/2014/main" val="808349638"/>
                    </a:ext>
                  </a:extLst>
                </a:gridCol>
              </a:tblGrid>
              <a:tr h="410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Flight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Phase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Number of Survivors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Number of Other Casualties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3302326"/>
                  </a:ext>
                </a:extLst>
              </a:tr>
              <a:tr h="410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En route (ENR)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2756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1564060"/>
                  </a:ext>
                </a:extLst>
              </a:tr>
              <a:tr h="410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Initial climb (ICL)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4809056"/>
                  </a:ext>
                </a:extLst>
              </a:tr>
              <a:tr h="410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Takeoff (TOF)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6770712"/>
                  </a:ext>
                </a:extLst>
              </a:tr>
              <a:tr h="410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Taxi (TXI)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1388914"/>
                  </a:ext>
                </a:extLst>
              </a:tr>
              <a:tr h="410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Approach (APR)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3201735"/>
                  </a:ext>
                </a:extLst>
              </a:tr>
              <a:tr h="410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Landing (LDG)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6244734"/>
                  </a:ext>
                </a:extLst>
              </a:tr>
              <a:tr h="410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Unknown (UNK)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2412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301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9E99-FBD6-4FAF-B8C8-637EDE48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Casualties and Survivors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6F898E-B9FF-4160-B84B-C07064B4F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155436"/>
              </p:ext>
            </p:extLst>
          </p:nvPr>
        </p:nvGraphicFramePr>
        <p:xfrm>
          <a:off x="581025" y="2011680"/>
          <a:ext cx="11029950" cy="452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4A031059-C815-418B-B4A7-AEF39BEE2ED6}"/>
              </a:ext>
            </a:extLst>
          </p:cNvPr>
          <p:cNvSpPr/>
          <p:nvPr/>
        </p:nvSpPr>
        <p:spPr>
          <a:xfrm rot="9972152">
            <a:off x="2699177" y="2584464"/>
            <a:ext cx="4123860" cy="1689072"/>
          </a:xfrm>
          <a:prstGeom prst="rightArrow">
            <a:avLst/>
          </a:prstGeom>
          <a:solidFill>
            <a:srgbClr val="C10339"/>
          </a:solidFill>
          <a:ln>
            <a:solidFill>
              <a:srgbClr val="E10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362A-769C-4C5D-8455-619970EEA6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0066"/>
          </a:solidFill>
        </p:spPr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94B4-1195-4D4C-9AAD-963ECF35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14000"/>
              <a:buBlip>
                <a:blip r:embed="rId2"/>
              </a:buBlip>
            </a:pPr>
            <a:r>
              <a:rPr lang="en-US" sz="2200" dirty="0"/>
              <a:t>What is the most dangerous part of the flight?</a:t>
            </a:r>
          </a:p>
          <a:p>
            <a:pPr>
              <a:buSzPct val="114000"/>
              <a:buBlip>
                <a:blip r:embed="rId2"/>
              </a:buBlip>
            </a:pPr>
            <a:r>
              <a:rPr lang="en-US" sz="2200" dirty="0"/>
              <a:t>Which airplane manufacturer/model was involved in the highest number of deadliest accidents?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What is the most common category of aviation accidents?</a:t>
            </a:r>
          </a:p>
          <a:p>
            <a:pPr>
              <a:buSzPct val="114000"/>
              <a:buBlip>
                <a:blip r:embed="rId2"/>
              </a:buBlip>
            </a:pPr>
            <a:r>
              <a:rPr lang="en-US" sz="2200" dirty="0"/>
              <a:t>Which category of the accident proved to be the most dangerous?</a:t>
            </a:r>
          </a:p>
          <a:p>
            <a:pPr>
              <a:buSzPct val="114000"/>
              <a:buBlip>
                <a:blip r:embed="rId2"/>
              </a:buBlip>
            </a:pPr>
            <a:r>
              <a:rPr lang="en-US" sz="2200" dirty="0"/>
              <a:t>Where do deadliest accidents happen the most?</a:t>
            </a:r>
          </a:p>
          <a:p>
            <a:pPr>
              <a:buSzPct val="114000"/>
              <a:buBlip>
                <a:blip r:embed="rId2"/>
              </a:buBlip>
            </a:pPr>
            <a:r>
              <a:rPr lang="en-US" sz="2200" dirty="0"/>
              <a:t>In what day and month have the most people died?</a:t>
            </a:r>
          </a:p>
        </p:txBody>
      </p:sp>
    </p:spTree>
    <p:extLst>
      <p:ext uri="{BB962C8B-B14F-4D97-AF65-F5344CB8AC3E}">
        <p14:creationId xmlns:p14="http://schemas.microsoft.com/office/powerpoint/2010/main" val="2954306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045C-9A56-4799-BB7C-0D670976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D15F7-556E-470F-98AB-4CA65799E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The type of the plane that has been involved in the most accidents in the data set: Boeing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The most dangerous phase of the flight: </a:t>
            </a:r>
            <a:r>
              <a:rPr lang="en-US" sz="2200" dirty="0" err="1"/>
              <a:t>En</a:t>
            </a:r>
            <a:r>
              <a:rPr lang="en-US" sz="2200" dirty="0"/>
              <a:t> route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The most dangerous category of aviation accidents:  Accidents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Most accidents happen in: September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Safest day of the week to fly: Thursdays and Fridays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 IMPORTANT: THIS DATASET WAS LIMITED TO 100 WORST ACCIDENT.</a:t>
            </a:r>
          </a:p>
        </p:txBody>
      </p:sp>
    </p:spTree>
    <p:extLst>
      <p:ext uri="{BB962C8B-B14F-4D97-AF65-F5344CB8AC3E}">
        <p14:creationId xmlns:p14="http://schemas.microsoft.com/office/powerpoint/2010/main" val="4000621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7361E-41D6-4BC8-B8DF-AE89B0A4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18807-2C3A-461F-A6BD-EDF86FECE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SzPct val="115000"/>
              <a:buBlip>
                <a:blip r:embed="rId2"/>
              </a:buBlip>
            </a:pPr>
            <a:r>
              <a:rPr lang="en-US" sz="2200" dirty="0"/>
              <a:t>Calculate a probability of surviving an accident</a:t>
            </a:r>
          </a:p>
          <a:p>
            <a:pPr fontAlgn="base">
              <a:buSzPct val="115000"/>
              <a:buBlip>
                <a:blip r:embed="rId2"/>
              </a:buBlip>
            </a:pPr>
            <a:r>
              <a:rPr lang="en-US" sz="2200" dirty="0"/>
              <a:t>Calculate a probability of being a casualty of an airplane accident</a:t>
            </a:r>
          </a:p>
          <a:p>
            <a:pPr fontAlgn="base">
              <a:buSzPct val="115000"/>
              <a:buBlip>
                <a:blip r:embed="rId2"/>
              </a:buBlip>
            </a:pPr>
            <a:r>
              <a:rPr lang="en-US" sz="2200" dirty="0"/>
              <a:t>Look into the fatalities in the accidents based on the seats in the aircraft. </a:t>
            </a:r>
          </a:p>
          <a:p>
            <a:pPr lvl="1" fontAlgn="base"/>
            <a:r>
              <a:rPr lang="en-US" sz="2000" dirty="0"/>
              <a:t>Where is the safest place to sit on the plane?</a:t>
            </a:r>
          </a:p>
          <a:p>
            <a:pPr lvl="1" fontAlgn="base"/>
            <a:r>
              <a:rPr lang="en-US" sz="2000" dirty="0"/>
              <a:t>Based on their seat where a person is most likely to die? (if a connection between deaths and seats exists). </a:t>
            </a:r>
          </a:p>
        </p:txBody>
      </p:sp>
    </p:spTree>
    <p:extLst>
      <p:ext uri="{BB962C8B-B14F-4D97-AF65-F5344CB8AC3E}">
        <p14:creationId xmlns:p14="http://schemas.microsoft.com/office/powerpoint/2010/main" val="637832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30D64-9E3B-4921-AF76-948E2F3A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680246"/>
            <a:ext cx="11029615" cy="1497507"/>
          </a:xfrm>
        </p:spPr>
        <p:txBody>
          <a:bodyPr>
            <a:normAutofit/>
          </a:bodyPr>
          <a:lstStyle/>
          <a:p>
            <a:r>
              <a:rPr lang="en-US" sz="5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43396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B812-21AA-4639-80DD-60EC20F67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71352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AACE-628A-462A-B3AD-E9B35F1C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793F6-7E17-4050-9F5D-FC4E5DC1A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In this presentation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Overview of the 100 Worst Aviation Accidents data set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Analysis technique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Conclusion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Future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69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535B-08C4-4C5B-937C-861F3490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CCC95-3102-4D0C-93D5-484A552C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Original dataset “100 Worst Aviation Accidents”.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Data from Aviation Safety Network website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100 records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8 fields before data cleaning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10 fields after data cleaning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Original data set 28KB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0586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176E-7160-4B1B-8FAB-25CA8223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98B4F-A205-43FB-B086-4932FB56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26" y="2743200"/>
            <a:ext cx="11029615" cy="2269864"/>
          </a:xfrm>
        </p:spPr>
        <p:txBody>
          <a:bodyPr numCol="2" anchor="b">
            <a:noAutofit/>
          </a:bodyPr>
          <a:lstStyle/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Fatalities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Date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Type of Aircraft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Airplane Model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Location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Category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Nature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Phase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Number of Other Causalities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Number of Survivors</a:t>
            </a:r>
          </a:p>
        </p:txBody>
      </p:sp>
    </p:spTree>
    <p:extLst>
      <p:ext uri="{BB962C8B-B14F-4D97-AF65-F5344CB8AC3E}">
        <p14:creationId xmlns:p14="http://schemas.microsoft.com/office/powerpoint/2010/main" val="193215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0D83-B405-4A7E-B02E-F1A8B71B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44C1-A7AD-4C68-9E7C-73BA0BA80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No problematic fields or missing information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No blank fields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Removed original fields: “Registration” and “Picture”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Added fields: Nature”,  “Phase”,  “Number of Other Causalities” and “Number of Survivors”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Edited fields: “Date”, “Type” and “Operator”</a:t>
            </a:r>
          </a:p>
        </p:txBody>
      </p:sp>
    </p:spTree>
    <p:extLst>
      <p:ext uri="{BB962C8B-B14F-4D97-AF65-F5344CB8AC3E}">
        <p14:creationId xmlns:p14="http://schemas.microsoft.com/office/powerpoint/2010/main" val="3388770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3961-C2D0-4084-999A-79DBDA50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Airplane  Type 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7CC2-E1BD-4FCB-A2A9-BEF1183A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4937481" cy="3678303"/>
          </a:xfrm>
        </p:spPr>
        <p:txBody>
          <a:bodyPr>
            <a:normAutofit/>
          </a:bodyPr>
          <a:lstStyle/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Analysis of the aircraft type and model.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D9F2F6-0370-4BBB-A103-9D346CE9E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0659"/>
              </p:ext>
            </p:extLst>
          </p:nvPr>
        </p:nvGraphicFramePr>
        <p:xfrm>
          <a:off x="5723067" y="2266558"/>
          <a:ext cx="5540189" cy="379285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32693">
                  <a:extLst>
                    <a:ext uri="{9D8B030D-6E8A-4147-A177-3AD203B41FA5}">
                      <a16:colId xmlns:a16="http://schemas.microsoft.com/office/drawing/2014/main" val="663463882"/>
                    </a:ext>
                  </a:extLst>
                </a:gridCol>
                <a:gridCol w="2607496">
                  <a:extLst>
                    <a:ext uri="{9D8B030D-6E8A-4147-A177-3AD203B41FA5}">
                      <a16:colId xmlns:a16="http://schemas.microsoft.com/office/drawing/2014/main" val="3826742412"/>
                    </a:ext>
                  </a:extLst>
                </a:gridCol>
              </a:tblGrid>
              <a:tr h="336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Type of Airplane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Count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8528359"/>
                  </a:ext>
                </a:extLst>
              </a:tr>
              <a:tr h="304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Boeing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565392"/>
                  </a:ext>
                </a:extLst>
              </a:tr>
              <a:tr h="304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Airbus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372686"/>
                  </a:ext>
                </a:extLst>
              </a:tr>
              <a:tr h="304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err="1">
                          <a:effectLst/>
                        </a:rPr>
                        <a:t>McDonnellDouglas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23984"/>
                  </a:ext>
                </a:extLst>
              </a:tr>
              <a:tr h="304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Tupolev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2816463"/>
                  </a:ext>
                </a:extLst>
              </a:tr>
              <a:tr h="304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Lockheed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7819443"/>
                  </a:ext>
                </a:extLst>
              </a:tr>
              <a:tr h="304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Ilyushin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8948578"/>
                  </a:ext>
                </a:extLst>
              </a:tr>
              <a:tr h="304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Antonov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5483564"/>
                  </a:ext>
                </a:extLst>
              </a:tr>
              <a:tr h="304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DC-9-81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674714"/>
                  </a:ext>
                </a:extLst>
              </a:tr>
              <a:tr h="304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Convair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8614563"/>
                  </a:ext>
                </a:extLst>
              </a:tr>
              <a:tr h="304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BAC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41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1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2ED3B-3A55-4237-A5B1-826F120F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Airplane  Type  Analysis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3AB50D7-03C8-47DF-A1DA-D3AAC0A97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627513"/>
              </p:ext>
            </p:extLst>
          </p:nvPr>
        </p:nvGraphicFramePr>
        <p:xfrm>
          <a:off x="5550946" y="2452743"/>
          <a:ext cx="5651210" cy="394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09F094-3D1C-4E55-9555-09B1E18FD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90583"/>
              </p:ext>
            </p:extLst>
          </p:nvPr>
        </p:nvGraphicFramePr>
        <p:xfrm>
          <a:off x="989844" y="2756426"/>
          <a:ext cx="4152451" cy="341017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13976">
                  <a:extLst>
                    <a:ext uri="{9D8B030D-6E8A-4147-A177-3AD203B41FA5}">
                      <a16:colId xmlns:a16="http://schemas.microsoft.com/office/drawing/2014/main" val="1726816552"/>
                    </a:ext>
                  </a:extLst>
                </a:gridCol>
                <a:gridCol w="2038475">
                  <a:extLst>
                    <a:ext uri="{9D8B030D-6E8A-4147-A177-3AD203B41FA5}">
                      <a16:colId xmlns:a16="http://schemas.microsoft.com/office/drawing/2014/main" val="2481651392"/>
                    </a:ext>
                  </a:extLst>
                </a:gridCol>
              </a:tblGrid>
              <a:tr h="465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Boeing Model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Count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8221475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747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234772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727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2833486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737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0570898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767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9036912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707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5901633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757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29370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777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482695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3E14ABA-0683-4F56-BBFA-7E893411D563}"/>
              </a:ext>
            </a:extLst>
          </p:cNvPr>
          <p:cNvSpPr/>
          <p:nvPr/>
        </p:nvSpPr>
        <p:spPr>
          <a:xfrm>
            <a:off x="581192" y="1962444"/>
            <a:ext cx="11029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15000"/>
              <a:buBlip>
                <a:blip r:embed="rId3"/>
              </a:buBlip>
            </a:pPr>
            <a:r>
              <a:rPr lang="en-US" sz="2200" dirty="0"/>
              <a:t>Focus on Boeing aircrafts as the type of airplane involved in most accidents.</a:t>
            </a:r>
          </a:p>
        </p:txBody>
      </p:sp>
    </p:spTree>
    <p:extLst>
      <p:ext uri="{BB962C8B-B14F-4D97-AF65-F5344CB8AC3E}">
        <p14:creationId xmlns:p14="http://schemas.microsoft.com/office/powerpoint/2010/main" val="3696022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BD4E-549B-47E6-A2CD-58F72CA6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DDA85-5C76-47FB-95FF-5797F746A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4378083" cy="3678303"/>
          </a:xfrm>
        </p:spPr>
        <p:txBody>
          <a:bodyPr>
            <a:normAutofit/>
          </a:bodyPr>
          <a:lstStyle/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Analysis of the dates of accidents.</a:t>
            </a:r>
          </a:p>
          <a:p>
            <a:pPr>
              <a:buSzPct val="115000"/>
              <a:buBlip>
                <a:blip r:embed="rId2"/>
              </a:buBlip>
            </a:pPr>
            <a:r>
              <a:rPr lang="en-US" sz="2200" dirty="0"/>
              <a:t>Focus on months.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D7C42E2-75DF-4515-90E3-99FD5023B9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607503"/>
              </p:ext>
            </p:extLst>
          </p:nvPr>
        </p:nvGraphicFramePr>
        <p:xfrm>
          <a:off x="6228678" y="1987634"/>
          <a:ext cx="4733365" cy="43616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62771">
                  <a:extLst>
                    <a:ext uri="{9D8B030D-6E8A-4147-A177-3AD203B41FA5}">
                      <a16:colId xmlns:a16="http://schemas.microsoft.com/office/drawing/2014/main" val="3626367582"/>
                    </a:ext>
                  </a:extLst>
                </a:gridCol>
                <a:gridCol w="2970594">
                  <a:extLst>
                    <a:ext uri="{9D8B030D-6E8A-4147-A177-3AD203B41FA5}">
                      <a16:colId xmlns:a16="http://schemas.microsoft.com/office/drawing/2014/main" val="2678078338"/>
                    </a:ext>
                  </a:extLst>
                </a:gridCol>
              </a:tblGrid>
              <a:tr h="39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Row Labels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Number of Fatalities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739199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Sep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4823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494996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Aug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2452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5858492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Jul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2272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6470441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Mar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1940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5209947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Dec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1812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7445184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Nov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1798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831140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Jun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1480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7383814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May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1366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7678599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Jan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1095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9523435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Oct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982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832921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Feb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959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8606359"/>
                  </a:ext>
                </a:extLst>
              </a:tr>
              <a:tr h="330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Apr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805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175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553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6C006C"/>
      </a:accent1>
      <a:accent2>
        <a:srgbClr val="790753"/>
      </a:accent2>
      <a:accent3>
        <a:srgbClr val="660066"/>
      </a:accent3>
      <a:accent4>
        <a:srgbClr val="4C004C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187</TotalTime>
  <Words>852</Words>
  <Application>Microsoft Office PowerPoint</Application>
  <PresentationFormat>Widescreen</PresentationFormat>
  <Paragraphs>308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Czcionka tekstu podstawowego</vt:lpstr>
      <vt:lpstr>Gill Sans MT</vt:lpstr>
      <vt:lpstr>Wingdings</vt:lpstr>
      <vt:lpstr>Wingdings 2</vt:lpstr>
      <vt:lpstr>Dividend</vt:lpstr>
      <vt:lpstr>100 Worst aviation accidents</vt:lpstr>
      <vt:lpstr>Project overview</vt:lpstr>
      <vt:lpstr>Project overview</vt:lpstr>
      <vt:lpstr>Data overview</vt:lpstr>
      <vt:lpstr>Data fields</vt:lpstr>
      <vt:lpstr>Data cleaning</vt:lpstr>
      <vt:lpstr>Airplane  Type  Analysis</vt:lpstr>
      <vt:lpstr>Airplane  Type  Analysis</vt:lpstr>
      <vt:lpstr>Date analysis</vt:lpstr>
      <vt:lpstr>Date analysis</vt:lpstr>
      <vt:lpstr>Day of the week analysis</vt:lpstr>
      <vt:lpstr>Day of the week analysis</vt:lpstr>
      <vt:lpstr>Day of the week analysis</vt:lpstr>
      <vt:lpstr>Accident location analysis</vt:lpstr>
      <vt:lpstr>Accident location analysis</vt:lpstr>
      <vt:lpstr>Fatalities analysis</vt:lpstr>
      <vt:lpstr>Fatalities analysis</vt:lpstr>
      <vt:lpstr>Other Casualties and Survivors Analysis</vt:lpstr>
      <vt:lpstr>Other Casualties and Survivors Analysis</vt:lpstr>
      <vt:lpstr>conclusion</vt:lpstr>
      <vt:lpstr>Future work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Mróz, Aleksandra</dc:creator>
  <cp:lastModifiedBy>Mróz, Aleksandra</cp:lastModifiedBy>
  <cp:revision>43</cp:revision>
  <dcterms:created xsi:type="dcterms:W3CDTF">2019-11-25T17:29:13Z</dcterms:created>
  <dcterms:modified xsi:type="dcterms:W3CDTF">2019-12-01T21:05:55Z</dcterms:modified>
</cp:coreProperties>
</file>