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66" r:id="rId6"/>
    <p:sldId id="261" r:id="rId7"/>
    <p:sldId id="259" r:id="rId8"/>
    <p:sldId id="262" r:id="rId9"/>
    <p:sldId id="268" r:id="rId10"/>
    <p:sldId id="267" r:id="rId11"/>
    <p:sldId id="269" r:id="rId12"/>
    <p:sldId id="270" r:id="rId13"/>
    <p:sldId id="263" r:id="rId14"/>
    <p:sldId id="26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9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4000"/>
              <a:t>Top stat by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535714889416612E-2"/>
          <c:y val="9.8148148148148357E-4"/>
          <c:w val="0.95189894988928103"/>
          <c:h val="0.8253786818314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stats!$AE$4</c:f>
              <c:strCache>
                <c:ptCount val="1"/>
                <c:pt idx="0">
                  <c:v>top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F6-48E4-BB6C-72CC2414450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F6-48E4-BB6C-72CC2414450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F6-48E4-BB6C-72CC2414450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F6-48E4-BB6C-72CC2414450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9F6-48E4-BB6C-72CC2414450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9F6-48E4-BB6C-72CC2414450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9F6-48E4-BB6C-72CC2414450C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9F6-48E4-BB6C-72CC2414450C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9F6-48E4-BB6C-72CC2414450C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9F6-48E4-BB6C-72CC2414450C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9F6-48E4-BB6C-72CC2414450C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B9F6-48E4-BB6C-72CC2414450C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B9F6-48E4-BB6C-72CC2414450C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B9F6-48E4-BB6C-72CC2414450C}"/>
              </c:ext>
            </c:extLst>
          </c:dPt>
          <c:dPt>
            <c:idx val="1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B9F6-48E4-BB6C-72CC2414450C}"/>
              </c:ext>
            </c:extLst>
          </c:dPt>
          <c:dPt>
            <c:idx val="15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B9F6-48E4-BB6C-72CC2414450C}"/>
              </c:ext>
            </c:extLst>
          </c:dPt>
          <c:dPt>
            <c:idx val="16"/>
            <c:invertIfNegative val="0"/>
            <c:bubble3D val="0"/>
            <c:spPr>
              <a:solidFill>
                <a:srgbClr val="00F03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B9F6-48E4-BB6C-72CC2414450C}"/>
              </c:ext>
            </c:extLst>
          </c:dPt>
          <c:dPt>
            <c:idx val="17"/>
            <c:invertIfNegative val="0"/>
            <c:bubble3D val="0"/>
            <c:spPr>
              <a:solidFill>
                <a:srgbClr val="00F03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B9F6-48E4-BB6C-72CC241445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stats!$AD$5:$AD$22</c:f>
              <c:strCache>
                <c:ptCount val="18"/>
                <c:pt idx="0">
                  <c:v>Dragon</c:v>
                </c:pt>
                <c:pt idx="1">
                  <c:v>Fighting</c:v>
                </c:pt>
                <c:pt idx="2">
                  <c:v>Dark</c:v>
                </c:pt>
                <c:pt idx="3">
                  <c:v>Ground</c:v>
                </c:pt>
                <c:pt idx="4">
                  <c:v>Poison</c:v>
                </c:pt>
                <c:pt idx="5">
                  <c:v>Grass</c:v>
                </c:pt>
                <c:pt idx="6">
                  <c:v>Water</c:v>
                </c:pt>
                <c:pt idx="7">
                  <c:v>Steel</c:v>
                </c:pt>
                <c:pt idx="8">
                  <c:v>Rock</c:v>
                </c:pt>
                <c:pt idx="9">
                  <c:v>Bug</c:v>
                </c:pt>
                <c:pt idx="10">
                  <c:v>Ghost</c:v>
                </c:pt>
                <c:pt idx="11">
                  <c:v>Electric</c:v>
                </c:pt>
                <c:pt idx="12">
                  <c:v>Flying</c:v>
                </c:pt>
                <c:pt idx="13">
                  <c:v>Normal</c:v>
                </c:pt>
                <c:pt idx="14">
                  <c:v>Fire</c:v>
                </c:pt>
                <c:pt idx="15">
                  <c:v>Psychic</c:v>
                </c:pt>
                <c:pt idx="16">
                  <c:v>Ice</c:v>
                </c:pt>
                <c:pt idx="17">
                  <c:v>Fairy</c:v>
                </c:pt>
              </c:strCache>
            </c:strRef>
          </c:cat>
          <c:val>
            <c:numRef>
              <c:f>stats!$AE$5:$AE$22</c:f>
              <c:numCache>
                <c:formatCode>0%</c:formatCode>
                <c:ptCount val="18"/>
                <c:pt idx="0">
                  <c:v>0.6785714285714286</c:v>
                </c:pt>
                <c:pt idx="1">
                  <c:v>0.65</c:v>
                </c:pt>
                <c:pt idx="2">
                  <c:v>0.52380952380952384</c:v>
                </c:pt>
                <c:pt idx="3">
                  <c:v>0.41379310344827586</c:v>
                </c:pt>
                <c:pt idx="4">
                  <c:v>0.30508474576271188</c:v>
                </c:pt>
                <c:pt idx="5">
                  <c:v>0.23170731707317074</c:v>
                </c:pt>
                <c:pt idx="6">
                  <c:v>0.22115384615384615</c:v>
                </c:pt>
                <c:pt idx="7">
                  <c:v>0.59459459459459463</c:v>
                </c:pt>
                <c:pt idx="8">
                  <c:v>0.53846153846153844</c:v>
                </c:pt>
                <c:pt idx="9">
                  <c:v>0.35294117647058826</c:v>
                </c:pt>
                <c:pt idx="10">
                  <c:v>0.30303030303030304</c:v>
                </c:pt>
                <c:pt idx="11">
                  <c:v>0.44186046511627908</c:v>
                </c:pt>
                <c:pt idx="12">
                  <c:v>0.38271604938271603</c:v>
                </c:pt>
                <c:pt idx="13">
                  <c:v>0.34042553191489361</c:v>
                </c:pt>
                <c:pt idx="14">
                  <c:v>0.45098039215686275</c:v>
                </c:pt>
                <c:pt idx="15">
                  <c:v>0.4</c:v>
                </c:pt>
                <c:pt idx="16">
                  <c:v>0.32258064516129031</c:v>
                </c:pt>
                <c:pt idx="17">
                  <c:v>0.30303030303030304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B9F6-48E4-BB6C-72CC241445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70195647"/>
        <c:axId val="1678816031"/>
      </c:barChart>
      <c:catAx>
        <c:axId val="157019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816031"/>
        <c:crosses val="autoZero"/>
        <c:auto val="1"/>
        <c:lblAlgn val="ctr"/>
        <c:lblOffset val="100"/>
        <c:noMultiLvlLbl val="0"/>
      </c:catAx>
      <c:valAx>
        <c:axId val="16788160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7019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4000" dirty="0"/>
              <a:t>Bottom stat by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27527515132217E-2"/>
          <c:y val="1.1481479807308236E-3"/>
          <c:w val="0.96533137565341987"/>
          <c:h val="0.80977999274132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stats!$AB$4</c:f>
              <c:strCache>
                <c:ptCount val="1"/>
                <c:pt idx="0">
                  <c:v>bottom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1-C9AD-4E21-A166-1932059E0CA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3-C9AD-4E21-A166-1932059E0CA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5-C9AD-4E21-A166-1932059E0CA1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7-C9AD-4E21-A166-1932059E0CA1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9-C9AD-4E21-A166-1932059E0CA1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B-C9AD-4E21-A166-1932059E0CA1}"/>
              </c:ext>
            </c:extLst>
          </c:dPt>
          <c:dPt>
            <c:idx val="6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D-C9AD-4E21-A166-1932059E0CA1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F-C9AD-4E21-A166-1932059E0CA1}"/>
              </c:ext>
            </c:extLst>
          </c:dPt>
          <c:dPt>
            <c:idx val="8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11-C9AD-4E21-A166-1932059E0CA1}"/>
              </c:ext>
            </c:extLst>
          </c:dPt>
          <c:dPt>
            <c:idx val="9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13-C9AD-4E21-A166-1932059E0CA1}"/>
              </c:ext>
            </c:extLst>
          </c:dPt>
          <c:dPt>
            <c:idx val="10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15-C9AD-4E21-A166-1932059E0CA1}"/>
              </c:ext>
            </c:extLst>
          </c:dPt>
          <c:dPt>
            <c:idx val="1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17-C9AD-4E21-A166-1932059E0CA1}"/>
              </c:ext>
            </c:extLst>
          </c:dPt>
          <c:dPt>
            <c:idx val="12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19-C9AD-4E21-A166-1932059E0CA1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1B-C9AD-4E21-A166-1932059E0CA1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1D-C9AD-4E21-A166-1932059E0CA1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1F-C9AD-4E21-A166-1932059E0CA1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21-C9AD-4E21-A166-1932059E0CA1}"/>
              </c:ext>
            </c:extLst>
          </c:dPt>
          <c:dPt>
            <c:idx val="17"/>
            <c:invertIfNegative val="0"/>
            <c:bubble3D val="0"/>
            <c:spPr>
              <a:solidFill>
                <a:srgbClr val="00F03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23-C9AD-4E21-A166-1932059E0C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stats!$AA$5:$AA$22</c:f>
              <c:strCache>
                <c:ptCount val="18"/>
                <c:pt idx="0">
                  <c:v>Steel</c:v>
                </c:pt>
                <c:pt idx="1">
                  <c:v>Rock</c:v>
                </c:pt>
                <c:pt idx="2">
                  <c:v>Ground</c:v>
                </c:pt>
                <c:pt idx="3">
                  <c:v>Grass</c:v>
                </c:pt>
                <c:pt idx="4">
                  <c:v>Ice</c:v>
                </c:pt>
                <c:pt idx="5">
                  <c:v>Water</c:v>
                </c:pt>
                <c:pt idx="6">
                  <c:v>Dark</c:v>
                </c:pt>
                <c:pt idx="7">
                  <c:v>Fighting</c:v>
                </c:pt>
                <c:pt idx="8">
                  <c:v>Normal</c:v>
                </c:pt>
                <c:pt idx="9">
                  <c:v>Bug</c:v>
                </c:pt>
                <c:pt idx="10">
                  <c:v>Poison</c:v>
                </c:pt>
                <c:pt idx="11">
                  <c:v>Dragon</c:v>
                </c:pt>
                <c:pt idx="12">
                  <c:v>Flying</c:v>
                </c:pt>
                <c:pt idx="13">
                  <c:v>Fairy</c:v>
                </c:pt>
                <c:pt idx="14">
                  <c:v>Psychic</c:v>
                </c:pt>
                <c:pt idx="15">
                  <c:v>Electric</c:v>
                </c:pt>
                <c:pt idx="16">
                  <c:v>Fire</c:v>
                </c:pt>
                <c:pt idx="17">
                  <c:v>Ghost</c:v>
                </c:pt>
              </c:strCache>
            </c:strRef>
          </c:cat>
          <c:val>
            <c:numRef>
              <c:f>stats!$AB$5:$AB$22</c:f>
              <c:numCache>
                <c:formatCode>0%</c:formatCode>
                <c:ptCount val="18"/>
                <c:pt idx="0">
                  <c:v>0.59459459459459463</c:v>
                </c:pt>
                <c:pt idx="1">
                  <c:v>0.55769230769230771</c:v>
                </c:pt>
                <c:pt idx="2">
                  <c:v>0.48275862068965519</c:v>
                </c:pt>
                <c:pt idx="3">
                  <c:v>0.3902439024390244</c:v>
                </c:pt>
                <c:pt idx="4">
                  <c:v>0.38709677419354838</c:v>
                </c:pt>
                <c:pt idx="5">
                  <c:v>0.32692307692307693</c:v>
                </c:pt>
                <c:pt idx="6">
                  <c:v>0.38095238095238093</c:v>
                </c:pt>
                <c:pt idx="7">
                  <c:v>0.375</c:v>
                </c:pt>
                <c:pt idx="8">
                  <c:v>0.35106382978723405</c:v>
                </c:pt>
                <c:pt idx="9">
                  <c:v>0.27941176470588236</c:v>
                </c:pt>
                <c:pt idx="10">
                  <c:v>0.2711864406779661</c:v>
                </c:pt>
                <c:pt idx="11">
                  <c:v>0.25</c:v>
                </c:pt>
                <c:pt idx="12">
                  <c:v>0.24691358024691357</c:v>
                </c:pt>
                <c:pt idx="13">
                  <c:v>0.42424242424242425</c:v>
                </c:pt>
                <c:pt idx="14">
                  <c:v>0.31666666666666665</c:v>
                </c:pt>
                <c:pt idx="15">
                  <c:v>0.37209302325581395</c:v>
                </c:pt>
                <c:pt idx="16">
                  <c:v>0.35294117647058826</c:v>
                </c:pt>
                <c:pt idx="17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C9AD-4E21-A166-1932059E0C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84366655"/>
        <c:axId val="1569159055"/>
      </c:barChart>
      <c:catAx>
        <c:axId val="168436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159055"/>
        <c:crosses val="autoZero"/>
        <c:auto val="1"/>
        <c:lblAlgn val="ctr"/>
        <c:lblOffset val="100"/>
        <c:noMultiLvlLbl val="0"/>
      </c:catAx>
      <c:valAx>
        <c:axId val="15691590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84366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4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4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1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06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1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36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8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8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4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1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8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3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7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7AD0-FD5D-49CD-AF4E-57C0577B43C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8ACE-42AF-41C9-B50B-A040F6860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93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95A71-59BD-4B5C-9FD5-144AFD133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0082" y="4161795"/>
            <a:ext cx="9448800" cy="685800"/>
          </a:xfrm>
        </p:spPr>
        <p:txBody>
          <a:bodyPr/>
          <a:lstStyle/>
          <a:p>
            <a:r>
              <a:rPr lang="en-US" dirty="0"/>
              <a:t>By Sam Martin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D8094-89C6-47CD-AB0B-0E0DC250F33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774" r="94689">
                        <a14:foregroundMark x1="7268" y1="49077" x2="7268" y2="49077"/>
                        <a14:foregroundMark x1="3913" y1="45846" x2="3913" y2="45846"/>
                        <a14:foregroundMark x1="91125" y1="56000" x2="91125" y2="56000"/>
                        <a14:foregroundMark x1="94689" y1="46769" x2="94689" y2="46769"/>
                        <a14:backgroundMark x1="19637" y1="53077" x2="19637" y2="53077"/>
                        <a14:backgroundMark x1="51013" y1="49692" x2="51013" y2="49692"/>
                        <a14:backgroundMark x1="44165" y1="53077" x2="44165" y2="5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24" y="187891"/>
            <a:ext cx="8580327" cy="38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6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4CCC-ED81-435C-BC6A-BE70652B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6F8588-A041-4B95-862F-5062B572C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225052"/>
              </p:ext>
            </p:extLst>
          </p:nvPr>
        </p:nvGraphicFramePr>
        <p:xfrm>
          <a:off x="2016690" y="0"/>
          <a:ext cx="1017530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D7B1365E-6E74-4984-8BDB-5DE322522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530967"/>
              </p:ext>
            </p:extLst>
          </p:nvPr>
        </p:nvGraphicFramePr>
        <p:xfrm>
          <a:off x="0" y="-1"/>
          <a:ext cx="2016690" cy="6858000"/>
        </p:xfrm>
        <a:graphic>
          <a:graphicData uri="http://schemas.openxmlformats.org/drawingml/2006/table">
            <a:tbl>
              <a:tblPr/>
              <a:tblGrid>
                <a:gridCol w="2016690">
                  <a:extLst>
                    <a:ext uri="{9D8B030D-6E8A-4147-A177-3AD203B41FA5}">
                      <a16:colId xmlns:a16="http://schemas.microsoft.com/office/drawing/2014/main" val="2023724585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246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60642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7838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ATK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49808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DEF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2066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8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55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2D0C8A-787A-4D8E-9EAB-663D4EFA4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214226"/>
              </p:ext>
            </p:extLst>
          </p:nvPr>
        </p:nvGraphicFramePr>
        <p:xfrm>
          <a:off x="2016690" y="-2"/>
          <a:ext cx="1017531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D6C3F67-8277-4A96-9E38-8A987CC65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160514"/>
              </p:ext>
            </p:extLst>
          </p:nvPr>
        </p:nvGraphicFramePr>
        <p:xfrm>
          <a:off x="0" y="-1"/>
          <a:ext cx="2016690" cy="6858000"/>
        </p:xfrm>
        <a:graphic>
          <a:graphicData uri="http://schemas.openxmlformats.org/drawingml/2006/table">
            <a:tbl>
              <a:tblPr/>
              <a:tblGrid>
                <a:gridCol w="2016690">
                  <a:extLst>
                    <a:ext uri="{9D8B030D-6E8A-4147-A177-3AD203B41FA5}">
                      <a16:colId xmlns:a16="http://schemas.microsoft.com/office/drawing/2014/main" val="2023724585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0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246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60642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7838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ATK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49808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DEF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2066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8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56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B468-562A-41DD-A4E9-71F3F30D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9472" y="1175268"/>
            <a:ext cx="12581472" cy="1293028"/>
          </a:xfrm>
        </p:spPr>
        <p:txBody>
          <a:bodyPr/>
          <a:lstStyle/>
          <a:p>
            <a:r>
              <a:rPr lang="en-US" dirty="0"/>
              <a:t>Are new generations stronger or Weaker?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C1E91-2C7C-485F-AE87-20F043BE5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17" b="93789" l="3934" r="96066">
                        <a14:foregroundMark x1="12787" y1="18944" x2="12787" y2="18944"/>
                        <a14:foregroundMark x1="6721" y1="20807" x2="6721" y2="20807"/>
                        <a14:foregroundMark x1="12295" y1="9317" x2="12295" y2="9317"/>
                        <a14:foregroundMark x1="4754" y1="42857" x2="4754" y2="42857"/>
                        <a14:foregroundMark x1="6066" y1="69255" x2="6066" y2="69255"/>
                        <a14:foregroundMark x1="22951" y1="72050" x2="22951" y2="72050"/>
                        <a14:foregroundMark x1="48525" y1="91615" x2="48525" y2="91615"/>
                        <a14:foregroundMark x1="36885" y1="92547" x2="36885" y2="92547"/>
                        <a14:foregroundMark x1="58689" y1="93789" x2="58689" y2="93789"/>
                        <a14:foregroundMark x1="77049" y1="9317" x2="77049" y2="9317"/>
                        <a14:foregroundMark x1="92623" y1="60559" x2="92623" y2="60559"/>
                        <a14:foregroundMark x1="96066" y1="64907" x2="96066" y2="64907"/>
                        <a14:foregroundMark x1="43770" y1="63043" x2="43770" y2="63043"/>
                        <a14:foregroundMark x1="47705" y1="93789" x2="47705" y2="93789"/>
                        <a14:foregroundMark x1="33934" y1="92236" x2="33934" y2="92236"/>
                        <a14:foregroundMark x1="60820" y1="92857" x2="60820" y2="92857"/>
                        <a14:foregroundMark x1="45574" y1="93789" x2="45574" y2="93789"/>
                        <a14:foregroundMark x1="83279" y1="49689" x2="83279" y2="49689"/>
                        <a14:foregroundMark x1="82459" y1="32609" x2="82459" y2="3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9624"/>
            <a:ext cx="5810250" cy="30670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0B3C8-4A86-4D30-BA32-577BC1E20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8" b="96308" l="3607" r="97049">
                        <a14:foregroundMark x1="10984" y1="32308" x2="20328" y2="91692"/>
                        <a14:foregroundMark x1="6557" y1="51385" x2="6230" y2="68000"/>
                        <a14:foregroundMark x1="6230" y1="68000" x2="10328" y2="82154"/>
                        <a14:foregroundMark x1="10328" y1="82154" x2="9508" y2="91385"/>
                        <a14:foregroundMark x1="4426" y1="59077" x2="4426" y2="59077"/>
                        <a14:foregroundMark x1="14918" y1="93538" x2="14918" y2="93538"/>
                        <a14:foregroundMark x1="16885" y1="92923" x2="14754" y2="89846"/>
                        <a14:foregroundMark x1="21148" y1="63385" x2="19672" y2="50462"/>
                        <a14:foregroundMark x1="28033" y1="66154" x2="35410" y2="58462"/>
                        <a14:foregroundMark x1="34098" y1="52923" x2="35246" y2="50154"/>
                        <a14:foregroundMark x1="34754" y1="48923" x2="34754" y2="48923"/>
                        <a14:foregroundMark x1="34754" y1="50154" x2="33934" y2="46154"/>
                        <a14:foregroundMark x1="33443" y1="47385" x2="33279" y2="46154"/>
                        <a14:foregroundMark x1="50328" y1="63077" x2="54098" y2="68000"/>
                        <a14:foregroundMark x1="47869" y1="61846" x2="57377" y2="61846"/>
                        <a14:foregroundMark x1="57377" y1="61846" x2="62787" y2="50154"/>
                        <a14:foregroundMark x1="55082" y1="56615" x2="63934" y2="50769"/>
                        <a14:foregroundMark x1="63934" y1="50769" x2="63279" y2="56615"/>
                        <a14:foregroundMark x1="63279" y1="52615" x2="64262" y2="46462"/>
                        <a14:foregroundMark x1="55902" y1="4923" x2="60820" y2="12615"/>
                        <a14:foregroundMark x1="76393" y1="90462" x2="72787" y2="93846"/>
                        <a14:foregroundMark x1="90328" y1="89846" x2="91639" y2="92923"/>
                        <a14:foregroundMark x1="87377" y1="87385" x2="90000" y2="91692"/>
                        <a14:foregroundMark x1="93443" y1="95692" x2="94262" y2="96615"/>
                        <a14:foregroundMark x1="95082" y1="78769" x2="95082" y2="78769"/>
                        <a14:foregroundMark x1="96230" y1="67385" x2="96230" y2="67385"/>
                        <a14:foregroundMark x1="97049" y1="77231" x2="97049" y2="77231"/>
                        <a14:foregroundMark x1="92131" y1="91077" x2="92131" y2="9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93" y="3008530"/>
            <a:ext cx="5810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6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88755-A8E8-47E1-B203-E3280C2BD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4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578A-3C15-42A2-8254-417D8FE8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743B6-60C6-49BD-BEF7-0E667B24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0D4B1-0BB9-4F42-BA43-DE29BD313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10CB9-6194-49F8-BFE0-A55BDD5D5189}"/>
              </a:ext>
            </a:extLst>
          </p:cNvPr>
          <p:cNvSpPr txBox="1"/>
          <p:nvPr/>
        </p:nvSpPr>
        <p:spPr>
          <a:xfrm>
            <a:off x="8264564" y="4174670"/>
            <a:ext cx="64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7601C-4F07-482D-B6C7-F170D3269B66}"/>
              </a:ext>
            </a:extLst>
          </p:cNvPr>
          <p:cNvSpPr txBox="1"/>
          <p:nvPr/>
        </p:nvSpPr>
        <p:spPr>
          <a:xfrm>
            <a:off x="6776055" y="3620946"/>
            <a:ext cx="80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256B4-8320-4492-B467-56990714FD98}"/>
              </a:ext>
            </a:extLst>
          </p:cNvPr>
          <p:cNvSpPr txBox="1"/>
          <p:nvPr/>
        </p:nvSpPr>
        <p:spPr>
          <a:xfrm>
            <a:off x="5349133" y="3937079"/>
            <a:ext cx="91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5D8F2-3E57-4446-AEE0-5BBDEA17A93C}"/>
              </a:ext>
            </a:extLst>
          </p:cNvPr>
          <p:cNvSpPr txBox="1"/>
          <p:nvPr/>
        </p:nvSpPr>
        <p:spPr>
          <a:xfrm>
            <a:off x="3908119" y="3683402"/>
            <a:ext cx="91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2FB80-313B-4B20-A3A8-955DC6123502}"/>
              </a:ext>
            </a:extLst>
          </p:cNvPr>
          <p:cNvSpPr txBox="1"/>
          <p:nvPr/>
        </p:nvSpPr>
        <p:spPr>
          <a:xfrm>
            <a:off x="992688" y="3675469"/>
            <a:ext cx="64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5E60A-F97B-4AA1-AE3A-989630CAB73E}"/>
              </a:ext>
            </a:extLst>
          </p:cNvPr>
          <p:cNvSpPr txBox="1"/>
          <p:nvPr/>
        </p:nvSpPr>
        <p:spPr>
          <a:xfrm>
            <a:off x="2433702" y="3990351"/>
            <a:ext cx="64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5B660-864D-402D-923A-2F3CEC1DD9CF}"/>
              </a:ext>
            </a:extLst>
          </p:cNvPr>
          <p:cNvSpPr txBox="1"/>
          <p:nvPr/>
        </p:nvSpPr>
        <p:spPr>
          <a:xfrm>
            <a:off x="481730" y="1671340"/>
            <a:ext cx="64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EAA11-7E0A-462D-93EF-BB34AB8A6893}"/>
              </a:ext>
            </a:extLst>
          </p:cNvPr>
          <p:cNvSpPr txBox="1"/>
          <p:nvPr/>
        </p:nvSpPr>
        <p:spPr>
          <a:xfrm>
            <a:off x="3293823" y="1657519"/>
            <a:ext cx="80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4EBD9-C64F-4F42-B445-F66D8C53B4E8}"/>
              </a:ext>
            </a:extLst>
          </p:cNvPr>
          <p:cNvSpPr txBox="1"/>
          <p:nvPr/>
        </p:nvSpPr>
        <p:spPr>
          <a:xfrm>
            <a:off x="1808967" y="1670002"/>
            <a:ext cx="80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9AA7F-D58F-4BDE-9EF6-C8847F288BB3}"/>
              </a:ext>
            </a:extLst>
          </p:cNvPr>
          <p:cNvSpPr txBox="1"/>
          <p:nvPr/>
        </p:nvSpPr>
        <p:spPr>
          <a:xfrm>
            <a:off x="6122095" y="1670002"/>
            <a:ext cx="80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32C9B2-FE32-41DF-BFB0-97FB752846D1}"/>
              </a:ext>
            </a:extLst>
          </p:cNvPr>
          <p:cNvSpPr txBox="1"/>
          <p:nvPr/>
        </p:nvSpPr>
        <p:spPr>
          <a:xfrm>
            <a:off x="4705086" y="1643697"/>
            <a:ext cx="80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E7B473-9146-4B98-B9B3-69CD4EDE878F}"/>
              </a:ext>
            </a:extLst>
          </p:cNvPr>
          <p:cNvSpPr txBox="1"/>
          <p:nvPr/>
        </p:nvSpPr>
        <p:spPr>
          <a:xfrm>
            <a:off x="7540405" y="1671340"/>
            <a:ext cx="80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+25</a:t>
            </a:r>
          </a:p>
        </p:txBody>
      </p:sp>
    </p:spTree>
    <p:extLst>
      <p:ext uri="{BB962C8B-B14F-4D97-AF65-F5344CB8AC3E}">
        <p14:creationId xmlns:p14="http://schemas.microsoft.com/office/powerpoint/2010/main" val="286537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EA5424D-E2FB-4BD7-81E8-17E08635B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807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099FA0-4AB2-4512-8CDD-F200D45F42F9}"/>
              </a:ext>
            </a:extLst>
          </p:cNvPr>
          <p:cNvSpPr txBox="1"/>
          <p:nvPr/>
        </p:nvSpPr>
        <p:spPr>
          <a:xfrm>
            <a:off x="4513546" y="3854388"/>
            <a:ext cx="519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8253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6391-C87F-40E2-9CA8-80BE05F7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939" y="-152880"/>
            <a:ext cx="8610600" cy="129302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EC059-C97B-4A7F-BCA8-170BF3FE5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8196" l="2624" r="95044">
                        <a14:foregroundMark x1="28280" y1="4897" x2="28280" y2="4897"/>
                        <a14:foregroundMark x1="31487" y1="1031" x2="31487" y2="1031"/>
                        <a14:foregroundMark x1="11079" y1="18299" x2="11079" y2="18299"/>
                        <a14:foregroundMark x1="10204" y1="20876" x2="10204" y2="20876"/>
                        <a14:foregroundMark x1="9038" y1="25258" x2="9038" y2="25258"/>
                        <a14:foregroundMark x1="12828" y1="15464" x2="12828" y2="15464"/>
                        <a14:foregroundMark x1="9913" y1="19845" x2="9913" y2="19845"/>
                        <a14:foregroundMark x1="11079" y1="17268" x2="11079" y2="17268"/>
                        <a14:foregroundMark x1="37026" y1="15464" x2="37026" y2="15464"/>
                        <a14:foregroundMark x1="38192" y1="16753" x2="38192" y2="16753"/>
                        <a14:foregroundMark x1="40525" y1="14948" x2="40525" y2="14948"/>
                        <a14:foregroundMark x1="41691" y1="15464" x2="41691" y2="15464"/>
                        <a14:foregroundMark x1="38192" y1="16753" x2="38192" y2="16753"/>
                        <a14:foregroundMark x1="38484" y1="15206" x2="38484" y2="15206"/>
                        <a14:foregroundMark x1="8455" y1="53351" x2="8455" y2="53351"/>
                        <a14:foregroundMark x1="2915" y1="52320" x2="2915" y2="52320"/>
                        <a14:foregroundMark x1="12828" y1="91753" x2="12828" y2="91753"/>
                        <a14:foregroundMark x1="11370" y1="96134" x2="11370" y2="96134"/>
                        <a14:foregroundMark x1="64431" y1="98196" x2="64431" y2="98196"/>
                        <a14:foregroundMark x1="89504" y1="58247" x2="89504" y2="58247"/>
                        <a14:foregroundMark x1="85714" y1="45619" x2="85714" y2="45619"/>
                        <a14:foregroundMark x1="90087" y1="36598" x2="90087" y2="36598"/>
                        <a14:foregroundMark x1="83382" y1="57216" x2="86880" y2="43041"/>
                        <a14:foregroundMark x1="86880" y1="43041" x2="87755" y2="42268"/>
                        <a14:foregroundMark x1="89213" y1="57990" x2="95044" y2="45619"/>
                        <a14:foregroundMark x1="95044" y1="45619" x2="95044" y2="45619"/>
                        <a14:foregroundMark x1="12245" y1="94588" x2="12245" y2="94588"/>
                        <a14:foregroundMark x1="10496" y1="93557" x2="10496" y2="93557"/>
                        <a14:foregroundMark x1="68222" y1="97165" x2="68222" y2="97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3" y="3274049"/>
            <a:ext cx="2885918" cy="32645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0844AC-43CF-4E70-9C84-88A58E644087}"/>
              </a:ext>
            </a:extLst>
          </p:cNvPr>
          <p:cNvSpPr txBox="1"/>
          <p:nvPr/>
        </p:nvSpPr>
        <p:spPr>
          <a:xfrm>
            <a:off x="138482" y="1109185"/>
            <a:ext cx="6584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Name: Charmander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Type1: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Type2: None</a:t>
            </a:r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A2AC3E-D2F5-4FB0-941E-3F8BC2E24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" b="96377" l="2308" r="97308">
                        <a14:foregroundMark x1="26346" y1="9601" x2="32115" y2="13587"/>
                        <a14:foregroundMark x1="27885" y1="6703" x2="33269" y2="4167"/>
                        <a14:foregroundMark x1="27692" y1="2899" x2="26923" y2="725"/>
                        <a14:foregroundMark x1="44808" y1="35870" x2="44808" y2="35870"/>
                        <a14:foregroundMark x1="42115" y1="39493" x2="42115" y2="39493"/>
                        <a14:foregroundMark x1="9231" y1="44565" x2="7115" y2="51630"/>
                        <a14:foregroundMark x1="7115" y1="51630" x2="7115" y2="52174"/>
                        <a14:foregroundMark x1="7692" y1="63406" x2="7692" y2="63406"/>
                        <a14:foregroundMark x1="2308" y1="68297" x2="2885" y2="72464"/>
                        <a14:foregroundMark x1="23462" y1="94746" x2="29615" y2="96377"/>
                        <a14:foregroundMark x1="59231" y1="95833" x2="58462" y2="96014"/>
                        <a14:foregroundMark x1="94423" y1="63043" x2="94423" y2="59964"/>
                        <a14:foregroundMark x1="97308" y1="62138" x2="97308" y2="65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88" y="3012013"/>
            <a:ext cx="3520180" cy="373680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5C1A846-4830-4596-A38E-BCF196F94B82}"/>
              </a:ext>
            </a:extLst>
          </p:cNvPr>
          <p:cNvSpPr/>
          <p:nvPr/>
        </p:nvSpPr>
        <p:spPr>
          <a:xfrm>
            <a:off x="4315216" y="4236176"/>
            <a:ext cx="2617940" cy="1691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Evolve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F0B706-A6D0-4118-BA9E-42AE83D2CF6C}"/>
              </a:ext>
            </a:extLst>
          </p:cNvPr>
          <p:cNvSpPr txBox="1"/>
          <p:nvPr/>
        </p:nvSpPr>
        <p:spPr>
          <a:xfrm>
            <a:off x="7120238" y="1109185"/>
            <a:ext cx="6773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Name: Charizard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Type1: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Type2: 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0188C-1B80-4A5E-B820-33B4451C6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49" y="3029752"/>
            <a:ext cx="3156559" cy="3719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2903F-C218-4212-A560-8006E30660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271" r="90977">
                        <a14:foregroundMark x1="22556" y1="50000" x2="22556" y2="50000"/>
                        <a14:foregroundMark x1="41353" y1="50000" x2="41353" y2="50000"/>
                        <a14:foregroundMark x1="53383" y1="50000" x2="53383" y2="50000"/>
                        <a14:foregroundMark x1="76692" y1="44000" x2="76692" y2="44000"/>
                        <a14:foregroundMark x1="72180" y1="54000" x2="72180" y2="54000"/>
                        <a14:foregroundMark x1="8271" y1="46000" x2="8271" y2="46000"/>
                        <a14:foregroundMark x1="36842" y1="90000" x2="36842" y2="90000"/>
                        <a14:foregroundMark x1="90977" y1="40000" x2="90977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84" y="1725992"/>
            <a:ext cx="1930142" cy="725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B0705F-ED87-4C2F-B97E-479E06C55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5038" y1="53846" x2="15038" y2="53846"/>
                        <a14:foregroundMark x1="77444" y1="59615" x2="77444" y2="5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63" y="2369015"/>
            <a:ext cx="1800537" cy="703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2E0197-CE51-4052-923B-0A2838C3D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271" r="90977">
                        <a14:foregroundMark x1="22556" y1="50000" x2="22556" y2="50000"/>
                        <a14:foregroundMark x1="41353" y1="50000" x2="41353" y2="50000"/>
                        <a14:foregroundMark x1="53383" y1="50000" x2="53383" y2="50000"/>
                        <a14:foregroundMark x1="76692" y1="44000" x2="76692" y2="44000"/>
                        <a14:foregroundMark x1="72180" y1="54000" x2="72180" y2="54000"/>
                        <a14:foregroundMark x1="8271" y1="46000" x2="8271" y2="46000"/>
                        <a14:foregroundMark x1="36842" y1="90000" x2="36842" y2="90000"/>
                        <a14:foregroundMark x1="90977" y1="40000" x2="90977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60" y="1697791"/>
            <a:ext cx="1930142" cy="725616"/>
          </a:xfrm>
          <a:prstGeom prst="rect">
            <a:avLst/>
          </a:prstGeom>
        </p:spPr>
      </p:pic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137EDED4-365D-497C-87CE-38395A60CDA1}"/>
              </a:ext>
            </a:extLst>
          </p:cNvPr>
          <p:cNvSpPr/>
          <p:nvPr/>
        </p:nvSpPr>
        <p:spPr>
          <a:xfrm>
            <a:off x="10904793" y="2654642"/>
            <a:ext cx="750742" cy="22902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B9A8-A5B4-41E3-9FA2-B8ABF655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973" y="0"/>
            <a:ext cx="8610600" cy="1293028"/>
          </a:xfrm>
        </p:spPr>
        <p:txBody>
          <a:bodyPr/>
          <a:lstStyle/>
          <a:p>
            <a:r>
              <a:rPr lang="en-US" dirty="0"/>
              <a:t>data cleansing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481F8-8CE8-4B94-A4AE-71CBFFFED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4" y="-247755"/>
            <a:ext cx="4024313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DCE9B-D0D6-442C-B5F5-CE489AE6BEDD}"/>
              </a:ext>
            </a:extLst>
          </p:cNvPr>
          <p:cNvSpPr txBox="1"/>
          <p:nvPr/>
        </p:nvSpPr>
        <p:spPr>
          <a:xfrm>
            <a:off x="6426299" y="1420431"/>
            <a:ext cx="4709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Removed mega evolutions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Removed altered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Changed mythical </a:t>
            </a:r>
            <a:r>
              <a:rPr lang="en-US" sz="3600" dirty="0" err="1"/>
              <a:t>pokemon</a:t>
            </a:r>
            <a:r>
              <a:rPr lang="en-US" sz="3600" dirty="0"/>
              <a:t> to </a:t>
            </a:r>
            <a:r>
              <a:rPr lang="en-US" sz="3600" dirty="0" err="1"/>
              <a:t>Lengendary</a:t>
            </a:r>
            <a:endParaRPr lang="en-US" sz="3600" dirty="0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2FE84484-B680-41B3-B106-15DBFBC4EBF8}"/>
              </a:ext>
            </a:extLst>
          </p:cNvPr>
          <p:cNvSpPr/>
          <p:nvPr/>
        </p:nvSpPr>
        <p:spPr>
          <a:xfrm>
            <a:off x="221678" y="43911"/>
            <a:ext cx="3712328" cy="378286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E49F41-B02E-45E3-8152-5B53C3971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4" y="3713700"/>
            <a:ext cx="3072592" cy="3072592"/>
          </a:xfrm>
          <a:prstGeom prst="rect">
            <a:avLst/>
          </a:prstGeom>
        </p:spPr>
      </p:pic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74AE0E85-D00A-4CA9-82AD-0878FF8A10F7}"/>
              </a:ext>
            </a:extLst>
          </p:cNvPr>
          <p:cNvSpPr/>
          <p:nvPr/>
        </p:nvSpPr>
        <p:spPr>
          <a:xfrm rot="5961254">
            <a:off x="1363399" y="5208676"/>
            <a:ext cx="746871" cy="622691"/>
          </a:xfrm>
          <a:prstGeom prst="diagStrip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4F69D3D2-E9FF-4EAF-A333-494958CD6654}"/>
              </a:ext>
            </a:extLst>
          </p:cNvPr>
          <p:cNvSpPr/>
          <p:nvPr/>
        </p:nvSpPr>
        <p:spPr>
          <a:xfrm rot="10984777">
            <a:off x="2028133" y="4543537"/>
            <a:ext cx="1089764" cy="1114817"/>
          </a:xfrm>
          <a:prstGeom prst="diagStrip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677A6E-2A2C-43D1-B7C0-C094DB2D75C9}"/>
              </a:ext>
            </a:extLst>
          </p:cNvPr>
          <p:cNvSpPr/>
          <p:nvPr/>
        </p:nvSpPr>
        <p:spPr>
          <a:xfrm rot="19464944">
            <a:off x="1899733" y="5512006"/>
            <a:ext cx="579386" cy="349634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5FD4-4729-4418-A4F2-2AC90F73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3485"/>
            <a:ext cx="8610600" cy="817324"/>
          </a:xfrm>
        </p:spPr>
        <p:txBody>
          <a:bodyPr/>
          <a:lstStyle/>
          <a:p>
            <a:r>
              <a:rPr lang="en-US" dirty="0"/>
              <a:t>Generations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07F08E-BD17-483B-BC00-78E098328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7" y="0"/>
            <a:ext cx="3350527" cy="33616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5723B-D2E1-442F-9A5E-369EBAB3B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6" y="3429000"/>
            <a:ext cx="3350528" cy="3361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B10E40-4F3B-4506-A84D-8B3EC1F8858C}"/>
              </a:ext>
            </a:extLst>
          </p:cNvPr>
          <p:cNvSpPr txBox="1"/>
          <p:nvPr/>
        </p:nvSpPr>
        <p:spPr>
          <a:xfrm>
            <a:off x="6355059" y="1227319"/>
            <a:ext cx="383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Generation 1</a:t>
            </a:r>
          </a:p>
          <a:p>
            <a:r>
              <a:rPr lang="en-US" sz="4400" dirty="0"/>
              <a:t>#1-151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7B2EF-B539-4C7F-BC53-7C625FE60A3B}"/>
              </a:ext>
            </a:extLst>
          </p:cNvPr>
          <p:cNvSpPr txBox="1"/>
          <p:nvPr/>
        </p:nvSpPr>
        <p:spPr>
          <a:xfrm>
            <a:off x="6355059" y="4358408"/>
            <a:ext cx="3970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Generation 6</a:t>
            </a:r>
          </a:p>
          <a:p>
            <a:r>
              <a:rPr lang="en-US" sz="4400" dirty="0"/>
              <a:t>#650-721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BD3A7D8-99A3-46B3-BBC3-7AAD2244E412}"/>
              </a:ext>
            </a:extLst>
          </p:cNvPr>
          <p:cNvSpPr/>
          <p:nvPr/>
        </p:nvSpPr>
        <p:spPr>
          <a:xfrm rot="10800000">
            <a:off x="3628187" y="4236176"/>
            <a:ext cx="2617940" cy="169101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075DFDF-6C46-4179-97D2-CE0EFF4E1F4A}"/>
              </a:ext>
            </a:extLst>
          </p:cNvPr>
          <p:cNvSpPr/>
          <p:nvPr/>
        </p:nvSpPr>
        <p:spPr>
          <a:xfrm rot="10800000">
            <a:off x="3628187" y="1105088"/>
            <a:ext cx="2617940" cy="1691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9552-5F22-47E6-8801-515D5AC1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656" y="-108042"/>
            <a:ext cx="6220216" cy="1969719"/>
          </a:xfrm>
        </p:spPr>
        <p:txBody>
          <a:bodyPr/>
          <a:lstStyle/>
          <a:p>
            <a:r>
              <a:rPr lang="en-US" dirty="0"/>
              <a:t>How many Pokémon of each type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DEE9-024C-4A19-8277-CD5ED6A0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37" y="2283190"/>
            <a:ext cx="10820400" cy="4024125"/>
          </a:xfrm>
        </p:spPr>
        <p:txBody>
          <a:bodyPr/>
          <a:lstStyle/>
          <a:p>
            <a:r>
              <a:rPr lang="en-US" sz="4000" dirty="0"/>
              <a:t>How many single types?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4000" dirty="0"/>
              <a:t>How many dual types?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32BC5-E221-4BF4-9CBC-C2866DEED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1308" l="9809" r="94179">
                        <a14:foregroundMark x1="24003" y1="34211" x2="24003" y2="34211"/>
                        <a14:foregroundMark x1="43461" y1="35407" x2="43461" y2="35407"/>
                        <a14:foregroundMark x1="94258" y1="37640" x2="94258" y2="37640"/>
                        <a14:foregroundMark x1="44019" y1="36523" x2="44019" y2="36523"/>
                        <a14:foregroundMark x1="44019" y1="35407" x2="44019" y2="35407"/>
                        <a14:foregroundMark x1="24561" y1="34211" x2="24561" y2="34211"/>
                        <a14:foregroundMark x1="24561" y1="35965" x2="24561" y2="35965"/>
                        <a14:foregroundMark x1="22887" y1="90750" x2="22887" y2="90750"/>
                        <a14:foregroundMark x1="49681" y1="91308" x2="49681" y2="91308"/>
                        <a14:foregroundMark x1="24561" y1="35407" x2="24561" y2="35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02" y="1484444"/>
            <a:ext cx="2194560" cy="219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C104D-8156-47D1-9713-485955B17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76" y="2057401"/>
            <a:ext cx="1942806" cy="726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7A101F-D812-4819-A2A7-1B581D921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76" y="5591351"/>
            <a:ext cx="1942806" cy="72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4B0E2D-EFBF-435D-99E2-CD9D3490E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16483"/>
            <a:ext cx="2841517" cy="2841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0B327C-22F4-4405-92DC-7054BFB91B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40" y="4864546"/>
            <a:ext cx="2049342" cy="6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DFE74-3F72-47AF-9558-E31EAA6E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2E9746-AF2F-4C25-BD6B-D6D373730387}"/>
              </a:ext>
            </a:extLst>
          </p:cNvPr>
          <p:cNvSpPr txBox="1">
            <a:spLocks/>
          </p:cNvSpPr>
          <p:nvPr/>
        </p:nvSpPr>
        <p:spPr>
          <a:xfrm>
            <a:off x="2630906" y="1809551"/>
            <a:ext cx="8550442" cy="709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0000"/>
                </a:solidFill>
              </a:rPr>
              <a:t>50% of all Pokémon have only 1 type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0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55C4B9-197B-4361-AF97-CC467F09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400B6A-E451-46F0-BAFA-774027EA0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032" y="1584961"/>
            <a:ext cx="8550442" cy="77322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50% of all Pokémon have 2 types</a:t>
            </a:r>
          </a:p>
        </p:txBody>
      </p:sp>
    </p:spTree>
    <p:extLst>
      <p:ext uri="{BB962C8B-B14F-4D97-AF65-F5344CB8AC3E}">
        <p14:creationId xmlns:p14="http://schemas.microsoft.com/office/powerpoint/2010/main" val="142831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CD73F-A7CF-418B-9AD2-B498876E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804"/>
            <a:ext cx="12192000" cy="68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4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F3BC-2666-4DCC-A452-2C7DF2BC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0016" y="190330"/>
            <a:ext cx="12192000" cy="876587"/>
          </a:xfrm>
        </p:spPr>
        <p:txBody>
          <a:bodyPr/>
          <a:lstStyle/>
          <a:p>
            <a:r>
              <a:rPr lang="en-US" dirty="0"/>
              <a:t>Does a Pokémon's Type affect their stats?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DB5B02-E069-44B8-A323-D98778B38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1" y="1350116"/>
            <a:ext cx="3302532" cy="40243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C2523-288C-496A-ACEC-A3AB05796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1" y="5709227"/>
            <a:ext cx="2480908" cy="876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4D3C3C-2AA5-4233-9CF0-EABE44E6EC41}"/>
              </a:ext>
            </a:extLst>
          </p:cNvPr>
          <p:cNvSpPr txBox="1"/>
          <p:nvPr/>
        </p:nvSpPr>
        <p:spPr>
          <a:xfrm>
            <a:off x="4424367" y="6061666"/>
            <a:ext cx="754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Total 					      455			   180-780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BBA27-F829-4B51-9B70-61DADB306176}"/>
              </a:ext>
            </a:extLst>
          </p:cNvPr>
          <p:cNvSpPr txBox="1"/>
          <p:nvPr/>
        </p:nvSpPr>
        <p:spPr>
          <a:xfrm>
            <a:off x="4431546" y="1620052"/>
            <a:ext cx="757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</a:rPr>
              <a:t>HP</a:t>
            </a:r>
            <a:r>
              <a:rPr lang="en-US" sz="3200" dirty="0">
                <a:solidFill>
                  <a:srgbClr val="00FF00"/>
                </a:solidFill>
              </a:rPr>
              <a:t> 						      50			     1-255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DC3EA4-578C-4E79-8A90-3EF3CAA4CEB3}"/>
              </a:ext>
            </a:extLst>
          </p:cNvPr>
          <p:cNvSpPr txBox="1"/>
          <p:nvPr/>
        </p:nvSpPr>
        <p:spPr>
          <a:xfrm>
            <a:off x="4424368" y="3475437"/>
            <a:ext cx="7570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Special Attack        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35			    10-194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95A4C-8A4E-413C-8670-43CADFFA5606}"/>
              </a:ext>
            </a:extLst>
          </p:cNvPr>
          <p:cNvSpPr txBox="1"/>
          <p:nvPr/>
        </p:nvSpPr>
        <p:spPr>
          <a:xfrm>
            <a:off x="4417572" y="2216250"/>
            <a:ext cx="743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Attack</a:t>
            </a:r>
            <a:r>
              <a:rPr lang="en-US" sz="3200" dirty="0">
                <a:solidFill>
                  <a:srgbClr val="FF0000"/>
                </a:solidFill>
              </a:rPr>
              <a:t> 				     105				 5-190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D07FB-19DB-4D46-9453-346C4CC5580B}"/>
              </a:ext>
            </a:extLst>
          </p:cNvPr>
          <p:cNvSpPr txBox="1"/>
          <p:nvPr/>
        </p:nvSpPr>
        <p:spPr>
          <a:xfrm>
            <a:off x="4431547" y="2856573"/>
            <a:ext cx="7577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Defense</a:t>
            </a:r>
            <a:r>
              <a:rPr lang="en-US" sz="3200" dirty="0">
                <a:solidFill>
                  <a:srgbClr val="0070C0"/>
                </a:solidFill>
              </a:rPr>
              <a:t>				      79			     5-230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91562D-05FF-4743-9CC4-978A44FBE01A}"/>
              </a:ext>
            </a:extLst>
          </p:cNvPr>
          <p:cNvSpPr txBox="1"/>
          <p:nvPr/>
        </p:nvSpPr>
        <p:spPr>
          <a:xfrm>
            <a:off x="4436658" y="4756083"/>
            <a:ext cx="754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Speed</a:t>
            </a:r>
            <a:r>
              <a:rPr lang="en-US" sz="3200" dirty="0">
                <a:solidFill>
                  <a:srgbClr val="FFFF00"/>
                </a:solidFill>
              </a:rPr>
              <a:t> 				       76				  5-180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796E76-C4A5-4599-BDF9-1E68B4648F65}"/>
              </a:ext>
            </a:extLst>
          </p:cNvPr>
          <p:cNvSpPr txBox="1"/>
          <p:nvPr/>
        </p:nvSpPr>
        <p:spPr>
          <a:xfrm>
            <a:off x="4431546" y="4115760"/>
            <a:ext cx="757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Special Defense      </a:t>
            </a:r>
            <a:r>
              <a:rPr lang="en-US" sz="3200" dirty="0">
                <a:solidFill>
                  <a:srgbClr val="00B0F0"/>
                </a:solidFill>
              </a:rPr>
              <a:t>110			    20-230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E3D01D-BF54-416D-B44D-C5DB9884BD65}"/>
              </a:ext>
            </a:extLst>
          </p:cNvPr>
          <p:cNvSpPr txBox="1"/>
          <p:nvPr/>
        </p:nvSpPr>
        <p:spPr>
          <a:xfrm>
            <a:off x="4424367" y="957063"/>
            <a:ext cx="757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Attribute 					Base		     Range</a:t>
            </a:r>
          </a:p>
        </p:txBody>
      </p:sp>
    </p:spTree>
    <p:extLst>
      <p:ext uri="{BB962C8B-B14F-4D97-AF65-F5344CB8AC3E}">
        <p14:creationId xmlns:p14="http://schemas.microsoft.com/office/powerpoint/2010/main" val="253782129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155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Vapor Trail</vt:lpstr>
      <vt:lpstr>PowerPoint Presentation</vt:lpstr>
      <vt:lpstr>introduction</vt:lpstr>
      <vt:lpstr>data cleansing</vt:lpstr>
      <vt:lpstr>Generations</vt:lpstr>
      <vt:lpstr>How many Pokémon of each type exist?</vt:lpstr>
      <vt:lpstr>PowerPoint Presentation</vt:lpstr>
      <vt:lpstr>PowerPoint Presentation</vt:lpstr>
      <vt:lpstr>PowerPoint Presentation</vt:lpstr>
      <vt:lpstr>Does a Pokémon's Type affect their stats?</vt:lpstr>
      <vt:lpstr>PowerPoint Presentation</vt:lpstr>
      <vt:lpstr>PowerPoint Presentation</vt:lpstr>
      <vt:lpstr>Are new generations stronger or Weaker?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Samaul Martin</dc:creator>
  <cp:lastModifiedBy>Samaul Martin</cp:lastModifiedBy>
  <cp:revision>28</cp:revision>
  <dcterms:created xsi:type="dcterms:W3CDTF">2019-11-25T17:43:02Z</dcterms:created>
  <dcterms:modified xsi:type="dcterms:W3CDTF">2019-11-26T20:22:58Z</dcterms:modified>
</cp:coreProperties>
</file>