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60" r:id="rId4"/>
    <p:sldId id="262" r:id="rId5"/>
    <p:sldId id="259" r:id="rId6"/>
    <p:sldId id="257" r:id="rId7"/>
    <p:sldId id="261" r:id="rId8"/>
    <p:sldId id="26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2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10158984" y="1792224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B750B18E-1EBE-4703-9A62-2297B29B3756}" type="datetimeFigureOut">
              <a:rPr lang="en-US" smtClean="0"/>
              <a:t>12/6/2019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8951976" y="3227832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</p:spPr>
        <p:txBody>
          <a:bodyPr/>
          <a:lstStyle/>
          <a:p>
            <a:fld id="{D90E9CDA-2EB8-4916-BA9D-4C8E34A9E9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46537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4969927"/>
            <a:ext cx="8825659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4" y="685800"/>
            <a:ext cx="8825659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536665"/>
            <a:ext cx="8825658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50B18E-1EBE-4703-9A62-2297B29B3756}" type="datetimeFigureOut">
              <a:rPr lang="en-US" smtClean="0"/>
              <a:t>12/6/2019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0E9CDA-2EB8-4916-BA9D-4C8E34A9E9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0221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8798" y="1063417"/>
            <a:ext cx="8831816" cy="1372986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50B18E-1EBE-4703-9A62-2297B29B3756}" type="datetimeFigureOut">
              <a:rPr lang="en-US" smtClean="0"/>
              <a:t>12/6/2019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0E9CDA-2EB8-4916-BA9D-4C8E34A9E9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031637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7" name="Rectangle 1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Oval 24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6" name="TextBox 15"/>
          <p:cNvSpPr txBox="1"/>
          <p:nvPr/>
        </p:nvSpPr>
        <p:spPr bwMode="gray">
          <a:xfrm>
            <a:off x="881566" y="607336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 bwMode="gray">
          <a:xfrm>
            <a:off x="9884458" y="2613787"/>
            <a:ext cx="6527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2134"/>
            <a:ext cx="8453906" cy="2696632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3121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29199"/>
            <a:ext cx="9244897" cy="997857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50B18E-1EBE-4703-9A62-2297B29B3756}" type="datetimeFigureOut">
              <a:rPr lang="en-US" smtClean="0"/>
              <a:t>12/6/2019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0E9CDA-2EB8-4916-BA9D-4C8E34A9E9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102487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24967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50B18E-1EBE-4703-9A62-2297B29B3756}" type="datetimeFigureOut">
              <a:rPr lang="en-US" smtClean="0"/>
              <a:t>12/6/2019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0E9CDA-2EB8-4916-BA9D-4C8E34A9E9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891174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2"/>
            <a:ext cx="314187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3" y="3179764"/>
            <a:ext cx="314187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0"/>
            <a:ext cx="314700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79763"/>
            <a:ext cx="314700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8135" y="2603501"/>
            <a:ext cx="314573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8329" y="3179762"/>
            <a:ext cx="3145536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50B18E-1EBE-4703-9A62-2297B29B3756}" type="datetimeFigureOut">
              <a:rPr lang="en-US" smtClean="0"/>
              <a:t>12/6/2019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0E9CDA-2EB8-4916-BA9D-4C8E34A9E9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764148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4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3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4" y="5109106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4"/>
            <a:ext cx="3050438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1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2" y="2603500"/>
            <a:ext cx="2691243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70172" y="5109105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2775" y="4532845"/>
            <a:ext cx="305109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2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2775" y="5109104"/>
            <a:ext cx="3051096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cxnSp>
        <p:nvCxnSpPr>
          <p:cNvPr id="43" name="Straight Connector 42"/>
          <p:cNvCxnSpPr/>
          <p:nvPr/>
        </p:nvCxnSpPr>
        <p:spPr>
          <a:xfrm>
            <a:off x="440583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7797802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50B18E-1EBE-4703-9A62-2297B29B3756}" type="datetimeFigureOut">
              <a:rPr lang="en-US" smtClean="0"/>
              <a:t>12/6/2019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61111" y="6391838"/>
            <a:ext cx="3644282" cy="304801"/>
          </a:xfr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0E9CDA-2EB8-4916-BA9D-4C8E34A9E9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65572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603500"/>
            <a:ext cx="8825659" cy="3416300"/>
          </a:xfrm>
        </p:spPr>
        <p:txBody>
          <a:bodyPr vert="eaVert" anchor="t" anchorCtr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95439" y="6391838"/>
            <a:ext cx="990599" cy="304799"/>
          </a:xfrm>
        </p:spPr>
        <p:txBody>
          <a:bodyPr/>
          <a:lstStyle/>
          <a:p>
            <a:fld id="{B750B18E-1EBE-4703-9A62-2297B29B3756}" type="datetimeFigureOut">
              <a:rPr lang="en-US" smtClean="0"/>
              <a:t>12/6/2019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0E9CDA-2EB8-4916-BA9D-4C8E34A9E9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805731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 bwMode="gray"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85235" y="1278467"/>
            <a:ext cx="1409965" cy="4748590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7"/>
            <a:ext cx="6256025" cy="474859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53104" y="6391838"/>
            <a:ext cx="992135" cy="304799"/>
          </a:xfrm>
        </p:spPr>
        <p:txBody>
          <a:bodyPr/>
          <a:lstStyle/>
          <a:p>
            <a:fld id="{B750B18E-1EBE-4703-9A62-2297B29B3756}" type="datetimeFigureOut">
              <a:rPr lang="en-US" smtClean="0"/>
              <a:t>12/6/2019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0E9CDA-2EB8-4916-BA9D-4C8E34A9E9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25680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41630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50B18E-1EBE-4703-9A62-2297B29B3756}" type="datetimeFigureOut">
              <a:rPr lang="en-US" smtClean="0"/>
              <a:t>12/6/2019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0E9CDA-2EB8-4916-BA9D-4C8E34A9E9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21453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677645"/>
            <a:ext cx="4351025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9" y="2677644"/>
            <a:ext cx="3757545" cy="228382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50B18E-1EBE-4703-9A62-2297B29B3756}" type="datetimeFigureOut">
              <a:rPr lang="en-US" smtClean="0"/>
              <a:t>12/6/2019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0E9CDA-2EB8-4916-BA9D-4C8E34A9E9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8572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50B18E-1EBE-4703-9A62-2297B29B3756}" type="datetimeFigureOut">
              <a:rPr lang="en-US" smtClean="0"/>
              <a:t>12/6/2019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0E9CDA-2EB8-4916-BA9D-4C8E34A9E9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97290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2" y="3179762"/>
            <a:ext cx="4825159" cy="284003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50B18E-1EBE-4703-9A62-2297B29B3756}" type="datetimeFigureOut">
              <a:rPr lang="en-US" smtClean="0"/>
              <a:t>12/6/2019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0E9CDA-2EB8-4916-BA9D-4C8E34A9E9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67135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50B18E-1EBE-4703-9A62-2297B29B3756}" type="datetimeFigureOut">
              <a:rPr lang="en-US" smtClean="0"/>
              <a:t>12/6/2019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0E9CDA-2EB8-4916-BA9D-4C8E34A9E9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63079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50B18E-1EBE-4703-9A62-2297B29B3756}" type="datetimeFigureOut">
              <a:rPr lang="en-US" smtClean="0"/>
              <a:t>12/6/2019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0E9CDA-2EB8-4916-BA9D-4C8E34A9E9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32308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295400"/>
            <a:ext cx="2793158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6" cy="4572000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129280"/>
            <a:ext cx="2793158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50B18E-1EBE-4703-9A62-2297B29B3756}" type="datetimeFigureOut">
              <a:rPr lang="en-US" smtClean="0"/>
              <a:t>12/6/2019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0E9CDA-2EB8-4916-BA9D-4C8E34A9E9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87400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693333"/>
            <a:ext cx="3865134" cy="1735667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marL="0" lvl="0" indent="0" algn="ctr"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50B18E-1EBE-4703-9A62-2297B29B3756}" type="datetimeFigureOut">
              <a:rPr lang="en-US" smtClean="0"/>
              <a:t>12/6/2019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0E9CDA-2EB8-4916-BA9D-4C8E34A9E9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79338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3104" y="6391838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B750B18E-1EBE-4703-9A62-2297B29B3756}" type="datetimeFigureOut">
              <a:rPr lang="en-US" smtClean="0"/>
              <a:t>12/6/2019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61110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D90E9CDA-2EB8-4916-BA9D-4C8E34A9E9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14483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Cranial Fractures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Rosalyn Wood </a:t>
            </a:r>
          </a:p>
          <a:p>
            <a:r>
              <a:rPr lang="en-US" dirty="0" smtClean="0"/>
              <a:t>DSCI 101</a:t>
            </a:r>
          </a:p>
        </p:txBody>
      </p:sp>
    </p:spTree>
    <p:extLst>
      <p:ext uri="{BB962C8B-B14F-4D97-AF65-F5344CB8AC3E}">
        <p14:creationId xmlns:p14="http://schemas.microsoft.com/office/powerpoint/2010/main" val="2823821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797767" y="483250"/>
            <a:ext cx="4351025" cy="2194394"/>
          </a:xfrm>
        </p:spPr>
        <p:txBody>
          <a:bodyPr/>
          <a:lstStyle/>
          <a:p>
            <a:r>
              <a:rPr lang="en-US" dirty="0" smtClean="0"/>
              <a:t>Data Analysis 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885825" y="3271838"/>
            <a:ext cx="4672013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The data is about the cranial fractures caused by gun shot wounds and how long they took to heal week and death weeks. What I decided to was focus on the weeks it took to heal for the type of wound due from the type of blast. 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7129463" y="1500188"/>
            <a:ext cx="4829175" cy="51435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7186613" y="1500188"/>
            <a:ext cx="4829175" cy="51435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07848959"/>
              </p:ext>
            </p:extLst>
          </p:nvPr>
        </p:nvGraphicFramePr>
        <p:xfrm>
          <a:off x="7072313" y="483250"/>
          <a:ext cx="4490248" cy="599916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77464">
                  <a:extLst>
                    <a:ext uri="{9D8B030D-6E8A-4147-A177-3AD203B41FA5}">
                      <a16:colId xmlns:a16="http://schemas.microsoft.com/office/drawing/2014/main" val="3420624902"/>
                    </a:ext>
                  </a:extLst>
                </a:gridCol>
                <a:gridCol w="715608">
                  <a:extLst>
                    <a:ext uri="{9D8B030D-6E8A-4147-A177-3AD203B41FA5}">
                      <a16:colId xmlns:a16="http://schemas.microsoft.com/office/drawing/2014/main" val="1682482465"/>
                    </a:ext>
                  </a:extLst>
                </a:gridCol>
                <a:gridCol w="377464">
                  <a:extLst>
                    <a:ext uri="{9D8B030D-6E8A-4147-A177-3AD203B41FA5}">
                      <a16:colId xmlns:a16="http://schemas.microsoft.com/office/drawing/2014/main" val="1249622890"/>
                    </a:ext>
                  </a:extLst>
                </a:gridCol>
                <a:gridCol w="377464">
                  <a:extLst>
                    <a:ext uri="{9D8B030D-6E8A-4147-A177-3AD203B41FA5}">
                      <a16:colId xmlns:a16="http://schemas.microsoft.com/office/drawing/2014/main" val="2449903587"/>
                    </a:ext>
                  </a:extLst>
                </a:gridCol>
                <a:gridCol w="377464">
                  <a:extLst>
                    <a:ext uri="{9D8B030D-6E8A-4147-A177-3AD203B41FA5}">
                      <a16:colId xmlns:a16="http://schemas.microsoft.com/office/drawing/2014/main" val="3254077565"/>
                    </a:ext>
                  </a:extLst>
                </a:gridCol>
                <a:gridCol w="377464">
                  <a:extLst>
                    <a:ext uri="{9D8B030D-6E8A-4147-A177-3AD203B41FA5}">
                      <a16:colId xmlns:a16="http://schemas.microsoft.com/office/drawing/2014/main" val="2080787890"/>
                    </a:ext>
                  </a:extLst>
                </a:gridCol>
                <a:gridCol w="377464">
                  <a:extLst>
                    <a:ext uri="{9D8B030D-6E8A-4147-A177-3AD203B41FA5}">
                      <a16:colId xmlns:a16="http://schemas.microsoft.com/office/drawing/2014/main" val="3807859005"/>
                    </a:ext>
                  </a:extLst>
                </a:gridCol>
                <a:gridCol w="377464">
                  <a:extLst>
                    <a:ext uri="{9D8B030D-6E8A-4147-A177-3AD203B41FA5}">
                      <a16:colId xmlns:a16="http://schemas.microsoft.com/office/drawing/2014/main" val="3045991304"/>
                    </a:ext>
                  </a:extLst>
                </a:gridCol>
                <a:gridCol w="377464">
                  <a:extLst>
                    <a:ext uri="{9D8B030D-6E8A-4147-A177-3AD203B41FA5}">
                      <a16:colId xmlns:a16="http://schemas.microsoft.com/office/drawing/2014/main" val="4072957623"/>
                    </a:ext>
                  </a:extLst>
                </a:gridCol>
                <a:gridCol w="377464">
                  <a:extLst>
                    <a:ext uri="{9D8B030D-6E8A-4147-A177-3AD203B41FA5}">
                      <a16:colId xmlns:a16="http://schemas.microsoft.com/office/drawing/2014/main" val="1438496764"/>
                    </a:ext>
                  </a:extLst>
                </a:gridCol>
                <a:gridCol w="377464">
                  <a:extLst>
                    <a:ext uri="{9D8B030D-6E8A-4147-A177-3AD203B41FA5}">
                      <a16:colId xmlns:a16="http://schemas.microsoft.com/office/drawing/2014/main" val="136597067"/>
                    </a:ext>
                  </a:extLst>
                </a:gridCol>
              </a:tblGrid>
              <a:tr h="237984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Afip</a:t>
                      </a:r>
                      <a:endParaRPr lang="en-US" sz="1000" b="0" i="0" u="none" strike="noStrike">
                        <a:effectLst/>
                        <a:latin typeface="MS Sans Serif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TypeGSW</a:t>
                      </a:r>
                      <a:endParaRPr lang="en-US" sz="1000" b="0" i="0" u="none" strike="noStrike">
                        <a:effectLst/>
                        <a:latin typeface="MS Sans Serif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Clast</a:t>
                      </a:r>
                      <a:endParaRPr lang="en-US" sz="1000" b="0" i="0" u="none" strike="noStrike">
                        <a:effectLst/>
                        <a:latin typeface="MS Sans Serif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Blast</a:t>
                      </a:r>
                      <a:endParaRPr lang="en-US" sz="1000" b="0" i="0" u="none" strike="noStrike">
                        <a:effectLst/>
                        <a:latin typeface="MS Sans Serif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Seqst</a:t>
                      </a:r>
                      <a:endParaRPr lang="en-US" sz="1000" b="0" i="0" u="none" strike="noStrike">
                        <a:effectLst/>
                        <a:latin typeface="MS Sans Serif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Demar</a:t>
                      </a:r>
                      <a:endParaRPr lang="en-US" sz="1000" b="0" i="0" u="none" strike="noStrike">
                        <a:effectLst/>
                        <a:latin typeface="MS Sans Serif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Treatdays</a:t>
                      </a:r>
                      <a:endParaRPr lang="en-US" sz="1000" b="0" i="0" u="none" strike="noStrike">
                        <a:effectLst/>
                        <a:latin typeface="MS Sans Serif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Treatwks</a:t>
                      </a:r>
                      <a:endParaRPr lang="en-US" sz="1000" b="0" i="0" u="none" strike="noStrike">
                        <a:effectLst/>
                        <a:latin typeface="MS Sans Serif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Daytreat</a:t>
                      </a:r>
                      <a:endParaRPr lang="en-US" sz="1000" b="0" i="0" u="none" strike="noStrike">
                        <a:effectLst/>
                        <a:latin typeface="MS Sans Serif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Week</a:t>
                      </a:r>
                      <a:endParaRPr lang="en-US" sz="1000" b="0" i="0" u="none" strike="noStrike">
                        <a:effectLst/>
                        <a:latin typeface="MS Sans Serif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Numdays</a:t>
                      </a:r>
                      <a:endParaRPr lang="en-US" sz="1000" b="0" i="0" u="none" strike="noStrike">
                        <a:effectLst/>
                        <a:latin typeface="MS Sans Serif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44065858"/>
                  </a:ext>
                </a:extLst>
              </a:tr>
              <a:tr h="122598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1001823</a:t>
                      </a:r>
                      <a:endParaRPr lang="en-US" sz="1000" b="0" i="0" u="none" strike="noStrike">
                        <a:effectLst/>
                        <a:latin typeface="MS Sans Serif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CONTUSION</a:t>
                      </a:r>
                      <a:endParaRPr lang="en-US" sz="1000" b="0" i="0" u="none" strike="noStrike">
                        <a:effectLst/>
                        <a:latin typeface="MS Sans Serif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0</a:t>
                      </a:r>
                      <a:endParaRPr lang="en-US" sz="1000" b="0" i="0" u="none" strike="noStrike">
                        <a:effectLst/>
                        <a:latin typeface="MS Sans Serif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0</a:t>
                      </a:r>
                      <a:endParaRPr lang="en-US" sz="1000" b="0" i="0" u="none" strike="noStrike">
                        <a:effectLst/>
                        <a:latin typeface="MS Sans Serif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0</a:t>
                      </a:r>
                      <a:endParaRPr lang="en-US" sz="1000" b="0" i="0" u="none" strike="noStrike">
                        <a:effectLst/>
                        <a:latin typeface="MS Sans Serif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0</a:t>
                      </a:r>
                      <a:endParaRPr lang="en-US" sz="1000" b="0" i="0" u="none" strike="noStrike">
                        <a:effectLst/>
                        <a:latin typeface="MS Sans Serif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MS Sans Serif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1</a:t>
                      </a:r>
                      <a:endParaRPr lang="en-US" sz="1000" b="0" i="0" u="none" strike="noStrike">
                        <a:effectLst/>
                        <a:latin typeface="MS Sans Serif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MS Sans Serif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1</a:t>
                      </a:r>
                      <a:endParaRPr lang="en-US" sz="1000" b="0" i="0" u="none" strike="noStrike">
                        <a:effectLst/>
                        <a:latin typeface="MS Sans Serif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0</a:t>
                      </a:r>
                      <a:endParaRPr lang="en-US" sz="1000" b="0" i="0" u="none" strike="noStrike">
                        <a:effectLst/>
                        <a:latin typeface="MS Sans Serif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563608188"/>
                  </a:ext>
                </a:extLst>
              </a:tr>
              <a:tr h="122598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1002436</a:t>
                      </a:r>
                      <a:endParaRPr lang="en-US" sz="1000" b="0" i="0" u="none" strike="noStrike">
                        <a:effectLst/>
                        <a:latin typeface="MS Sans Serif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CONTUSION</a:t>
                      </a:r>
                      <a:endParaRPr lang="en-US" sz="1000" b="0" i="0" u="none" strike="noStrike">
                        <a:effectLst/>
                        <a:latin typeface="MS Sans Serif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0</a:t>
                      </a:r>
                      <a:endParaRPr lang="en-US" sz="1000" b="0" i="0" u="none" strike="noStrike">
                        <a:effectLst/>
                        <a:latin typeface="MS Sans Serif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0</a:t>
                      </a:r>
                      <a:endParaRPr lang="en-US" sz="1000" b="0" i="0" u="none" strike="noStrike">
                        <a:effectLst/>
                        <a:latin typeface="MS Sans Serif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0</a:t>
                      </a:r>
                      <a:endParaRPr lang="en-US" sz="1000" b="0" i="0" u="none" strike="noStrike">
                        <a:effectLst/>
                        <a:latin typeface="MS Sans Serif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0</a:t>
                      </a:r>
                      <a:endParaRPr lang="en-US" sz="1000" b="0" i="0" u="none" strike="noStrike">
                        <a:effectLst/>
                        <a:latin typeface="MS Sans Serif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MS Sans Serif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1</a:t>
                      </a:r>
                      <a:endParaRPr lang="en-US" sz="1000" b="0" i="0" u="none" strike="noStrike">
                        <a:effectLst/>
                        <a:latin typeface="MS Sans Serif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MS Sans Serif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1</a:t>
                      </a:r>
                      <a:endParaRPr lang="en-US" sz="1000" b="0" i="0" u="none" strike="noStrike">
                        <a:effectLst/>
                        <a:latin typeface="MS Sans Serif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0</a:t>
                      </a:r>
                      <a:endParaRPr lang="en-US" sz="1000" b="0" i="0" u="none" strike="noStrike">
                        <a:effectLst/>
                        <a:latin typeface="MS Sans Serif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210548068"/>
                  </a:ext>
                </a:extLst>
              </a:tr>
              <a:tr h="122598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1002806</a:t>
                      </a:r>
                      <a:endParaRPr lang="en-US" sz="1000" b="0" i="0" u="none" strike="noStrike">
                        <a:effectLst/>
                        <a:latin typeface="MS Sans Serif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CONTUSION</a:t>
                      </a:r>
                      <a:endParaRPr lang="en-US" sz="1000" b="0" i="0" u="none" strike="noStrike">
                        <a:effectLst/>
                        <a:latin typeface="MS Sans Serif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0</a:t>
                      </a:r>
                      <a:endParaRPr lang="en-US" sz="1000" b="0" i="0" u="none" strike="noStrike">
                        <a:effectLst/>
                        <a:latin typeface="MS Sans Serif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0</a:t>
                      </a:r>
                      <a:endParaRPr lang="en-US" sz="1000" b="0" i="0" u="none" strike="noStrike">
                        <a:effectLst/>
                        <a:latin typeface="MS Sans Serif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0</a:t>
                      </a:r>
                      <a:endParaRPr lang="en-US" sz="1000" b="0" i="0" u="none" strike="noStrike">
                        <a:effectLst/>
                        <a:latin typeface="MS Sans Serif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0</a:t>
                      </a:r>
                      <a:endParaRPr lang="en-US" sz="1000" b="0" i="0" u="none" strike="noStrike">
                        <a:effectLst/>
                        <a:latin typeface="MS Sans Serif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MS Sans Serif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1</a:t>
                      </a:r>
                      <a:endParaRPr lang="en-US" sz="1000" b="0" i="0" u="none" strike="noStrike">
                        <a:effectLst/>
                        <a:latin typeface="MS Sans Serif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MS Sans Serif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1</a:t>
                      </a:r>
                      <a:endParaRPr lang="en-US" sz="1000" b="0" i="0" u="none" strike="noStrike">
                        <a:effectLst/>
                        <a:latin typeface="MS Sans Serif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0</a:t>
                      </a:r>
                      <a:endParaRPr lang="en-US" sz="1000" b="0" i="0" u="none" strike="noStrike">
                        <a:effectLst/>
                        <a:latin typeface="MS Sans Serif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192354721"/>
                  </a:ext>
                </a:extLst>
              </a:tr>
              <a:tr h="341313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1000184</a:t>
                      </a:r>
                      <a:endParaRPr lang="en-US" sz="1000" b="0" i="0" u="none" strike="noStrike">
                        <a:effectLst/>
                        <a:latin typeface="MS Sans Serif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PERFORATING</a:t>
                      </a:r>
                      <a:endParaRPr lang="en-US" sz="1000" b="0" i="0" u="none" strike="noStrike">
                        <a:effectLst/>
                        <a:latin typeface="MS Sans Serif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0</a:t>
                      </a:r>
                      <a:endParaRPr lang="en-US" sz="1000" b="0" i="0" u="none" strike="noStrike">
                        <a:effectLst/>
                        <a:latin typeface="MS Sans Serif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0</a:t>
                      </a:r>
                      <a:endParaRPr lang="en-US" sz="1000" b="0" i="0" u="none" strike="noStrike">
                        <a:effectLst/>
                        <a:latin typeface="MS Sans Serif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0</a:t>
                      </a:r>
                      <a:endParaRPr lang="en-US" sz="1000" b="0" i="0" u="none" strike="noStrike">
                        <a:effectLst/>
                        <a:latin typeface="MS Sans Serif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0</a:t>
                      </a:r>
                      <a:endParaRPr lang="en-US" sz="1000" b="0" i="0" u="none" strike="noStrike">
                        <a:effectLst/>
                        <a:latin typeface="MS Sans Serif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MS Sans Serif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1</a:t>
                      </a:r>
                      <a:endParaRPr lang="en-US" sz="1000" b="0" i="0" u="none" strike="noStrike">
                        <a:effectLst/>
                        <a:latin typeface="MS Sans Serif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MS Sans Serif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1</a:t>
                      </a:r>
                      <a:endParaRPr lang="en-US" sz="1000" b="0" i="0" u="none" strike="noStrike">
                        <a:effectLst/>
                        <a:latin typeface="MS Sans Serif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0</a:t>
                      </a:r>
                      <a:endParaRPr lang="en-US" sz="1000" b="0" i="0" u="none" strike="noStrike">
                        <a:effectLst/>
                        <a:latin typeface="MS Sans Serif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789558382"/>
                  </a:ext>
                </a:extLst>
              </a:tr>
              <a:tr h="122598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1000186</a:t>
                      </a:r>
                      <a:endParaRPr lang="en-US" sz="1000" b="0" i="0" u="none" strike="noStrike">
                        <a:effectLst/>
                        <a:latin typeface="MS Sans Serif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PERFORATING</a:t>
                      </a:r>
                      <a:endParaRPr lang="en-US" sz="1000" b="0" i="0" u="none" strike="noStrike">
                        <a:effectLst/>
                        <a:latin typeface="MS Sans Serif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0</a:t>
                      </a:r>
                      <a:endParaRPr lang="en-US" sz="1000" b="0" i="0" u="none" strike="noStrike">
                        <a:effectLst/>
                        <a:latin typeface="MS Sans Serif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0</a:t>
                      </a:r>
                      <a:endParaRPr lang="en-US" sz="1000" b="0" i="0" u="none" strike="noStrike">
                        <a:effectLst/>
                        <a:latin typeface="MS Sans Serif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0</a:t>
                      </a:r>
                      <a:endParaRPr lang="en-US" sz="1000" b="0" i="0" u="none" strike="noStrike">
                        <a:effectLst/>
                        <a:latin typeface="MS Sans Serif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0</a:t>
                      </a:r>
                      <a:endParaRPr lang="en-US" sz="1000" b="0" i="0" u="none" strike="noStrike">
                        <a:effectLst/>
                        <a:latin typeface="MS Sans Serif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MS Sans Serif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1</a:t>
                      </a:r>
                      <a:endParaRPr lang="en-US" sz="1000" b="0" i="0" u="none" strike="noStrike">
                        <a:effectLst/>
                        <a:latin typeface="MS Sans Serif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MS Sans Serif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1</a:t>
                      </a:r>
                      <a:endParaRPr lang="en-US" sz="1000" b="0" i="0" u="none" strike="noStrike">
                        <a:effectLst/>
                        <a:latin typeface="MS Sans Serif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0</a:t>
                      </a:r>
                      <a:endParaRPr lang="en-US" sz="1000" b="0" i="0" u="none" strike="noStrike">
                        <a:effectLst/>
                        <a:latin typeface="MS Sans Serif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328112847"/>
                  </a:ext>
                </a:extLst>
              </a:tr>
              <a:tr h="122598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1000188</a:t>
                      </a:r>
                      <a:endParaRPr lang="en-US" sz="1000" b="0" i="0" u="none" strike="noStrike">
                        <a:effectLst/>
                        <a:latin typeface="MS Sans Serif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PERFORATING</a:t>
                      </a:r>
                      <a:endParaRPr lang="en-US" sz="1000" b="0" i="0" u="none" strike="noStrike">
                        <a:effectLst/>
                        <a:latin typeface="MS Sans Serif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0</a:t>
                      </a:r>
                      <a:endParaRPr lang="en-US" sz="1000" b="0" i="0" u="none" strike="noStrike">
                        <a:effectLst/>
                        <a:latin typeface="MS Sans Serif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0</a:t>
                      </a:r>
                      <a:endParaRPr lang="en-US" sz="1000" b="0" i="0" u="none" strike="noStrike">
                        <a:effectLst/>
                        <a:latin typeface="MS Sans Serif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0</a:t>
                      </a:r>
                      <a:endParaRPr lang="en-US" sz="1000" b="0" i="0" u="none" strike="noStrike">
                        <a:effectLst/>
                        <a:latin typeface="MS Sans Serif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0</a:t>
                      </a:r>
                      <a:endParaRPr lang="en-US" sz="1000" b="0" i="0" u="none" strike="noStrike">
                        <a:effectLst/>
                        <a:latin typeface="MS Sans Serif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MS Sans Serif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1</a:t>
                      </a:r>
                      <a:endParaRPr lang="en-US" sz="1000" b="0" i="0" u="none" strike="noStrike">
                        <a:effectLst/>
                        <a:latin typeface="MS Sans Serif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MS Sans Serif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1</a:t>
                      </a:r>
                      <a:endParaRPr lang="en-US" sz="1000" b="0" i="0" u="none" strike="noStrike">
                        <a:effectLst/>
                        <a:latin typeface="MS Sans Serif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0</a:t>
                      </a:r>
                      <a:endParaRPr lang="en-US" sz="1000" b="0" i="0" u="none" strike="noStrike">
                        <a:effectLst/>
                        <a:latin typeface="MS Sans Serif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11814576"/>
                  </a:ext>
                </a:extLst>
              </a:tr>
              <a:tr h="122598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1000191</a:t>
                      </a:r>
                      <a:endParaRPr lang="en-US" sz="1000" b="0" i="0" u="none" strike="noStrike">
                        <a:effectLst/>
                        <a:latin typeface="MS Sans Serif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PERFORATING</a:t>
                      </a:r>
                      <a:endParaRPr lang="en-US" sz="1000" b="0" i="0" u="none" strike="noStrike">
                        <a:effectLst/>
                        <a:latin typeface="MS Sans Serif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0</a:t>
                      </a:r>
                      <a:endParaRPr lang="en-US" sz="1000" b="0" i="0" u="none" strike="noStrike">
                        <a:effectLst/>
                        <a:latin typeface="MS Sans Serif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0</a:t>
                      </a:r>
                      <a:endParaRPr lang="en-US" sz="1000" b="0" i="0" u="none" strike="noStrike">
                        <a:effectLst/>
                        <a:latin typeface="MS Sans Serif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0</a:t>
                      </a:r>
                      <a:endParaRPr lang="en-US" sz="1000" b="0" i="0" u="none" strike="noStrike">
                        <a:effectLst/>
                        <a:latin typeface="MS Sans Serif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0</a:t>
                      </a:r>
                      <a:endParaRPr lang="en-US" sz="1000" b="0" i="0" u="none" strike="noStrike">
                        <a:effectLst/>
                        <a:latin typeface="MS Sans Serif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MS Sans Serif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1</a:t>
                      </a:r>
                      <a:endParaRPr lang="en-US" sz="1000" b="0" i="0" u="none" strike="noStrike">
                        <a:effectLst/>
                        <a:latin typeface="MS Sans Serif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MS Sans Serif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1</a:t>
                      </a:r>
                      <a:endParaRPr lang="en-US" sz="1000" b="0" i="0" u="none" strike="noStrike">
                        <a:effectLst/>
                        <a:latin typeface="MS Sans Serif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0</a:t>
                      </a:r>
                      <a:endParaRPr lang="en-US" sz="1000" b="0" i="0" u="none" strike="noStrike">
                        <a:effectLst/>
                        <a:latin typeface="MS Sans Serif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36615216"/>
                  </a:ext>
                </a:extLst>
              </a:tr>
              <a:tr h="122598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1000192</a:t>
                      </a:r>
                      <a:endParaRPr lang="en-US" sz="1000" b="0" i="0" u="none" strike="noStrike">
                        <a:effectLst/>
                        <a:latin typeface="MS Sans Serif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PERFORATING</a:t>
                      </a:r>
                      <a:endParaRPr lang="en-US" sz="1000" b="0" i="0" u="none" strike="noStrike">
                        <a:effectLst/>
                        <a:latin typeface="MS Sans Serif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0</a:t>
                      </a:r>
                      <a:endParaRPr lang="en-US" sz="1000" b="0" i="0" u="none" strike="noStrike">
                        <a:effectLst/>
                        <a:latin typeface="MS Sans Serif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0</a:t>
                      </a:r>
                      <a:endParaRPr lang="en-US" sz="1000" b="0" i="0" u="none" strike="noStrike">
                        <a:effectLst/>
                        <a:latin typeface="MS Sans Serif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0</a:t>
                      </a:r>
                      <a:endParaRPr lang="en-US" sz="1000" b="0" i="0" u="none" strike="noStrike">
                        <a:effectLst/>
                        <a:latin typeface="MS Sans Serif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0</a:t>
                      </a:r>
                      <a:endParaRPr lang="en-US" sz="1000" b="0" i="0" u="none" strike="noStrike">
                        <a:effectLst/>
                        <a:latin typeface="MS Sans Serif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MS Sans Serif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1</a:t>
                      </a:r>
                      <a:endParaRPr lang="en-US" sz="1000" b="0" i="0" u="none" strike="noStrike">
                        <a:effectLst/>
                        <a:latin typeface="MS Sans Serif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MS Sans Serif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1</a:t>
                      </a:r>
                      <a:endParaRPr lang="en-US" sz="1000" b="0" i="0" u="none" strike="noStrike">
                        <a:effectLst/>
                        <a:latin typeface="MS Sans Serif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0</a:t>
                      </a:r>
                      <a:endParaRPr lang="en-US" sz="1000" b="0" i="0" u="none" strike="noStrike">
                        <a:effectLst/>
                        <a:latin typeface="MS Sans Serif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817504626"/>
                  </a:ext>
                </a:extLst>
              </a:tr>
              <a:tr h="122598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1000193</a:t>
                      </a:r>
                      <a:endParaRPr lang="en-US" sz="1000" b="0" i="0" u="none" strike="noStrike">
                        <a:effectLst/>
                        <a:latin typeface="MS Sans Serif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PERFORATING</a:t>
                      </a:r>
                      <a:endParaRPr lang="en-US" sz="1000" b="0" i="0" u="none" strike="noStrike">
                        <a:effectLst/>
                        <a:latin typeface="MS Sans Serif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0</a:t>
                      </a:r>
                      <a:endParaRPr lang="en-US" sz="1000" b="0" i="0" u="none" strike="noStrike">
                        <a:effectLst/>
                        <a:latin typeface="MS Sans Serif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0</a:t>
                      </a:r>
                      <a:endParaRPr lang="en-US" sz="1000" b="0" i="0" u="none" strike="noStrike">
                        <a:effectLst/>
                        <a:latin typeface="MS Sans Serif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0</a:t>
                      </a:r>
                      <a:endParaRPr lang="en-US" sz="1000" b="0" i="0" u="none" strike="noStrike">
                        <a:effectLst/>
                        <a:latin typeface="MS Sans Serif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0</a:t>
                      </a:r>
                      <a:endParaRPr lang="en-US" sz="1000" b="0" i="0" u="none" strike="noStrike">
                        <a:effectLst/>
                        <a:latin typeface="MS Sans Serif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MS Sans Serif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1</a:t>
                      </a:r>
                      <a:endParaRPr lang="en-US" sz="1000" b="0" i="0" u="none" strike="noStrike">
                        <a:effectLst/>
                        <a:latin typeface="MS Sans Serif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MS Sans Serif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1</a:t>
                      </a:r>
                      <a:endParaRPr lang="en-US" sz="1000" b="0" i="0" u="none" strike="noStrike">
                        <a:effectLst/>
                        <a:latin typeface="MS Sans Serif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0</a:t>
                      </a:r>
                      <a:endParaRPr lang="en-US" sz="1000" b="0" i="0" u="none" strike="noStrike">
                        <a:effectLst/>
                        <a:latin typeface="MS Sans Serif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152906770"/>
                  </a:ext>
                </a:extLst>
              </a:tr>
              <a:tr h="122598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1000619</a:t>
                      </a:r>
                      <a:endParaRPr lang="en-US" sz="1000" b="0" i="0" u="none" strike="noStrike">
                        <a:effectLst/>
                        <a:latin typeface="MS Sans Serif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PERFORATING</a:t>
                      </a:r>
                      <a:endParaRPr lang="en-US" sz="1000" b="0" i="0" u="none" strike="noStrike">
                        <a:effectLst/>
                        <a:latin typeface="MS Sans Serif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0</a:t>
                      </a:r>
                      <a:endParaRPr lang="en-US" sz="1000" b="0" i="0" u="none" strike="noStrike">
                        <a:effectLst/>
                        <a:latin typeface="MS Sans Serif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0</a:t>
                      </a:r>
                      <a:endParaRPr lang="en-US" sz="1000" b="0" i="0" u="none" strike="noStrike">
                        <a:effectLst/>
                        <a:latin typeface="MS Sans Serif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0</a:t>
                      </a:r>
                      <a:endParaRPr lang="en-US" sz="1000" b="0" i="0" u="none" strike="noStrike">
                        <a:effectLst/>
                        <a:latin typeface="MS Sans Serif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0</a:t>
                      </a:r>
                      <a:endParaRPr lang="en-US" sz="1000" b="0" i="0" u="none" strike="noStrike">
                        <a:effectLst/>
                        <a:latin typeface="MS Sans Serif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MS Sans Serif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1</a:t>
                      </a:r>
                      <a:endParaRPr lang="en-US" sz="1000" b="0" i="0" u="none" strike="noStrike">
                        <a:effectLst/>
                        <a:latin typeface="MS Sans Serif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MS Sans Serif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1</a:t>
                      </a:r>
                      <a:endParaRPr lang="en-US" sz="1000" b="0" i="0" u="none" strike="noStrike">
                        <a:effectLst/>
                        <a:latin typeface="MS Sans Serif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0</a:t>
                      </a:r>
                      <a:endParaRPr lang="en-US" sz="1000" b="0" i="0" u="none" strike="noStrike">
                        <a:effectLst/>
                        <a:latin typeface="MS Sans Serif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250337989"/>
                  </a:ext>
                </a:extLst>
              </a:tr>
              <a:tr h="122598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1000623</a:t>
                      </a:r>
                      <a:endParaRPr lang="en-US" sz="1000" b="0" i="0" u="none" strike="noStrike">
                        <a:effectLst/>
                        <a:latin typeface="MS Sans Serif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PERFORATING</a:t>
                      </a:r>
                      <a:endParaRPr lang="en-US" sz="1000" b="0" i="0" u="none" strike="noStrike">
                        <a:effectLst/>
                        <a:latin typeface="MS Sans Serif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0</a:t>
                      </a:r>
                      <a:endParaRPr lang="en-US" sz="1000" b="0" i="0" u="none" strike="noStrike">
                        <a:effectLst/>
                        <a:latin typeface="MS Sans Serif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0</a:t>
                      </a:r>
                      <a:endParaRPr lang="en-US" sz="1000" b="0" i="0" u="none" strike="noStrike">
                        <a:effectLst/>
                        <a:latin typeface="MS Sans Serif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0</a:t>
                      </a:r>
                      <a:endParaRPr lang="en-US" sz="1000" b="0" i="0" u="none" strike="noStrike">
                        <a:effectLst/>
                        <a:latin typeface="MS Sans Serif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0</a:t>
                      </a:r>
                      <a:endParaRPr lang="en-US" sz="1000" b="0" i="0" u="none" strike="noStrike">
                        <a:effectLst/>
                        <a:latin typeface="MS Sans Serif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MS Sans Serif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1</a:t>
                      </a:r>
                      <a:endParaRPr lang="en-US" sz="1000" b="0" i="0" u="none" strike="noStrike">
                        <a:effectLst/>
                        <a:latin typeface="MS Sans Serif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MS Sans Serif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1</a:t>
                      </a:r>
                      <a:endParaRPr lang="en-US" sz="1000" b="0" i="0" u="none" strike="noStrike">
                        <a:effectLst/>
                        <a:latin typeface="MS Sans Serif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0</a:t>
                      </a:r>
                      <a:endParaRPr lang="en-US" sz="1000" b="0" i="0" u="none" strike="noStrike">
                        <a:effectLst/>
                        <a:latin typeface="MS Sans Serif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476489567"/>
                  </a:ext>
                </a:extLst>
              </a:tr>
              <a:tr h="122598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1000624</a:t>
                      </a:r>
                      <a:endParaRPr lang="en-US" sz="1000" b="0" i="0" u="none" strike="noStrike">
                        <a:effectLst/>
                        <a:latin typeface="MS Sans Serif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PERFORATING</a:t>
                      </a:r>
                      <a:endParaRPr lang="en-US" sz="1000" b="0" i="0" u="none" strike="noStrike">
                        <a:effectLst/>
                        <a:latin typeface="MS Sans Serif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0</a:t>
                      </a:r>
                      <a:endParaRPr lang="en-US" sz="1000" b="0" i="0" u="none" strike="noStrike">
                        <a:effectLst/>
                        <a:latin typeface="MS Sans Serif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0</a:t>
                      </a:r>
                      <a:endParaRPr lang="en-US" sz="1000" b="0" i="0" u="none" strike="noStrike">
                        <a:effectLst/>
                        <a:latin typeface="MS Sans Serif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0</a:t>
                      </a:r>
                      <a:endParaRPr lang="en-US" sz="1000" b="0" i="0" u="none" strike="noStrike">
                        <a:effectLst/>
                        <a:latin typeface="MS Sans Serif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0</a:t>
                      </a:r>
                      <a:endParaRPr lang="en-US" sz="1000" b="0" i="0" u="none" strike="noStrike">
                        <a:effectLst/>
                        <a:latin typeface="MS Sans Serif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MS Sans Serif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1</a:t>
                      </a:r>
                      <a:endParaRPr lang="en-US" sz="1000" b="0" i="0" u="none" strike="noStrike">
                        <a:effectLst/>
                        <a:latin typeface="MS Sans Serif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MS Sans Serif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1</a:t>
                      </a:r>
                      <a:endParaRPr lang="en-US" sz="1000" b="0" i="0" u="none" strike="noStrike">
                        <a:effectLst/>
                        <a:latin typeface="MS Sans Serif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0</a:t>
                      </a:r>
                      <a:endParaRPr lang="en-US" sz="1000" b="0" i="0" u="none" strike="noStrike">
                        <a:effectLst/>
                        <a:latin typeface="MS Sans Serif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81549300"/>
                  </a:ext>
                </a:extLst>
              </a:tr>
              <a:tr h="122598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1000682</a:t>
                      </a:r>
                      <a:endParaRPr lang="en-US" sz="1000" b="0" i="0" u="none" strike="noStrike">
                        <a:effectLst/>
                        <a:latin typeface="MS Sans Serif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PERFORATING</a:t>
                      </a:r>
                      <a:endParaRPr lang="en-US" sz="1000" b="0" i="0" u="none" strike="noStrike">
                        <a:effectLst/>
                        <a:latin typeface="MS Sans Serif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0</a:t>
                      </a:r>
                      <a:endParaRPr lang="en-US" sz="1000" b="0" i="0" u="none" strike="noStrike">
                        <a:effectLst/>
                        <a:latin typeface="MS Sans Serif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0</a:t>
                      </a:r>
                      <a:endParaRPr lang="en-US" sz="1000" b="0" i="0" u="none" strike="noStrike">
                        <a:effectLst/>
                        <a:latin typeface="MS Sans Serif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0</a:t>
                      </a:r>
                      <a:endParaRPr lang="en-US" sz="1000" b="0" i="0" u="none" strike="noStrike">
                        <a:effectLst/>
                        <a:latin typeface="MS Sans Serif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0</a:t>
                      </a:r>
                      <a:endParaRPr lang="en-US" sz="1000" b="0" i="0" u="none" strike="noStrike">
                        <a:effectLst/>
                        <a:latin typeface="MS Sans Serif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MS Sans Serif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1</a:t>
                      </a:r>
                      <a:endParaRPr lang="en-US" sz="1000" b="0" i="0" u="none" strike="noStrike">
                        <a:effectLst/>
                        <a:latin typeface="MS Sans Serif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MS Sans Serif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1</a:t>
                      </a:r>
                      <a:endParaRPr lang="en-US" sz="1000" b="0" i="0" u="none" strike="noStrike">
                        <a:effectLst/>
                        <a:latin typeface="MS Sans Serif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0</a:t>
                      </a:r>
                      <a:endParaRPr lang="en-US" sz="1000" b="0" i="0" u="none" strike="noStrike">
                        <a:effectLst/>
                        <a:latin typeface="MS Sans Serif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424875635"/>
                  </a:ext>
                </a:extLst>
              </a:tr>
              <a:tr h="122598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1000683</a:t>
                      </a:r>
                      <a:endParaRPr lang="en-US" sz="1000" b="0" i="0" u="none" strike="noStrike">
                        <a:effectLst/>
                        <a:latin typeface="MS Sans Serif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PERFORATING</a:t>
                      </a:r>
                      <a:endParaRPr lang="en-US" sz="1000" b="0" i="0" u="none" strike="noStrike">
                        <a:effectLst/>
                        <a:latin typeface="MS Sans Serif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0</a:t>
                      </a:r>
                      <a:endParaRPr lang="en-US" sz="1000" b="0" i="0" u="none" strike="noStrike">
                        <a:effectLst/>
                        <a:latin typeface="MS Sans Serif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0</a:t>
                      </a:r>
                      <a:endParaRPr lang="en-US" sz="1000" b="0" i="0" u="none" strike="noStrike">
                        <a:effectLst/>
                        <a:latin typeface="MS Sans Serif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0</a:t>
                      </a:r>
                      <a:endParaRPr lang="en-US" sz="1000" b="0" i="0" u="none" strike="noStrike">
                        <a:effectLst/>
                        <a:latin typeface="MS Sans Serif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0</a:t>
                      </a:r>
                      <a:endParaRPr lang="en-US" sz="1000" b="0" i="0" u="none" strike="noStrike">
                        <a:effectLst/>
                        <a:latin typeface="MS Sans Serif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MS Sans Serif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1</a:t>
                      </a:r>
                      <a:endParaRPr lang="en-US" sz="1000" b="0" i="0" u="none" strike="noStrike">
                        <a:effectLst/>
                        <a:latin typeface="MS Sans Serif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MS Sans Serif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1</a:t>
                      </a:r>
                      <a:endParaRPr lang="en-US" sz="1000" b="0" i="0" u="none" strike="noStrike">
                        <a:effectLst/>
                        <a:latin typeface="MS Sans Serif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0</a:t>
                      </a:r>
                      <a:endParaRPr lang="en-US" sz="1000" b="0" i="0" u="none" strike="noStrike">
                        <a:effectLst/>
                        <a:latin typeface="MS Sans Serif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631570245"/>
                  </a:ext>
                </a:extLst>
              </a:tr>
              <a:tr h="122598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1000685</a:t>
                      </a:r>
                      <a:endParaRPr lang="en-US" sz="1000" b="0" i="0" u="none" strike="noStrike">
                        <a:effectLst/>
                        <a:latin typeface="MS Sans Serif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PERFORATING</a:t>
                      </a:r>
                      <a:endParaRPr lang="en-US" sz="1000" b="0" i="0" u="none" strike="noStrike">
                        <a:effectLst/>
                        <a:latin typeface="MS Sans Serif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0</a:t>
                      </a:r>
                      <a:endParaRPr lang="en-US" sz="1000" b="0" i="0" u="none" strike="noStrike">
                        <a:effectLst/>
                        <a:latin typeface="MS Sans Serif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0</a:t>
                      </a:r>
                      <a:endParaRPr lang="en-US" sz="1000" b="0" i="0" u="none" strike="noStrike">
                        <a:effectLst/>
                        <a:latin typeface="MS Sans Serif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0</a:t>
                      </a:r>
                      <a:endParaRPr lang="en-US" sz="1000" b="0" i="0" u="none" strike="noStrike">
                        <a:effectLst/>
                        <a:latin typeface="MS Sans Serif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 dirty="0">
                          <a:effectLst/>
                        </a:rPr>
                        <a:t>0</a:t>
                      </a:r>
                      <a:endParaRPr lang="en-US" sz="1000" b="0" i="0" u="none" strike="noStrike" dirty="0">
                        <a:effectLst/>
                        <a:latin typeface="MS Sans Serif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effectLst/>
                        <a:latin typeface="MS Sans Serif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 dirty="0">
                          <a:effectLst/>
                        </a:rPr>
                        <a:t>1</a:t>
                      </a:r>
                      <a:endParaRPr lang="en-US" sz="1000" b="0" i="0" u="none" strike="noStrike" dirty="0">
                        <a:effectLst/>
                        <a:latin typeface="MS Sans Serif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MS Sans Serif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1</a:t>
                      </a:r>
                      <a:endParaRPr lang="en-US" sz="1000" b="0" i="0" u="none" strike="noStrike">
                        <a:effectLst/>
                        <a:latin typeface="MS Sans Serif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0</a:t>
                      </a:r>
                      <a:endParaRPr lang="en-US" sz="1000" b="0" i="0" u="none" strike="noStrike">
                        <a:effectLst/>
                        <a:latin typeface="MS Sans Serif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216914127"/>
                  </a:ext>
                </a:extLst>
              </a:tr>
              <a:tr h="122598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1000690</a:t>
                      </a:r>
                      <a:endParaRPr lang="en-US" sz="1000" b="0" i="0" u="none" strike="noStrike">
                        <a:effectLst/>
                        <a:latin typeface="MS Sans Serif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PERFORATING</a:t>
                      </a:r>
                      <a:endParaRPr lang="en-US" sz="1000" b="0" i="0" u="none" strike="noStrike">
                        <a:effectLst/>
                        <a:latin typeface="MS Sans Serif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0</a:t>
                      </a:r>
                      <a:endParaRPr lang="en-US" sz="1000" b="0" i="0" u="none" strike="noStrike">
                        <a:effectLst/>
                        <a:latin typeface="MS Sans Serif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0</a:t>
                      </a:r>
                      <a:endParaRPr lang="en-US" sz="1000" b="0" i="0" u="none" strike="noStrike">
                        <a:effectLst/>
                        <a:latin typeface="MS Sans Serif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0</a:t>
                      </a:r>
                      <a:endParaRPr lang="en-US" sz="1000" b="0" i="0" u="none" strike="noStrike">
                        <a:effectLst/>
                        <a:latin typeface="MS Sans Serif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0</a:t>
                      </a:r>
                      <a:endParaRPr lang="en-US" sz="1000" b="0" i="0" u="none" strike="noStrike">
                        <a:effectLst/>
                        <a:latin typeface="MS Sans Serif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effectLst/>
                        <a:latin typeface="MS Sans Serif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 dirty="0">
                          <a:effectLst/>
                        </a:rPr>
                        <a:t>1</a:t>
                      </a:r>
                      <a:endParaRPr lang="en-US" sz="1000" b="0" i="0" u="none" strike="noStrike" dirty="0">
                        <a:effectLst/>
                        <a:latin typeface="MS Sans Serif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effectLst/>
                        <a:latin typeface="MS Sans Serif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 dirty="0">
                          <a:effectLst/>
                        </a:rPr>
                        <a:t>1</a:t>
                      </a:r>
                      <a:endParaRPr lang="en-US" sz="1000" b="0" i="0" u="none" strike="noStrike" dirty="0">
                        <a:effectLst/>
                        <a:latin typeface="MS Sans Serif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 dirty="0">
                          <a:effectLst/>
                        </a:rPr>
                        <a:t>0</a:t>
                      </a:r>
                      <a:endParaRPr lang="en-US" sz="1000" b="0" i="0" u="none" strike="noStrike" dirty="0">
                        <a:effectLst/>
                        <a:latin typeface="MS Sans Serif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446818549"/>
                  </a:ext>
                </a:extLst>
              </a:tr>
              <a:tr h="122598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1000697</a:t>
                      </a:r>
                      <a:endParaRPr lang="en-US" sz="1000" b="0" i="0" u="none" strike="noStrike">
                        <a:effectLst/>
                        <a:latin typeface="MS Sans Serif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PERFORATING</a:t>
                      </a:r>
                      <a:endParaRPr lang="en-US" sz="1000" b="0" i="0" u="none" strike="noStrike">
                        <a:effectLst/>
                        <a:latin typeface="MS Sans Serif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0</a:t>
                      </a:r>
                      <a:endParaRPr lang="en-US" sz="1000" b="0" i="0" u="none" strike="noStrike">
                        <a:effectLst/>
                        <a:latin typeface="MS Sans Serif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0</a:t>
                      </a:r>
                      <a:endParaRPr lang="en-US" sz="1000" b="0" i="0" u="none" strike="noStrike">
                        <a:effectLst/>
                        <a:latin typeface="MS Sans Serif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0</a:t>
                      </a:r>
                      <a:endParaRPr lang="en-US" sz="1000" b="0" i="0" u="none" strike="noStrike">
                        <a:effectLst/>
                        <a:latin typeface="MS Sans Serif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0</a:t>
                      </a:r>
                      <a:endParaRPr lang="en-US" sz="1000" b="0" i="0" u="none" strike="noStrike">
                        <a:effectLst/>
                        <a:latin typeface="MS Sans Serif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MS Sans Serif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1</a:t>
                      </a:r>
                      <a:endParaRPr lang="en-US" sz="1000" b="0" i="0" u="none" strike="noStrike">
                        <a:effectLst/>
                        <a:latin typeface="MS Sans Serif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MS Sans Serif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 dirty="0">
                          <a:effectLst/>
                        </a:rPr>
                        <a:t>1</a:t>
                      </a:r>
                      <a:endParaRPr lang="en-US" sz="1000" b="0" i="0" u="none" strike="noStrike" dirty="0">
                        <a:effectLst/>
                        <a:latin typeface="MS Sans Serif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 dirty="0">
                          <a:effectLst/>
                        </a:rPr>
                        <a:t>0</a:t>
                      </a:r>
                      <a:endParaRPr lang="en-US" sz="1000" b="0" i="0" u="none" strike="noStrike" dirty="0">
                        <a:effectLst/>
                        <a:latin typeface="MS Sans Serif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580670577"/>
                  </a:ext>
                </a:extLst>
              </a:tr>
              <a:tr h="122598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1000776</a:t>
                      </a:r>
                      <a:endParaRPr lang="en-US" sz="1000" b="0" i="0" u="none" strike="noStrike">
                        <a:effectLst/>
                        <a:latin typeface="MS Sans Serif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PERFORATING</a:t>
                      </a:r>
                      <a:endParaRPr lang="en-US" sz="1000" b="0" i="0" u="none" strike="noStrike">
                        <a:effectLst/>
                        <a:latin typeface="MS Sans Serif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0</a:t>
                      </a:r>
                      <a:endParaRPr lang="en-US" sz="1000" b="0" i="0" u="none" strike="noStrike">
                        <a:effectLst/>
                        <a:latin typeface="MS Sans Serif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0</a:t>
                      </a:r>
                      <a:endParaRPr lang="en-US" sz="1000" b="0" i="0" u="none" strike="noStrike">
                        <a:effectLst/>
                        <a:latin typeface="MS Sans Serif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0</a:t>
                      </a:r>
                      <a:endParaRPr lang="en-US" sz="1000" b="0" i="0" u="none" strike="noStrike">
                        <a:effectLst/>
                        <a:latin typeface="MS Sans Serif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0</a:t>
                      </a:r>
                      <a:endParaRPr lang="en-US" sz="1000" b="0" i="0" u="none" strike="noStrike">
                        <a:effectLst/>
                        <a:latin typeface="MS Sans Serif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MS Sans Serif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1</a:t>
                      </a:r>
                      <a:endParaRPr lang="en-US" sz="1000" b="0" i="0" u="none" strike="noStrike">
                        <a:effectLst/>
                        <a:latin typeface="MS Sans Serif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MS Sans Serif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1</a:t>
                      </a:r>
                      <a:endParaRPr lang="en-US" sz="1000" b="0" i="0" u="none" strike="noStrike">
                        <a:effectLst/>
                        <a:latin typeface="MS Sans Serif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 dirty="0">
                          <a:effectLst/>
                        </a:rPr>
                        <a:t>0</a:t>
                      </a:r>
                      <a:endParaRPr lang="en-US" sz="1000" b="0" i="0" u="none" strike="noStrike" dirty="0">
                        <a:effectLst/>
                        <a:latin typeface="MS Sans Serif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27831441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940910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Where the data came from 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dirty="0" smtClean="0"/>
              <a:t>I got this data set from </a:t>
            </a:r>
            <a:r>
              <a:rPr lang="en-US" dirty="0" err="1" smtClean="0"/>
              <a:t>Dr.Barbian</a:t>
            </a:r>
            <a:r>
              <a:rPr lang="en-US" dirty="0" smtClean="0"/>
              <a:t> of the Anthropology department </a:t>
            </a:r>
          </a:p>
          <a:p>
            <a:r>
              <a:rPr lang="en-US" dirty="0" smtClean="0"/>
              <a:t>She composed this data entry her self </a:t>
            </a:r>
          </a:p>
          <a:p>
            <a:r>
              <a:rPr lang="en-US" dirty="0" smtClean="0"/>
              <a:t>The data set has 136 Rows and 9 columns </a:t>
            </a:r>
          </a:p>
          <a:p>
            <a:r>
              <a:rPr lang="en-US" dirty="0" smtClean="0"/>
              <a:t>The original data set was 38.0KB, once I cleaned it, it went to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60731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 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2"/>
          </p:nvPr>
        </p:nvSpPr>
        <p:spPr>
          <a:xfrm>
            <a:off x="1483567" y="3457575"/>
            <a:ext cx="8825659" cy="2476500"/>
          </a:xfrm>
        </p:spPr>
        <p:txBody>
          <a:bodyPr/>
          <a:lstStyle/>
          <a:p>
            <a:r>
              <a:rPr lang="en-US" dirty="0" smtClean="0"/>
              <a:t>What I wanted to find was how many perforation wounds there were compared to  Contusions?</a:t>
            </a:r>
          </a:p>
        </p:txBody>
      </p:sp>
    </p:spTree>
    <p:extLst>
      <p:ext uri="{BB962C8B-B14F-4D97-AF65-F5344CB8AC3E}">
        <p14:creationId xmlns:p14="http://schemas.microsoft.com/office/powerpoint/2010/main" val="33491231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Problems to solve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Problems involved 134 blanks that needed to be replaced </a:t>
            </a:r>
          </a:p>
          <a:p>
            <a:r>
              <a:rPr lang="en-US" dirty="0" smtClean="0"/>
              <a:t>Some of the columns were redundant; This involved treat day through day treat.</a:t>
            </a:r>
          </a:p>
          <a:p>
            <a:r>
              <a:rPr lang="en-US" dirty="0" smtClean="0"/>
              <a:t>The second columns that were the same was weeks from death and days from death. </a:t>
            </a: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005873865"/>
              </p:ext>
            </p:extLst>
          </p:nvPr>
        </p:nvGraphicFramePr>
        <p:xfrm>
          <a:off x="6208712" y="2271714"/>
          <a:ext cx="5392741" cy="374808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149271">
                  <a:extLst>
                    <a:ext uri="{9D8B030D-6E8A-4147-A177-3AD203B41FA5}">
                      <a16:colId xmlns:a16="http://schemas.microsoft.com/office/drawing/2014/main" val="2543382174"/>
                    </a:ext>
                  </a:extLst>
                </a:gridCol>
                <a:gridCol w="606210">
                  <a:extLst>
                    <a:ext uri="{9D8B030D-6E8A-4147-A177-3AD203B41FA5}">
                      <a16:colId xmlns:a16="http://schemas.microsoft.com/office/drawing/2014/main" val="999952887"/>
                    </a:ext>
                  </a:extLst>
                </a:gridCol>
                <a:gridCol w="606210">
                  <a:extLst>
                    <a:ext uri="{9D8B030D-6E8A-4147-A177-3AD203B41FA5}">
                      <a16:colId xmlns:a16="http://schemas.microsoft.com/office/drawing/2014/main" val="525671262"/>
                    </a:ext>
                  </a:extLst>
                </a:gridCol>
                <a:gridCol w="606210">
                  <a:extLst>
                    <a:ext uri="{9D8B030D-6E8A-4147-A177-3AD203B41FA5}">
                      <a16:colId xmlns:a16="http://schemas.microsoft.com/office/drawing/2014/main" val="4115269808"/>
                    </a:ext>
                  </a:extLst>
                </a:gridCol>
                <a:gridCol w="606210">
                  <a:extLst>
                    <a:ext uri="{9D8B030D-6E8A-4147-A177-3AD203B41FA5}">
                      <a16:colId xmlns:a16="http://schemas.microsoft.com/office/drawing/2014/main" val="1440795572"/>
                    </a:ext>
                  </a:extLst>
                </a:gridCol>
                <a:gridCol w="606210">
                  <a:extLst>
                    <a:ext uri="{9D8B030D-6E8A-4147-A177-3AD203B41FA5}">
                      <a16:colId xmlns:a16="http://schemas.microsoft.com/office/drawing/2014/main" val="1912445268"/>
                    </a:ext>
                  </a:extLst>
                </a:gridCol>
                <a:gridCol w="606210">
                  <a:extLst>
                    <a:ext uri="{9D8B030D-6E8A-4147-A177-3AD203B41FA5}">
                      <a16:colId xmlns:a16="http://schemas.microsoft.com/office/drawing/2014/main" val="2053256160"/>
                    </a:ext>
                  </a:extLst>
                </a:gridCol>
                <a:gridCol w="606210">
                  <a:extLst>
                    <a:ext uri="{9D8B030D-6E8A-4147-A177-3AD203B41FA5}">
                      <a16:colId xmlns:a16="http://schemas.microsoft.com/office/drawing/2014/main" val="812383532"/>
                    </a:ext>
                  </a:extLst>
                </a:gridCol>
              </a:tblGrid>
              <a:tr h="463958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TypeGSW</a:t>
                      </a:r>
                      <a:endParaRPr lang="en-US" sz="900" b="0" i="0" u="none" strike="noStrike">
                        <a:effectLst/>
                        <a:latin typeface="MS Sans Serif"/>
                      </a:endParaRPr>
                    </a:p>
                  </a:txBody>
                  <a:tcPr marL="8474" marR="8474" marT="847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Clast</a:t>
                      </a:r>
                      <a:endParaRPr lang="en-US" sz="900" b="0" i="0" u="none" strike="noStrike">
                        <a:effectLst/>
                        <a:latin typeface="MS Sans Serif"/>
                      </a:endParaRPr>
                    </a:p>
                  </a:txBody>
                  <a:tcPr marL="8474" marR="8474" marT="847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Blast</a:t>
                      </a:r>
                      <a:endParaRPr lang="en-US" sz="900" b="0" i="0" u="none" strike="noStrike">
                        <a:effectLst/>
                        <a:latin typeface="MS Sans Serif"/>
                      </a:endParaRPr>
                    </a:p>
                  </a:txBody>
                  <a:tcPr marL="8474" marR="8474" marT="847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Seqst</a:t>
                      </a:r>
                      <a:endParaRPr lang="en-US" sz="900" b="0" i="0" u="none" strike="noStrike">
                        <a:effectLst/>
                        <a:latin typeface="MS Sans Serif"/>
                      </a:endParaRPr>
                    </a:p>
                  </a:txBody>
                  <a:tcPr marL="8474" marR="8474" marT="847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Demar</a:t>
                      </a:r>
                      <a:endParaRPr lang="en-US" sz="900" b="0" i="0" u="none" strike="noStrike">
                        <a:effectLst/>
                        <a:latin typeface="MS Sans Serif"/>
                      </a:endParaRPr>
                    </a:p>
                  </a:txBody>
                  <a:tcPr marL="8474" marR="8474" marT="847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Treatdays</a:t>
                      </a:r>
                      <a:endParaRPr lang="en-US" sz="900" b="0" i="0" u="none" strike="noStrike">
                        <a:effectLst/>
                        <a:latin typeface="MS Sans Serif"/>
                      </a:endParaRPr>
                    </a:p>
                  </a:txBody>
                  <a:tcPr marL="8474" marR="8474" marT="847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Treatwks</a:t>
                      </a:r>
                      <a:endParaRPr lang="en-US" sz="900" b="0" i="0" u="none" strike="noStrike">
                        <a:effectLst/>
                        <a:latin typeface="MS Sans Serif"/>
                      </a:endParaRPr>
                    </a:p>
                  </a:txBody>
                  <a:tcPr marL="8474" marR="8474" marT="847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Week</a:t>
                      </a:r>
                      <a:endParaRPr lang="en-US" sz="900" b="0" i="0" u="none" strike="noStrike">
                        <a:effectLst/>
                        <a:latin typeface="MS Sans Serif"/>
                      </a:endParaRPr>
                    </a:p>
                  </a:txBody>
                  <a:tcPr marL="8474" marR="8474" marT="8474" marB="0" anchor="b"/>
                </a:tc>
                <a:extLst>
                  <a:ext uri="{0D108BD9-81ED-4DB2-BD59-A6C34878D82A}">
                    <a16:rowId xmlns:a16="http://schemas.microsoft.com/office/drawing/2014/main" val="2270603100"/>
                  </a:ext>
                </a:extLst>
              </a:tr>
              <a:tr h="238930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CONTUSION</a:t>
                      </a:r>
                      <a:endParaRPr lang="en-US" sz="900" b="0" i="0" u="none" strike="noStrike">
                        <a:effectLst/>
                        <a:latin typeface="MS Sans Serif"/>
                      </a:endParaRPr>
                    </a:p>
                  </a:txBody>
                  <a:tcPr marL="8474" marR="8474" marT="847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u="none" strike="noStrike" dirty="0">
                          <a:effectLst/>
                        </a:rPr>
                        <a:t>0</a:t>
                      </a:r>
                      <a:endParaRPr lang="en-US" sz="900" b="0" i="0" u="none" strike="noStrike" dirty="0">
                        <a:effectLst/>
                        <a:latin typeface="MS Sans Serif"/>
                      </a:endParaRPr>
                    </a:p>
                  </a:txBody>
                  <a:tcPr marL="8474" marR="8474" marT="847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u="none" strike="noStrike">
                          <a:effectLst/>
                        </a:rPr>
                        <a:t>0</a:t>
                      </a:r>
                      <a:endParaRPr lang="en-US" sz="900" b="0" i="0" u="none" strike="noStrike">
                        <a:effectLst/>
                        <a:latin typeface="MS Sans Serif"/>
                      </a:endParaRPr>
                    </a:p>
                  </a:txBody>
                  <a:tcPr marL="8474" marR="8474" marT="847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u="none" strike="noStrike">
                          <a:effectLst/>
                        </a:rPr>
                        <a:t>0</a:t>
                      </a:r>
                      <a:endParaRPr lang="en-US" sz="900" b="0" i="0" u="none" strike="noStrike">
                        <a:effectLst/>
                        <a:latin typeface="MS Sans Serif"/>
                      </a:endParaRPr>
                    </a:p>
                  </a:txBody>
                  <a:tcPr marL="8474" marR="8474" marT="847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u="none" strike="noStrike">
                          <a:effectLst/>
                        </a:rPr>
                        <a:t>0</a:t>
                      </a:r>
                      <a:endParaRPr lang="en-US" sz="900" b="0" i="0" u="none" strike="noStrike">
                        <a:effectLst/>
                        <a:latin typeface="MS Sans Serif"/>
                      </a:endParaRPr>
                    </a:p>
                  </a:txBody>
                  <a:tcPr marL="8474" marR="8474" marT="847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N/A</a:t>
                      </a:r>
                      <a:endParaRPr lang="en-US" sz="900" b="0" i="0" u="none" strike="noStrike">
                        <a:effectLst/>
                        <a:latin typeface="MS Sans Serif"/>
                      </a:endParaRPr>
                    </a:p>
                  </a:txBody>
                  <a:tcPr marL="8474" marR="8474" marT="847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u="none" strike="noStrike">
                          <a:effectLst/>
                        </a:rPr>
                        <a:t>1</a:t>
                      </a:r>
                      <a:endParaRPr lang="en-US" sz="900" b="0" i="0" u="none" strike="noStrike">
                        <a:effectLst/>
                        <a:latin typeface="MS Sans Serif"/>
                      </a:endParaRPr>
                    </a:p>
                  </a:txBody>
                  <a:tcPr marL="8474" marR="8474" marT="847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u="none" strike="noStrike">
                          <a:effectLst/>
                        </a:rPr>
                        <a:t>1</a:t>
                      </a:r>
                      <a:endParaRPr lang="en-US" sz="900" b="0" i="0" u="none" strike="noStrike">
                        <a:effectLst/>
                        <a:latin typeface="MS Sans Serif"/>
                      </a:endParaRPr>
                    </a:p>
                  </a:txBody>
                  <a:tcPr marL="8474" marR="8474" marT="8474" marB="0" anchor="b"/>
                </a:tc>
                <a:extLst>
                  <a:ext uri="{0D108BD9-81ED-4DB2-BD59-A6C34878D82A}">
                    <a16:rowId xmlns:a16="http://schemas.microsoft.com/office/drawing/2014/main" val="90900491"/>
                  </a:ext>
                </a:extLst>
              </a:tr>
              <a:tr h="238930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CONTUSION</a:t>
                      </a:r>
                      <a:endParaRPr lang="en-US" sz="900" b="0" i="0" u="none" strike="noStrike">
                        <a:effectLst/>
                        <a:latin typeface="MS Sans Serif"/>
                      </a:endParaRPr>
                    </a:p>
                  </a:txBody>
                  <a:tcPr marL="8474" marR="8474" marT="847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u="none" strike="noStrike">
                          <a:effectLst/>
                        </a:rPr>
                        <a:t>0</a:t>
                      </a:r>
                      <a:endParaRPr lang="en-US" sz="900" b="0" i="0" u="none" strike="noStrike">
                        <a:effectLst/>
                        <a:latin typeface="MS Sans Serif"/>
                      </a:endParaRPr>
                    </a:p>
                  </a:txBody>
                  <a:tcPr marL="8474" marR="8474" marT="847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u="none" strike="noStrike">
                          <a:effectLst/>
                        </a:rPr>
                        <a:t>0</a:t>
                      </a:r>
                      <a:endParaRPr lang="en-US" sz="900" b="0" i="0" u="none" strike="noStrike">
                        <a:effectLst/>
                        <a:latin typeface="MS Sans Serif"/>
                      </a:endParaRPr>
                    </a:p>
                  </a:txBody>
                  <a:tcPr marL="8474" marR="8474" marT="847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u="none" strike="noStrike">
                          <a:effectLst/>
                        </a:rPr>
                        <a:t>0</a:t>
                      </a:r>
                      <a:endParaRPr lang="en-US" sz="900" b="0" i="0" u="none" strike="noStrike">
                        <a:effectLst/>
                        <a:latin typeface="MS Sans Serif"/>
                      </a:endParaRPr>
                    </a:p>
                  </a:txBody>
                  <a:tcPr marL="8474" marR="8474" marT="847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u="none" strike="noStrike">
                          <a:effectLst/>
                        </a:rPr>
                        <a:t>0</a:t>
                      </a:r>
                      <a:endParaRPr lang="en-US" sz="900" b="0" i="0" u="none" strike="noStrike">
                        <a:effectLst/>
                        <a:latin typeface="MS Sans Serif"/>
                      </a:endParaRPr>
                    </a:p>
                  </a:txBody>
                  <a:tcPr marL="8474" marR="8474" marT="847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N/A</a:t>
                      </a:r>
                      <a:endParaRPr lang="en-US" sz="900" b="0" i="0" u="none" strike="noStrike">
                        <a:effectLst/>
                        <a:latin typeface="MS Sans Serif"/>
                      </a:endParaRPr>
                    </a:p>
                  </a:txBody>
                  <a:tcPr marL="8474" marR="8474" marT="847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u="none" strike="noStrike">
                          <a:effectLst/>
                        </a:rPr>
                        <a:t>1</a:t>
                      </a:r>
                      <a:endParaRPr lang="en-US" sz="900" b="0" i="0" u="none" strike="noStrike">
                        <a:effectLst/>
                        <a:latin typeface="MS Sans Serif"/>
                      </a:endParaRPr>
                    </a:p>
                  </a:txBody>
                  <a:tcPr marL="8474" marR="8474" marT="847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u="none" strike="noStrike">
                          <a:effectLst/>
                        </a:rPr>
                        <a:t>1</a:t>
                      </a:r>
                      <a:endParaRPr lang="en-US" sz="900" b="0" i="0" u="none" strike="noStrike">
                        <a:effectLst/>
                        <a:latin typeface="MS Sans Serif"/>
                      </a:endParaRPr>
                    </a:p>
                  </a:txBody>
                  <a:tcPr marL="8474" marR="8474" marT="8474" marB="0" anchor="b"/>
                </a:tc>
                <a:extLst>
                  <a:ext uri="{0D108BD9-81ED-4DB2-BD59-A6C34878D82A}">
                    <a16:rowId xmlns:a16="http://schemas.microsoft.com/office/drawing/2014/main" val="3597601500"/>
                  </a:ext>
                </a:extLst>
              </a:tr>
              <a:tr h="238930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CONTUSION</a:t>
                      </a:r>
                      <a:endParaRPr lang="en-US" sz="900" b="0" i="0" u="none" strike="noStrike">
                        <a:effectLst/>
                        <a:latin typeface="MS Sans Serif"/>
                      </a:endParaRPr>
                    </a:p>
                  </a:txBody>
                  <a:tcPr marL="8474" marR="8474" marT="847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u="none" strike="noStrike">
                          <a:effectLst/>
                        </a:rPr>
                        <a:t>0</a:t>
                      </a:r>
                      <a:endParaRPr lang="en-US" sz="900" b="0" i="0" u="none" strike="noStrike">
                        <a:effectLst/>
                        <a:latin typeface="MS Sans Serif"/>
                      </a:endParaRPr>
                    </a:p>
                  </a:txBody>
                  <a:tcPr marL="8474" marR="8474" marT="847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u="none" strike="noStrike">
                          <a:effectLst/>
                        </a:rPr>
                        <a:t>0</a:t>
                      </a:r>
                      <a:endParaRPr lang="en-US" sz="900" b="0" i="0" u="none" strike="noStrike">
                        <a:effectLst/>
                        <a:latin typeface="MS Sans Serif"/>
                      </a:endParaRPr>
                    </a:p>
                  </a:txBody>
                  <a:tcPr marL="8474" marR="8474" marT="847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u="none" strike="noStrike">
                          <a:effectLst/>
                        </a:rPr>
                        <a:t>0</a:t>
                      </a:r>
                      <a:endParaRPr lang="en-US" sz="900" b="0" i="0" u="none" strike="noStrike">
                        <a:effectLst/>
                        <a:latin typeface="MS Sans Serif"/>
                      </a:endParaRPr>
                    </a:p>
                  </a:txBody>
                  <a:tcPr marL="8474" marR="8474" marT="847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u="none" strike="noStrike">
                          <a:effectLst/>
                        </a:rPr>
                        <a:t>0</a:t>
                      </a:r>
                      <a:endParaRPr lang="en-US" sz="900" b="0" i="0" u="none" strike="noStrike">
                        <a:effectLst/>
                        <a:latin typeface="MS Sans Serif"/>
                      </a:endParaRPr>
                    </a:p>
                  </a:txBody>
                  <a:tcPr marL="8474" marR="8474" marT="847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N/A</a:t>
                      </a:r>
                      <a:endParaRPr lang="en-US" sz="900" b="0" i="0" u="none" strike="noStrike">
                        <a:effectLst/>
                        <a:latin typeface="MS Sans Serif"/>
                      </a:endParaRPr>
                    </a:p>
                  </a:txBody>
                  <a:tcPr marL="8474" marR="8474" marT="847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u="none" strike="noStrike">
                          <a:effectLst/>
                        </a:rPr>
                        <a:t>1</a:t>
                      </a:r>
                      <a:endParaRPr lang="en-US" sz="900" b="0" i="0" u="none" strike="noStrike">
                        <a:effectLst/>
                        <a:latin typeface="MS Sans Serif"/>
                      </a:endParaRPr>
                    </a:p>
                  </a:txBody>
                  <a:tcPr marL="8474" marR="8474" marT="847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u="none" strike="noStrike">
                          <a:effectLst/>
                        </a:rPr>
                        <a:t>1</a:t>
                      </a:r>
                      <a:endParaRPr lang="en-US" sz="900" b="0" i="0" u="none" strike="noStrike">
                        <a:effectLst/>
                        <a:latin typeface="MS Sans Serif"/>
                      </a:endParaRPr>
                    </a:p>
                  </a:txBody>
                  <a:tcPr marL="8474" marR="8474" marT="8474" marB="0" anchor="b"/>
                </a:tc>
                <a:extLst>
                  <a:ext uri="{0D108BD9-81ED-4DB2-BD59-A6C34878D82A}">
                    <a16:rowId xmlns:a16="http://schemas.microsoft.com/office/drawing/2014/main" val="4014230310"/>
                  </a:ext>
                </a:extLst>
              </a:tr>
              <a:tr h="238930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PERFORATING</a:t>
                      </a:r>
                      <a:endParaRPr lang="en-US" sz="900" b="0" i="0" u="none" strike="noStrike">
                        <a:effectLst/>
                        <a:latin typeface="MS Sans Serif"/>
                      </a:endParaRPr>
                    </a:p>
                  </a:txBody>
                  <a:tcPr marL="8474" marR="8474" marT="847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u="none" strike="noStrike">
                          <a:effectLst/>
                        </a:rPr>
                        <a:t>0</a:t>
                      </a:r>
                      <a:endParaRPr lang="en-US" sz="900" b="0" i="0" u="none" strike="noStrike">
                        <a:effectLst/>
                        <a:latin typeface="MS Sans Serif"/>
                      </a:endParaRPr>
                    </a:p>
                  </a:txBody>
                  <a:tcPr marL="8474" marR="8474" marT="847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u="none" strike="noStrike">
                          <a:effectLst/>
                        </a:rPr>
                        <a:t>0</a:t>
                      </a:r>
                      <a:endParaRPr lang="en-US" sz="900" b="0" i="0" u="none" strike="noStrike">
                        <a:effectLst/>
                        <a:latin typeface="MS Sans Serif"/>
                      </a:endParaRPr>
                    </a:p>
                  </a:txBody>
                  <a:tcPr marL="8474" marR="8474" marT="847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u="none" strike="noStrike">
                          <a:effectLst/>
                        </a:rPr>
                        <a:t>0</a:t>
                      </a:r>
                      <a:endParaRPr lang="en-US" sz="900" b="0" i="0" u="none" strike="noStrike">
                        <a:effectLst/>
                        <a:latin typeface="MS Sans Serif"/>
                      </a:endParaRPr>
                    </a:p>
                  </a:txBody>
                  <a:tcPr marL="8474" marR="8474" marT="847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u="none" strike="noStrike">
                          <a:effectLst/>
                        </a:rPr>
                        <a:t>0</a:t>
                      </a:r>
                      <a:endParaRPr lang="en-US" sz="900" b="0" i="0" u="none" strike="noStrike">
                        <a:effectLst/>
                        <a:latin typeface="MS Sans Serif"/>
                      </a:endParaRPr>
                    </a:p>
                  </a:txBody>
                  <a:tcPr marL="8474" marR="8474" marT="847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N/A</a:t>
                      </a:r>
                      <a:endParaRPr lang="en-US" sz="900" b="0" i="0" u="none" strike="noStrike">
                        <a:effectLst/>
                        <a:latin typeface="MS Sans Serif"/>
                      </a:endParaRPr>
                    </a:p>
                  </a:txBody>
                  <a:tcPr marL="8474" marR="8474" marT="847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u="none" strike="noStrike">
                          <a:effectLst/>
                        </a:rPr>
                        <a:t>1</a:t>
                      </a:r>
                      <a:endParaRPr lang="en-US" sz="900" b="0" i="0" u="none" strike="noStrike">
                        <a:effectLst/>
                        <a:latin typeface="MS Sans Serif"/>
                      </a:endParaRPr>
                    </a:p>
                  </a:txBody>
                  <a:tcPr marL="8474" marR="8474" marT="847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u="none" strike="noStrike">
                          <a:effectLst/>
                        </a:rPr>
                        <a:t>1</a:t>
                      </a:r>
                      <a:endParaRPr lang="en-US" sz="900" b="0" i="0" u="none" strike="noStrike">
                        <a:effectLst/>
                        <a:latin typeface="MS Sans Serif"/>
                      </a:endParaRPr>
                    </a:p>
                  </a:txBody>
                  <a:tcPr marL="8474" marR="8474" marT="8474" marB="0" anchor="b"/>
                </a:tc>
                <a:extLst>
                  <a:ext uri="{0D108BD9-81ED-4DB2-BD59-A6C34878D82A}">
                    <a16:rowId xmlns:a16="http://schemas.microsoft.com/office/drawing/2014/main" val="252118111"/>
                  </a:ext>
                </a:extLst>
              </a:tr>
              <a:tr h="238930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PERFORATING</a:t>
                      </a:r>
                      <a:endParaRPr lang="en-US" sz="900" b="0" i="0" u="none" strike="noStrike">
                        <a:effectLst/>
                        <a:latin typeface="MS Sans Serif"/>
                      </a:endParaRPr>
                    </a:p>
                  </a:txBody>
                  <a:tcPr marL="8474" marR="8474" marT="847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u="none" strike="noStrike">
                          <a:effectLst/>
                        </a:rPr>
                        <a:t>0</a:t>
                      </a:r>
                      <a:endParaRPr lang="en-US" sz="900" b="0" i="0" u="none" strike="noStrike">
                        <a:effectLst/>
                        <a:latin typeface="MS Sans Serif"/>
                      </a:endParaRPr>
                    </a:p>
                  </a:txBody>
                  <a:tcPr marL="8474" marR="8474" marT="847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u="none" strike="noStrike">
                          <a:effectLst/>
                        </a:rPr>
                        <a:t>0</a:t>
                      </a:r>
                      <a:endParaRPr lang="en-US" sz="900" b="0" i="0" u="none" strike="noStrike">
                        <a:effectLst/>
                        <a:latin typeface="MS Sans Serif"/>
                      </a:endParaRPr>
                    </a:p>
                  </a:txBody>
                  <a:tcPr marL="8474" marR="8474" marT="847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u="none" strike="noStrike">
                          <a:effectLst/>
                        </a:rPr>
                        <a:t>0</a:t>
                      </a:r>
                      <a:endParaRPr lang="en-US" sz="900" b="0" i="0" u="none" strike="noStrike">
                        <a:effectLst/>
                        <a:latin typeface="MS Sans Serif"/>
                      </a:endParaRPr>
                    </a:p>
                  </a:txBody>
                  <a:tcPr marL="8474" marR="8474" marT="847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u="none" strike="noStrike">
                          <a:effectLst/>
                        </a:rPr>
                        <a:t>0</a:t>
                      </a:r>
                      <a:endParaRPr lang="en-US" sz="900" b="0" i="0" u="none" strike="noStrike">
                        <a:effectLst/>
                        <a:latin typeface="MS Sans Serif"/>
                      </a:endParaRPr>
                    </a:p>
                  </a:txBody>
                  <a:tcPr marL="8474" marR="8474" marT="847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N/A</a:t>
                      </a:r>
                      <a:endParaRPr lang="en-US" sz="900" b="0" i="0" u="none" strike="noStrike">
                        <a:effectLst/>
                        <a:latin typeface="MS Sans Serif"/>
                      </a:endParaRPr>
                    </a:p>
                  </a:txBody>
                  <a:tcPr marL="8474" marR="8474" marT="847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u="none" strike="noStrike">
                          <a:effectLst/>
                        </a:rPr>
                        <a:t>1</a:t>
                      </a:r>
                      <a:endParaRPr lang="en-US" sz="900" b="0" i="0" u="none" strike="noStrike">
                        <a:effectLst/>
                        <a:latin typeface="MS Sans Serif"/>
                      </a:endParaRPr>
                    </a:p>
                  </a:txBody>
                  <a:tcPr marL="8474" marR="8474" marT="847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u="none" strike="noStrike">
                          <a:effectLst/>
                        </a:rPr>
                        <a:t>1</a:t>
                      </a:r>
                      <a:endParaRPr lang="en-US" sz="900" b="0" i="0" u="none" strike="noStrike">
                        <a:effectLst/>
                        <a:latin typeface="MS Sans Serif"/>
                      </a:endParaRPr>
                    </a:p>
                  </a:txBody>
                  <a:tcPr marL="8474" marR="8474" marT="8474" marB="0" anchor="b"/>
                </a:tc>
                <a:extLst>
                  <a:ext uri="{0D108BD9-81ED-4DB2-BD59-A6C34878D82A}">
                    <a16:rowId xmlns:a16="http://schemas.microsoft.com/office/drawing/2014/main" val="3760915193"/>
                  </a:ext>
                </a:extLst>
              </a:tr>
              <a:tr h="238930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PERFORATING</a:t>
                      </a:r>
                      <a:endParaRPr lang="en-US" sz="900" b="0" i="0" u="none" strike="noStrike">
                        <a:effectLst/>
                        <a:latin typeface="MS Sans Serif"/>
                      </a:endParaRPr>
                    </a:p>
                  </a:txBody>
                  <a:tcPr marL="8474" marR="8474" marT="847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u="none" strike="noStrike">
                          <a:effectLst/>
                        </a:rPr>
                        <a:t>0</a:t>
                      </a:r>
                      <a:endParaRPr lang="en-US" sz="900" b="0" i="0" u="none" strike="noStrike">
                        <a:effectLst/>
                        <a:latin typeface="MS Sans Serif"/>
                      </a:endParaRPr>
                    </a:p>
                  </a:txBody>
                  <a:tcPr marL="8474" marR="8474" marT="847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u="none" strike="noStrike">
                          <a:effectLst/>
                        </a:rPr>
                        <a:t>0</a:t>
                      </a:r>
                      <a:endParaRPr lang="en-US" sz="900" b="0" i="0" u="none" strike="noStrike">
                        <a:effectLst/>
                        <a:latin typeface="MS Sans Serif"/>
                      </a:endParaRPr>
                    </a:p>
                  </a:txBody>
                  <a:tcPr marL="8474" marR="8474" marT="847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u="none" strike="noStrike">
                          <a:effectLst/>
                        </a:rPr>
                        <a:t>0</a:t>
                      </a:r>
                      <a:endParaRPr lang="en-US" sz="900" b="0" i="0" u="none" strike="noStrike">
                        <a:effectLst/>
                        <a:latin typeface="MS Sans Serif"/>
                      </a:endParaRPr>
                    </a:p>
                  </a:txBody>
                  <a:tcPr marL="8474" marR="8474" marT="847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u="none" strike="noStrike">
                          <a:effectLst/>
                        </a:rPr>
                        <a:t>0</a:t>
                      </a:r>
                      <a:endParaRPr lang="en-US" sz="900" b="0" i="0" u="none" strike="noStrike">
                        <a:effectLst/>
                        <a:latin typeface="MS Sans Serif"/>
                      </a:endParaRPr>
                    </a:p>
                  </a:txBody>
                  <a:tcPr marL="8474" marR="8474" marT="847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N/A</a:t>
                      </a:r>
                      <a:endParaRPr lang="en-US" sz="900" b="0" i="0" u="none" strike="noStrike">
                        <a:effectLst/>
                        <a:latin typeface="MS Sans Serif"/>
                      </a:endParaRPr>
                    </a:p>
                  </a:txBody>
                  <a:tcPr marL="8474" marR="8474" marT="847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u="none" strike="noStrike">
                          <a:effectLst/>
                        </a:rPr>
                        <a:t>1</a:t>
                      </a:r>
                      <a:endParaRPr lang="en-US" sz="900" b="0" i="0" u="none" strike="noStrike">
                        <a:effectLst/>
                        <a:latin typeface="MS Sans Serif"/>
                      </a:endParaRPr>
                    </a:p>
                  </a:txBody>
                  <a:tcPr marL="8474" marR="8474" marT="847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u="none" strike="noStrike">
                          <a:effectLst/>
                        </a:rPr>
                        <a:t>1</a:t>
                      </a:r>
                      <a:endParaRPr lang="en-US" sz="900" b="0" i="0" u="none" strike="noStrike">
                        <a:effectLst/>
                        <a:latin typeface="MS Sans Serif"/>
                      </a:endParaRPr>
                    </a:p>
                  </a:txBody>
                  <a:tcPr marL="8474" marR="8474" marT="8474" marB="0" anchor="b"/>
                </a:tc>
                <a:extLst>
                  <a:ext uri="{0D108BD9-81ED-4DB2-BD59-A6C34878D82A}">
                    <a16:rowId xmlns:a16="http://schemas.microsoft.com/office/drawing/2014/main" val="505564489"/>
                  </a:ext>
                </a:extLst>
              </a:tr>
              <a:tr h="238930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PERFORATING</a:t>
                      </a:r>
                      <a:endParaRPr lang="en-US" sz="900" b="0" i="0" u="none" strike="noStrike">
                        <a:effectLst/>
                        <a:latin typeface="MS Sans Serif"/>
                      </a:endParaRPr>
                    </a:p>
                  </a:txBody>
                  <a:tcPr marL="8474" marR="8474" marT="847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u="none" strike="noStrike">
                          <a:effectLst/>
                        </a:rPr>
                        <a:t>0</a:t>
                      </a:r>
                      <a:endParaRPr lang="en-US" sz="900" b="0" i="0" u="none" strike="noStrike">
                        <a:effectLst/>
                        <a:latin typeface="MS Sans Serif"/>
                      </a:endParaRPr>
                    </a:p>
                  </a:txBody>
                  <a:tcPr marL="8474" marR="8474" marT="847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u="none" strike="noStrike">
                          <a:effectLst/>
                        </a:rPr>
                        <a:t>0</a:t>
                      </a:r>
                      <a:endParaRPr lang="en-US" sz="900" b="0" i="0" u="none" strike="noStrike">
                        <a:effectLst/>
                        <a:latin typeface="MS Sans Serif"/>
                      </a:endParaRPr>
                    </a:p>
                  </a:txBody>
                  <a:tcPr marL="8474" marR="8474" marT="847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u="none" strike="noStrike">
                          <a:effectLst/>
                        </a:rPr>
                        <a:t>0</a:t>
                      </a:r>
                      <a:endParaRPr lang="en-US" sz="900" b="0" i="0" u="none" strike="noStrike">
                        <a:effectLst/>
                        <a:latin typeface="MS Sans Serif"/>
                      </a:endParaRPr>
                    </a:p>
                  </a:txBody>
                  <a:tcPr marL="8474" marR="8474" marT="847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u="none" strike="noStrike">
                          <a:effectLst/>
                        </a:rPr>
                        <a:t>0</a:t>
                      </a:r>
                      <a:endParaRPr lang="en-US" sz="900" b="0" i="0" u="none" strike="noStrike">
                        <a:effectLst/>
                        <a:latin typeface="MS Sans Serif"/>
                      </a:endParaRPr>
                    </a:p>
                  </a:txBody>
                  <a:tcPr marL="8474" marR="8474" marT="847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N/A</a:t>
                      </a:r>
                      <a:endParaRPr lang="en-US" sz="900" b="0" i="0" u="none" strike="noStrike">
                        <a:effectLst/>
                        <a:latin typeface="MS Sans Serif"/>
                      </a:endParaRPr>
                    </a:p>
                  </a:txBody>
                  <a:tcPr marL="8474" marR="8474" marT="847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u="none" strike="noStrike">
                          <a:effectLst/>
                        </a:rPr>
                        <a:t>1</a:t>
                      </a:r>
                      <a:endParaRPr lang="en-US" sz="900" b="0" i="0" u="none" strike="noStrike">
                        <a:effectLst/>
                        <a:latin typeface="MS Sans Serif"/>
                      </a:endParaRPr>
                    </a:p>
                  </a:txBody>
                  <a:tcPr marL="8474" marR="8474" marT="847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u="none" strike="noStrike">
                          <a:effectLst/>
                        </a:rPr>
                        <a:t>1</a:t>
                      </a:r>
                      <a:endParaRPr lang="en-US" sz="900" b="0" i="0" u="none" strike="noStrike">
                        <a:effectLst/>
                        <a:latin typeface="MS Sans Serif"/>
                      </a:endParaRPr>
                    </a:p>
                  </a:txBody>
                  <a:tcPr marL="8474" marR="8474" marT="8474" marB="0" anchor="b"/>
                </a:tc>
                <a:extLst>
                  <a:ext uri="{0D108BD9-81ED-4DB2-BD59-A6C34878D82A}">
                    <a16:rowId xmlns:a16="http://schemas.microsoft.com/office/drawing/2014/main" val="3450147087"/>
                  </a:ext>
                </a:extLst>
              </a:tr>
              <a:tr h="238930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PERFORATING</a:t>
                      </a:r>
                      <a:endParaRPr lang="en-US" sz="900" b="0" i="0" u="none" strike="noStrike">
                        <a:effectLst/>
                        <a:latin typeface="MS Sans Serif"/>
                      </a:endParaRPr>
                    </a:p>
                  </a:txBody>
                  <a:tcPr marL="8474" marR="8474" marT="847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u="none" strike="noStrike">
                          <a:effectLst/>
                        </a:rPr>
                        <a:t>0</a:t>
                      </a:r>
                      <a:endParaRPr lang="en-US" sz="900" b="0" i="0" u="none" strike="noStrike">
                        <a:effectLst/>
                        <a:latin typeface="MS Sans Serif"/>
                      </a:endParaRPr>
                    </a:p>
                  </a:txBody>
                  <a:tcPr marL="8474" marR="8474" marT="847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u="none" strike="noStrike">
                          <a:effectLst/>
                        </a:rPr>
                        <a:t>0</a:t>
                      </a:r>
                      <a:endParaRPr lang="en-US" sz="900" b="0" i="0" u="none" strike="noStrike">
                        <a:effectLst/>
                        <a:latin typeface="MS Sans Serif"/>
                      </a:endParaRPr>
                    </a:p>
                  </a:txBody>
                  <a:tcPr marL="8474" marR="8474" marT="847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u="none" strike="noStrike">
                          <a:effectLst/>
                        </a:rPr>
                        <a:t>0</a:t>
                      </a:r>
                      <a:endParaRPr lang="en-US" sz="900" b="0" i="0" u="none" strike="noStrike">
                        <a:effectLst/>
                        <a:latin typeface="MS Sans Serif"/>
                      </a:endParaRPr>
                    </a:p>
                  </a:txBody>
                  <a:tcPr marL="8474" marR="8474" marT="847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u="none" strike="noStrike">
                          <a:effectLst/>
                        </a:rPr>
                        <a:t>0</a:t>
                      </a:r>
                      <a:endParaRPr lang="en-US" sz="900" b="0" i="0" u="none" strike="noStrike">
                        <a:effectLst/>
                        <a:latin typeface="MS Sans Serif"/>
                      </a:endParaRPr>
                    </a:p>
                  </a:txBody>
                  <a:tcPr marL="8474" marR="8474" marT="847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N/A</a:t>
                      </a:r>
                      <a:endParaRPr lang="en-US" sz="900" b="0" i="0" u="none" strike="noStrike">
                        <a:effectLst/>
                        <a:latin typeface="MS Sans Serif"/>
                      </a:endParaRPr>
                    </a:p>
                  </a:txBody>
                  <a:tcPr marL="8474" marR="8474" marT="847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u="none" strike="noStrike">
                          <a:effectLst/>
                        </a:rPr>
                        <a:t>1</a:t>
                      </a:r>
                      <a:endParaRPr lang="en-US" sz="900" b="0" i="0" u="none" strike="noStrike">
                        <a:effectLst/>
                        <a:latin typeface="MS Sans Serif"/>
                      </a:endParaRPr>
                    </a:p>
                  </a:txBody>
                  <a:tcPr marL="8474" marR="8474" marT="847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u="none" strike="noStrike">
                          <a:effectLst/>
                        </a:rPr>
                        <a:t>1</a:t>
                      </a:r>
                      <a:endParaRPr lang="en-US" sz="900" b="0" i="0" u="none" strike="noStrike">
                        <a:effectLst/>
                        <a:latin typeface="MS Sans Serif"/>
                      </a:endParaRPr>
                    </a:p>
                  </a:txBody>
                  <a:tcPr marL="8474" marR="8474" marT="8474" marB="0" anchor="b"/>
                </a:tc>
                <a:extLst>
                  <a:ext uri="{0D108BD9-81ED-4DB2-BD59-A6C34878D82A}">
                    <a16:rowId xmlns:a16="http://schemas.microsoft.com/office/drawing/2014/main" val="1753291505"/>
                  </a:ext>
                </a:extLst>
              </a:tr>
              <a:tr h="238930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 dirty="0">
                          <a:effectLst/>
                        </a:rPr>
                        <a:t>PERFORATING</a:t>
                      </a:r>
                      <a:endParaRPr lang="en-US" sz="900" b="0" i="0" u="none" strike="noStrike" dirty="0">
                        <a:effectLst/>
                        <a:latin typeface="MS Sans Serif"/>
                      </a:endParaRPr>
                    </a:p>
                  </a:txBody>
                  <a:tcPr marL="8474" marR="8474" marT="847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u="none" strike="noStrike">
                          <a:effectLst/>
                        </a:rPr>
                        <a:t>0</a:t>
                      </a:r>
                      <a:endParaRPr lang="en-US" sz="900" b="0" i="0" u="none" strike="noStrike">
                        <a:effectLst/>
                        <a:latin typeface="MS Sans Serif"/>
                      </a:endParaRPr>
                    </a:p>
                  </a:txBody>
                  <a:tcPr marL="8474" marR="8474" marT="847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u="none" strike="noStrike">
                          <a:effectLst/>
                        </a:rPr>
                        <a:t>0</a:t>
                      </a:r>
                      <a:endParaRPr lang="en-US" sz="900" b="0" i="0" u="none" strike="noStrike">
                        <a:effectLst/>
                        <a:latin typeface="MS Sans Serif"/>
                      </a:endParaRPr>
                    </a:p>
                  </a:txBody>
                  <a:tcPr marL="8474" marR="8474" marT="847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u="none" strike="noStrike">
                          <a:effectLst/>
                        </a:rPr>
                        <a:t>0</a:t>
                      </a:r>
                      <a:endParaRPr lang="en-US" sz="900" b="0" i="0" u="none" strike="noStrike">
                        <a:effectLst/>
                        <a:latin typeface="MS Sans Serif"/>
                      </a:endParaRPr>
                    </a:p>
                  </a:txBody>
                  <a:tcPr marL="8474" marR="8474" marT="847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u="none" strike="noStrike">
                          <a:effectLst/>
                        </a:rPr>
                        <a:t>0</a:t>
                      </a:r>
                      <a:endParaRPr lang="en-US" sz="900" b="0" i="0" u="none" strike="noStrike">
                        <a:effectLst/>
                        <a:latin typeface="MS Sans Serif"/>
                      </a:endParaRPr>
                    </a:p>
                  </a:txBody>
                  <a:tcPr marL="8474" marR="8474" marT="847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N/A</a:t>
                      </a:r>
                      <a:endParaRPr lang="en-US" sz="900" b="0" i="0" u="none" strike="noStrike">
                        <a:effectLst/>
                        <a:latin typeface="MS Sans Serif"/>
                      </a:endParaRPr>
                    </a:p>
                  </a:txBody>
                  <a:tcPr marL="8474" marR="8474" marT="847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u="none" strike="noStrike">
                          <a:effectLst/>
                        </a:rPr>
                        <a:t>1</a:t>
                      </a:r>
                      <a:endParaRPr lang="en-US" sz="900" b="0" i="0" u="none" strike="noStrike">
                        <a:effectLst/>
                        <a:latin typeface="MS Sans Serif"/>
                      </a:endParaRPr>
                    </a:p>
                  </a:txBody>
                  <a:tcPr marL="8474" marR="8474" marT="847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u="none" strike="noStrike">
                          <a:effectLst/>
                        </a:rPr>
                        <a:t>1</a:t>
                      </a:r>
                      <a:endParaRPr lang="en-US" sz="900" b="0" i="0" u="none" strike="noStrike">
                        <a:effectLst/>
                        <a:latin typeface="MS Sans Serif"/>
                      </a:endParaRPr>
                    </a:p>
                  </a:txBody>
                  <a:tcPr marL="8474" marR="8474" marT="8474" marB="0" anchor="b"/>
                </a:tc>
                <a:extLst>
                  <a:ext uri="{0D108BD9-81ED-4DB2-BD59-A6C34878D82A}">
                    <a16:rowId xmlns:a16="http://schemas.microsoft.com/office/drawing/2014/main" val="2728331037"/>
                  </a:ext>
                </a:extLst>
              </a:tr>
              <a:tr h="238930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PERFORATING</a:t>
                      </a:r>
                      <a:endParaRPr lang="en-US" sz="900" b="0" i="0" u="none" strike="noStrike">
                        <a:effectLst/>
                        <a:latin typeface="MS Sans Serif"/>
                      </a:endParaRPr>
                    </a:p>
                  </a:txBody>
                  <a:tcPr marL="8474" marR="8474" marT="847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u="none" strike="noStrike">
                          <a:effectLst/>
                        </a:rPr>
                        <a:t>0</a:t>
                      </a:r>
                      <a:endParaRPr lang="en-US" sz="900" b="0" i="0" u="none" strike="noStrike">
                        <a:effectLst/>
                        <a:latin typeface="MS Sans Serif"/>
                      </a:endParaRPr>
                    </a:p>
                  </a:txBody>
                  <a:tcPr marL="8474" marR="8474" marT="847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u="none" strike="noStrike">
                          <a:effectLst/>
                        </a:rPr>
                        <a:t>0</a:t>
                      </a:r>
                      <a:endParaRPr lang="en-US" sz="900" b="0" i="0" u="none" strike="noStrike">
                        <a:effectLst/>
                        <a:latin typeface="MS Sans Serif"/>
                      </a:endParaRPr>
                    </a:p>
                  </a:txBody>
                  <a:tcPr marL="8474" marR="8474" marT="847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u="none" strike="noStrike">
                          <a:effectLst/>
                        </a:rPr>
                        <a:t>0</a:t>
                      </a:r>
                      <a:endParaRPr lang="en-US" sz="900" b="0" i="0" u="none" strike="noStrike">
                        <a:effectLst/>
                        <a:latin typeface="MS Sans Serif"/>
                      </a:endParaRPr>
                    </a:p>
                  </a:txBody>
                  <a:tcPr marL="8474" marR="8474" marT="847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u="none" strike="noStrike">
                          <a:effectLst/>
                        </a:rPr>
                        <a:t>0</a:t>
                      </a:r>
                      <a:endParaRPr lang="en-US" sz="900" b="0" i="0" u="none" strike="noStrike">
                        <a:effectLst/>
                        <a:latin typeface="MS Sans Serif"/>
                      </a:endParaRPr>
                    </a:p>
                  </a:txBody>
                  <a:tcPr marL="8474" marR="8474" marT="847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N/A</a:t>
                      </a:r>
                      <a:endParaRPr lang="en-US" sz="900" b="0" i="0" u="none" strike="noStrike">
                        <a:effectLst/>
                        <a:latin typeface="MS Sans Serif"/>
                      </a:endParaRPr>
                    </a:p>
                  </a:txBody>
                  <a:tcPr marL="8474" marR="8474" marT="847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u="none" strike="noStrike">
                          <a:effectLst/>
                        </a:rPr>
                        <a:t>1</a:t>
                      </a:r>
                      <a:endParaRPr lang="en-US" sz="900" b="0" i="0" u="none" strike="noStrike">
                        <a:effectLst/>
                        <a:latin typeface="MS Sans Serif"/>
                      </a:endParaRPr>
                    </a:p>
                  </a:txBody>
                  <a:tcPr marL="8474" marR="8474" marT="847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u="none" strike="noStrike">
                          <a:effectLst/>
                        </a:rPr>
                        <a:t>1</a:t>
                      </a:r>
                      <a:endParaRPr lang="en-US" sz="900" b="0" i="0" u="none" strike="noStrike">
                        <a:effectLst/>
                        <a:latin typeface="MS Sans Serif"/>
                      </a:endParaRPr>
                    </a:p>
                  </a:txBody>
                  <a:tcPr marL="8474" marR="8474" marT="8474" marB="0" anchor="b"/>
                </a:tc>
                <a:extLst>
                  <a:ext uri="{0D108BD9-81ED-4DB2-BD59-A6C34878D82A}">
                    <a16:rowId xmlns:a16="http://schemas.microsoft.com/office/drawing/2014/main" val="3862038357"/>
                  </a:ext>
                </a:extLst>
              </a:tr>
              <a:tr h="238930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PERFORATING</a:t>
                      </a:r>
                      <a:endParaRPr lang="en-US" sz="900" b="0" i="0" u="none" strike="noStrike">
                        <a:effectLst/>
                        <a:latin typeface="MS Sans Serif"/>
                      </a:endParaRPr>
                    </a:p>
                  </a:txBody>
                  <a:tcPr marL="8474" marR="8474" marT="847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u="none" strike="noStrike">
                          <a:effectLst/>
                        </a:rPr>
                        <a:t>0</a:t>
                      </a:r>
                      <a:endParaRPr lang="en-US" sz="900" b="0" i="0" u="none" strike="noStrike">
                        <a:effectLst/>
                        <a:latin typeface="MS Sans Serif"/>
                      </a:endParaRPr>
                    </a:p>
                  </a:txBody>
                  <a:tcPr marL="8474" marR="8474" marT="847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u="none" strike="noStrike">
                          <a:effectLst/>
                        </a:rPr>
                        <a:t>0</a:t>
                      </a:r>
                      <a:endParaRPr lang="en-US" sz="900" b="0" i="0" u="none" strike="noStrike">
                        <a:effectLst/>
                        <a:latin typeface="MS Sans Serif"/>
                      </a:endParaRPr>
                    </a:p>
                  </a:txBody>
                  <a:tcPr marL="8474" marR="8474" marT="847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u="none" strike="noStrike">
                          <a:effectLst/>
                        </a:rPr>
                        <a:t>0</a:t>
                      </a:r>
                      <a:endParaRPr lang="en-US" sz="900" b="0" i="0" u="none" strike="noStrike">
                        <a:effectLst/>
                        <a:latin typeface="MS Sans Serif"/>
                      </a:endParaRPr>
                    </a:p>
                  </a:txBody>
                  <a:tcPr marL="8474" marR="8474" marT="847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u="none" strike="noStrike">
                          <a:effectLst/>
                        </a:rPr>
                        <a:t>0</a:t>
                      </a:r>
                      <a:endParaRPr lang="en-US" sz="900" b="0" i="0" u="none" strike="noStrike">
                        <a:effectLst/>
                        <a:latin typeface="MS Sans Serif"/>
                      </a:endParaRPr>
                    </a:p>
                  </a:txBody>
                  <a:tcPr marL="8474" marR="8474" marT="847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N/A</a:t>
                      </a:r>
                      <a:endParaRPr lang="en-US" sz="900" b="0" i="0" u="none" strike="noStrike">
                        <a:effectLst/>
                        <a:latin typeface="MS Sans Serif"/>
                      </a:endParaRPr>
                    </a:p>
                  </a:txBody>
                  <a:tcPr marL="8474" marR="8474" marT="847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u="none" strike="noStrike">
                          <a:effectLst/>
                        </a:rPr>
                        <a:t>1</a:t>
                      </a:r>
                      <a:endParaRPr lang="en-US" sz="900" b="0" i="0" u="none" strike="noStrike">
                        <a:effectLst/>
                        <a:latin typeface="MS Sans Serif"/>
                      </a:endParaRPr>
                    </a:p>
                  </a:txBody>
                  <a:tcPr marL="8474" marR="8474" marT="847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u="none" strike="noStrike">
                          <a:effectLst/>
                        </a:rPr>
                        <a:t>1</a:t>
                      </a:r>
                      <a:endParaRPr lang="en-US" sz="900" b="0" i="0" u="none" strike="noStrike">
                        <a:effectLst/>
                        <a:latin typeface="MS Sans Serif"/>
                      </a:endParaRPr>
                    </a:p>
                  </a:txBody>
                  <a:tcPr marL="8474" marR="8474" marT="8474" marB="0" anchor="b"/>
                </a:tc>
                <a:extLst>
                  <a:ext uri="{0D108BD9-81ED-4DB2-BD59-A6C34878D82A}">
                    <a16:rowId xmlns:a16="http://schemas.microsoft.com/office/drawing/2014/main" val="1396042463"/>
                  </a:ext>
                </a:extLst>
              </a:tr>
              <a:tr h="655898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PERFORATING</a:t>
                      </a:r>
                      <a:endParaRPr lang="en-US" sz="900" b="0" i="0" u="none" strike="noStrike">
                        <a:effectLst/>
                        <a:latin typeface="MS Sans Serif"/>
                      </a:endParaRPr>
                    </a:p>
                  </a:txBody>
                  <a:tcPr marL="8474" marR="8474" marT="847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u="none" strike="noStrike">
                          <a:effectLst/>
                        </a:rPr>
                        <a:t>0</a:t>
                      </a:r>
                      <a:endParaRPr lang="en-US" sz="900" b="0" i="0" u="none" strike="noStrike">
                        <a:effectLst/>
                        <a:latin typeface="MS Sans Serif"/>
                      </a:endParaRPr>
                    </a:p>
                  </a:txBody>
                  <a:tcPr marL="8474" marR="8474" marT="847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u="none" strike="noStrike">
                          <a:effectLst/>
                        </a:rPr>
                        <a:t>0</a:t>
                      </a:r>
                      <a:endParaRPr lang="en-US" sz="900" b="0" i="0" u="none" strike="noStrike">
                        <a:effectLst/>
                        <a:latin typeface="MS Sans Serif"/>
                      </a:endParaRPr>
                    </a:p>
                  </a:txBody>
                  <a:tcPr marL="8474" marR="8474" marT="847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u="none" strike="noStrike">
                          <a:effectLst/>
                        </a:rPr>
                        <a:t>0</a:t>
                      </a:r>
                      <a:endParaRPr lang="en-US" sz="900" b="0" i="0" u="none" strike="noStrike">
                        <a:effectLst/>
                        <a:latin typeface="MS Sans Serif"/>
                      </a:endParaRPr>
                    </a:p>
                  </a:txBody>
                  <a:tcPr marL="8474" marR="8474" marT="847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u="none" strike="noStrike">
                          <a:effectLst/>
                        </a:rPr>
                        <a:t>0</a:t>
                      </a:r>
                      <a:endParaRPr lang="en-US" sz="900" b="0" i="0" u="none" strike="noStrike">
                        <a:effectLst/>
                        <a:latin typeface="MS Sans Serif"/>
                      </a:endParaRPr>
                    </a:p>
                  </a:txBody>
                  <a:tcPr marL="8474" marR="8474" marT="847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N/A</a:t>
                      </a:r>
                      <a:endParaRPr lang="en-US" sz="900" b="0" i="0" u="none" strike="noStrike">
                        <a:effectLst/>
                        <a:latin typeface="MS Sans Serif"/>
                      </a:endParaRPr>
                    </a:p>
                  </a:txBody>
                  <a:tcPr marL="8474" marR="8474" marT="847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u="none" strike="noStrike">
                          <a:effectLst/>
                        </a:rPr>
                        <a:t>1</a:t>
                      </a:r>
                      <a:endParaRPr lang="en-US" sz="900" b="0" i="0" u="none" strike="noStrike">
                        <a:effectLst/>
                        <a:latin typeface="MS Sans Serif"/>
                      </a:endParaRPr>
                    </a:p>
                  </a:txBody>
                  <a:tcPr marL="8474" marR="8474" marT="847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u="none" strike="noStrike" dirty="0">
                          <a:effectLst/>
                        </a:rPr>
                        <a:t>1</a:t>
                      </a:r>
                      <a:endParaRPr lang="en-US" sz="900" b="0" i="0" u="none" strike="noStrike" dirty="0">
                        <a:effectLst/>
                        <a:latin typeface="MS Sans Serif"/>
                      </a:endParaRPr>
                    </a:p>
                  </a:txBody>
                  <a:tcPr marL="8474" marR="8474" marT="8474" marB="0" anchor="b"/>
                </a:tc>
                <a:extLst>
                  <a:ext uri="{0D108BD9-81ED-4DB2-BD59-A6C34878D82A}">
                    <a16:rowId xmlns:a16="http://schemas.microsoft.com/office/drawing/2014/main" val="409597166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2472881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3504" y="1045106"/>
            <a:ext cx="8761413" cy="706964"/>
          </a:xfrm>
        </p:spPr>
        <p:txBody>
          <a:bodyPr/>
          <a:lstStyle/>
          <a:p>
            <a:r>
              <a:rPr lang="en-US" dirty="0" smtClean="0"/>
              <a:t>Project overview/ solutions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data was already pretty clean except for some blanks </a:t>
            </a:r>
          </a:p>
          <a:p>
            <a:r>
              <a:rPr lang="en-US" dirty="0" smtClean="0"/>
              <a:t>There were 134 blanks that I replaced with N/A</a:t>
            </a:r>
          </a:p>
          <a:p>
            <a:r>
              <a:rPr lang="en-US" dirty="0" smtClean="0"/>
              <a:t>To solve the problem with the redundant columns treat day- day treat. I deleted day treat because it was just the same as treat day </a:t>
            </a:r>
          </a:p>
          <a:p>
            <a:r>
              <a:rPr lang="en-US" dirty="0" smtClean="0"/>
              <a:t>The other columns that needed to be deleted was weeks from death and injury from death; for this I just deleted the days from death column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96418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Comparison of blasts between perforation and contusions  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2"/>
          </p:nvPr>
        </p:nvSpPr>
        <p:spPr>
          <a:xfrm>
            <a:off x="1154954" y="3214688"/>
            <a:ext cx="8825659" cy="3486150"/>
          </a:xfrm>
        </p:spPr>
        <p:txBody>
          <a:bodyPr/>
          <a:lstStyle/>
          <a:p>
            <a:r>
              <a:rPr lang="en-US" dirty="0" smtClean="0"/>
              <a:t>For this I filtered each to where I could only see one at a time. </a:t>
            </a:r>
          </a:p>
          <a:p>
            <a:r>
              <a:rPr lang="en-US" dirty="0" smtClean="0"/>
              <a:t>Then I did a </a:t>
            </a:r>
            <a:r>
              <a:rPr lang="en-US" dirty="0" err="1" smtClean="0"/>
              <a:t>countif</a:t>
            </a:r>
            <a:r>
              <a:rPr lang="en-US" dirty="0" smtClean="0"/>
              <a:t> in order to get the difference </a:t>
            </a:r>
          </a:p>
          <a:p>
            <a:r>
              <a:rPr lang="en-US" dirty="0" smtClean="0"/>
              <a:t>There was 88 perforations and 43 contusions 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28669946"/>
              </p:ext>
            </p:extLst>
          </p:nvPr>
        </p:nvGraphicFramePr>
        <p:xfrm>
          <a:off x="8143876" y="3214688"/>
          <a:ext cx="3800474" cy="192881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737360">
                  <a:extLst>
                    <a:ext uri="{9D8B030D-6E8A-4147-A177-3AD203B41FA5}">
                      <a16:colId xmlns:a16="http://schemas.microsoft.com/office/drawing/2014/main" val="1168496435"/>
                    </a:ext>
                  </a:extLst>
                </a:gridCol>
                <a:gridCol w="2063114">
                  <a:extLst>
                    <a:ext uri="{9D8B030D-6E8A-4147-A177-3AD203B41FA5}">
                      <a16:colId xmlns:a16="http://schemas.microsoft.com/office/drawing/2014/main" val="492430282"/>
                    </a:ext>
                  </a:extLst>
                </a:gridCol>
              </a:tblGrid>
              <a:tr h="1273016"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88</a:t>
                      </a:r>
                      <a:endParaRPr lang="en-US" sz="1000" b="0" i="0" u="none" strike="noStrike">
                        <a:effectLst/>
                        <a:latin typeface="MS Sans Serif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>
                          <a:effectLst/>
                        </a:rPr>
                        <a:t>Perforations </a:t>
                      </a:r>
                      <a:endParaRPr lang="en-US" sz="1000" b="0" i="0" u="none" strike="noStrike" dirty="0">
                        <a:effectLst/>
                        <a:latin typeface="MS Sans Serif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817083846"/>
                  </a:ext>
                </a:extLst>
              </a:tr>
              <a:tr h="655795"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 dirty="0">
                          <a:effectLst/>
                        </a:rPr>
                        <a:t>43</a:t>
                      </a:r>
                      <a:endParaRPr lang="en-US" sz="1000" b="0" i="0" u="none" strike="noStrike" dirty="0">
                        <a:effectLst/>
                        <a:latin typeface="MS Sans Serif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>
                          <a:effectLst/>
                        </a:rPr>
                        <a:t>Contusions</a:t>
                      </a:r>
                      <a:endParaRPr lang="en-US" sz="1000" b="0" i="0" u="none" strike="noStrike" dirty="0">
                        <a:effectLst/>
                        <a:latin typeface="MS Sans Serif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51127066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812159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Future work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dirty="0" smtClean="0"/>
              <a:t>If I wanted to use this again the future I could find the number of healing weeks from the different types of blasts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71150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 Boardroom">
  <a:themeElements>
    <a:clrScheme name="Ion Boardroom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Ion Boardroom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 Boardroom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8502691-933B-45FE-8764-BA278511EF2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71</TotalTime>
  <Words>587</Words>
  <Application>Microsoft Office PowerPoint</Application>
  <PresentationFormat>Widescreen</PresentationFormat>
  <Paragraphs>308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Century Gothic</vt:lpstr>
      <vt:lpstr>MS Sans Serif</vt:lpstr>
      <vt:lpstr>Wingdings 3</vt:lpstr>
      <vt:lpstr>Ion Boardroom</vt:lpstr>
      <vt:lpstr>Cranial Fractures </vt:lpstr>
      <vt:lpstr>Data Analysis  </vt:lpstr>
      <vt:lpstr>Where the data came from </vt:lpstr>
      <vt:lpstr>Question </vt:lpstr>
      <vt:lpstr>Problems to solve </vt:lpstr>
      <vt:lpstr>Project overview/ solutions </vt:lpstr>
      <vt:lpstr>Comparison of blasts between perforation and contusions  </vt:lpstr>
      <vt:lpstr>Future work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Cranial Fractures</dc:title>
  <dc:creator>Fogelman-Wood, Rosalyn</dc:creator>
  <cp:lastModifiedBy>Fogelman-Wood, Rosalyn</cp:lastModifiedBy>
  <cp:revision>10</cp:revision>
  <dcterms:created xsi:type="dcterms:W3CDTF">2019-12-06T15:30:46Z</dcterms:created>
  <dcterms:modified xsi:type="dcterms:W3CDTF">2019-12-06T16:41:54Z</dcterms:modified>
</cp:coreProperties>
</file>