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>
        <p:scale>
          <a:sx n="102" d="100"/>
          <a:sy n="102" d="100"/>
        </p:scale>
        <p:origin x="9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2:52.3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931 240,'-137'-2,"18"0,-51 7,133-2,1 2,0 1,1 2,-1 1,-29 13,55-16,1 0,0 1,0 0,1 1,0 0,0 0,1 0,0 1,1 0,0 1,0-1,-1 5,-38 50,28-45,1-1,1 0,0 0,-3 8,13-18,1 1,0-1,0 1,1 0,0 0,0 0,1 0,0 1,1-1,0 2,0-2,1 0,-1 0,1 1,1-1,0 0,0 0,1 0,0 0,1 0,0 1,1-3,-1-1,1 1,1-1,-1 0,1 0,0 0,0-1,1 0,0 0,0 0,0-1,4 3,11 4,0-1,1-1,0-1,0 0,1-2,0-1,0 0,18 0,29 7,-6-2,33 8,41 14,-85-21,-1 1,9 6,-34-10,0-1,0-1,1-2,0-1,14 0,50-2,2-4,23-1,-86 4,-2-1,1 1,-1 2,1 1,-1 1,10 4,38 7,-52-11,-1 1,0 1,-1 1,6 3,4 2,1-1,0-2,1-1,0-1,0-2,1-2,-1-1,1-1,2-3,-22 2,0 0,0-1,1-1,-1 0,-1-1,1-1,0-1,-1 0,11-6,-4 2,0 0,0 1,1 2,0 0,0 2,0 0,18 0,37 1,55 6,-19 1,-52-3,90-3,-146 1,-1 1,0-1,1 0,-1 0,0-1,0 0,0 0,0 0,0 0,-1-1,1 0,0 0,-1 0,0 0,0-1,0 1,0-1,-1 0,1 0,-1-1,0 1,0-1,-1 0,2-4,4-10,-2-1,0-1,-1 1,-1-1,1-17,3-15,2-8,-6 29,2 0,2 1,5-16,-2 20,-2 0,-1-1,-1 0,-1 0,-2 0,0-11,-4 31,0 1,0 0,0-1,-1 1,0 0,0 0,-1 0,0 0,-1 0,1 0,-1 1,0-1,-1 1,0-1,0 1,0 1,0-1,-1 0,0 1,-1 0,1 0,-1 1,0-1,0 1,0 1,0-1,-5-1,-34-13,0 2,-1 3,-2 1,-75-23,72 15,1-2,1-2,-3-4,33 19,1 1,-1 0,0 2,-1 0,0 2,0 0,0 1,-13 0,-35 1,-65 6,18 0,-616-4,710 1,1 2,0 0,0 1,0 1,1 1,-1 1,0 1,-8 2,0-1,-25 4,25-7,1 1,0 1,0 1,1 1,0 1,1 2,0 1,1 0,-7 7,-11 6,-21 16,41-22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3:29.4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5.3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5.8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6.1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6.6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7.0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7.5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7.9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8.5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8.8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3:00.4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1239 3,'-72'0,"-2"-2,-1 3,1 3,-1 4,2 3,-11 5,24-2,-1-3,-1-3,0-2,0-3,-12-3,60 0,-1 0,1 1,-1 1,1 0,0 1,-12 4,17-3,0 0,0 0,1 1,-1 0,1 0,1 1,-1 0,1 0,0 1,-4 4,-32 29,37-35,-1 0,1 0,0 1,0 0,1 0,0 0,0 1,0 0,1-1,0 2,0-1,0 0,1 1,1 0,-1-1,0 4,1 8,0 1,1-1,1 1,0-1,2 1,0-1,1 1,2-1,-1 0,2-1,1 1,0-1,1 0,4 4,-10-17,1-2,0 1,0 0,0 0,1-1,-1 0,1 0,0 0,-1 0,1 0,1-1,-1 0,0 0,1 0,-1 0,1 0,0-1,11 2,1 0,-1-1,0-1,9 0,-13-2,0 2,0-1,0 2,0-1,0 2,0 0,0 0,3 2,-1 2,-1 1,0 0,-1 1,0 0,0 1,-1 0,8 10,9 13,-1 1,-2 2,0-1,1-1,11 10,-26-34,1 0,1 0,-1-1,2-1,-1 0,1-1,0 0,0-1,1 0,0-2,0 0,0 0,1-1,3-1,40 4,1-3,-1-2,9-4,-6 2,715-2,-768 3,0-1,0 0,0-1,0 0,0-1,0 0,-1 0,1 0,-1-1,0-1,0 0,21-13,-1-2,10-10,13-10,-42 34,-1-2,0 1,0-1,0 0,-1-1,-1 1,1-1,-2-1,4-6,7-16,-2-2,2-10,6-13,-13 36,4-8,-2-1,0 0,-2 0,3-24,-10 44,-1 0,-1 0,1 0,-2 0,1 1,-1-1,-1 0,0 0,0 1,-1-1,0 1,-1 0,0 0,0 0,-1 0,0 1,-3-4,-7-6,-1 0,-1 0,-1 2,0 0,-1 1,0 1,-1 1,-1 0,0 2,0 1,-1 0,-1 1,0 2,-15-4,-21-2,0 2,0 3,-1 3,0 2,-18 3,-344 2,395-2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9.2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9.5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4:29.9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3:18.2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195 206,'5'-12,"0"0,0 1,2-1,-1 1,1 0,1 1,0 0,0 0,1 1,0 0,1 0,0 1,0 0,1 1,0 0,0 1,1 0,-1 1,1 0,1 1,-1 0,0 1,1 0,0 1,0 1,2 0,99-5,0 6,11 5,70 0,947-5,-1104 3,-1 1,0 2,-1 1,1 2,15 7,66 15,-88-23,-1 2,0 0,0 2,16 10,68 27,-90-41,9 1,0 3,-1 0,-1 2,22 14,-44-23,0 0,0 1,-1 0,0 0,0 1,0 0,-1 0,0 1,-1-1,0 1,0 1,0-1,-1 1,0-1,-1 1,0 0,0 0,0 9,1 21,-1 0,-2 0,-2 0,-3 9,1 29,2-55,0 1,-1-1,-2 0,0 0,-1 0,-1-1,-1 1,-1-1,-7 11,9-21,-1 0,0-1,0 0,-1 0,0-1,-1 0,0 0,0-1,-1 0,0-1,0 0,-1-1,0 0,0 0,-1-1,1-1,-12 3,-33 7,-1-2,1-3,-2-3,-20-1,-237-6,137-2,-446 3,581 2,1 2,-39 8,-40 5,-84-9,-15-10,38 0,172 2,1-1,0 1,-1-2,1 1,0-1,0-1,0 0,0 0,0-1,0 0,1 0,-4-4,-7-5,2-1,-1-1,2-1,-9-11,-20-12,37 34,1-1,0 0,0 0,0-1,1 0,0 0,0 0,1-1,-1 0,2 0,-1-2,-102-261,90 235,1-2,3 0,1 0,1-1,3 0,1-1,2 0,2 0,1-12,2 43,1-1,0 1,0 0,1 0,1 1,-1-1,1 0,1 1,0-1,0 1,0 0,1 1,0-1,1 1,0 0,0 0,0 0,1 1,0 0,0 1,1-1,-1 1,1 1,0-1,0 2,1-1,-1 1,1 0,2 0,12-1,-3 1,-1-1,0-1,0 0,0-1,13-7,-12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3:25.9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3:26.8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3:27.4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3:28.1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3:28.4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1T23:23:29.1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2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4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2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2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67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2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7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0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8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0A4B32F-3CAE-4088-B258-FFC7DA3194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E0A9095-CEA1-4DFB-AF0C-C18CE6901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9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microsoft.com/office/2007/relationships/hdphoto" Target="../media/hdphoto1.wdp"/><Relationship Id="rId7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00.png"/><Relationship Id="rId5" Type="http://schemas.openxmlformats.org/officeDocument/2006/relationships/image" Target="../media/image14.png"/><Relationship Id="rId10" Type="http://schemas.openxmlformats.org/officeDocument/2006/relationships/customXml" Target="../ink/ink3.xml"/><Relationship Id="rId4" Type="http://schemas.openxmlformats.org/officeDocument/2006/relationships/image" Target="../media/image13.png"/><Relationship Id="rId9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4.xml"/><Relationship Id="rId18" Type="http://schemas.openxmlformats.org/officeDocument/2006/relationships/customXml" Target="../ink/ink19.xml"/><Relationship Id="rId3" Type="http://schemas.openxmlformats.org/officeDocument/2006/relationships/image" Target="../media/image110.png"/><Relationship Id="rId21" Type="http://schemas.openxmlformats.org/officeDocument/2006/relationships/customXml" Target="../ink/ink22.xml"/><Relationship Id="rId7" Type="http://schemas.openxmlformats.org/officeDocument/2006/relationships/customXml" Target="../ink/ink8.xml"/><Relationship Id="rId12" Type="http://schemas.openxmlformats.org/officeDocument/2006/relationships/customXml" Target="../ink/ink13.xml"/><Relationship Id="rId17" Type="http://schemas.openxmlformats.org/officeDocument/2006/relationships/customXml" Target="../ink/ink18.xml"/><Relationship Id="rId2" Type="http://schemas.openxmlformats.org/officeDocument/2006/relationships/customXml" Target="../ink/ink4.xml"/><Relationship Id="rId16" Type="http://schemas.openxmlformats.org/officeDocument/2006/relationships/customXml" Target="../ink/ink17.xml"/><Relationship Id="rId20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customXml" Target="../ink/ink12.xml"/><Relationship Id="rId5" Type="http://schemas.openxmlformats.org/officeDocument/2006/relationships/customXml" Target="../ink/ink6.xml"/><Relationship Id="rId15" Type="http://schemas.openxmlformats.org/officeDocument/2006/relationships/customXml" Target="../ink/ink16.xml"/><Relationship Id="rId10" Type="http://schemas.openxmlformats.org/officeDocument/2006/relationships/customXml" Target="../ink/ink11.xml"/><Relationship Id="rId19" Type="http://schemas.openxmlformats.org/officeDocument/2006/relationships/customXml" Target="../ink/ink20.xml"/><Relationship Id="rId4" Type="http://schemas.openxmlformats.org/officeDocument/2006/relationships/customXml" Target="../ink/ink5.xml"/><Relationship Id="rId9" Type="http://schemas.openxmlformats.org/officeDocument/2006/relationships/customXml" Target="../ink/ink10.xml"/><Relationship Id="rId14" Type="http://schemas.openxmlformats.org/officeDocument/2006/relationships/customXml" Target="../ink/ink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54D8-F798-4176-87C3-EEFC2534E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of Movie Biopics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37018-80EC-4F7F-B028-CA1E53EE5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By: Nick DeRoss</a:t>
            </a:r>
          </a:p>
          <a:p>
            <a:r>
              <a:rPr lang="en-US" dirty="0"/>
              <a:t>DSCI 101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97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8E517B64-8E09-4304-8D71-7EDCAB04A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E58E8F-F745-4CB3-8EB2-71B3C5347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943A29A-CD4A-4902-BECB-F71F97E8C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93E3F47-1C0B-4984-AAFD-8624A7B6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0"/>
            <a:ext cx="10908632" cy="6455346"/>
          </a:xfrm>
          <a:custGeom>
            <a:avLst/>
            <a:gdLst>
              <a:gd name="connsiteX0" fmla="*/ 718502 w 10908632"/>
              <a:gd name="connsiteY0" fmla="*/ 0 h 6455346"/>
              <a:gd name="connsiteX1" fmla="*/ 10190130 w 10908632"/>
              <a:gd name="connsiteY1" fmla="*/ 0 h 6455346"/>
              <a:gd name="connsiteX2" fmla="*/ 10196675 w 10908632"/>
              <a:gd name="connsiteY2" fmla="*/ 25456 h 6455346"/>
              <a:gd name="connsiteX3" fmla="*/ 10295021 w 10908632"/>
              <a:gd name="connsiteY3" fmla="*/ 1001028 h 6455346"/>
              <a:gd name="connsiteX4" fmla="*/ 5454316 w 10908632"/>
              <a:gd name="connsiteY4" fmla="*/ 5841735 h 6455346"/>
              <a:gd name="connsiteX5" fmla="*/ 613611 w 10908632"/>
              <a:gd name="connsiteY5" fmla="*/ 1001028 h 6455346"/>
              <a:gd name="connsiteX6" fmla="*/ 711957 w 10908632"/>
              <a:gd name="connsiteY6" fmla="*/ 25456 h 6455346"/>
              <a:gd name="connsiteX7" fmla="*/ 93275 w 10908632"/>
              <a:gd name="connsiteY7" fmla="*/ 0 h 6455346"/>
              <a:gd name="connsiteX8" fmla="*/ 578008 w 10908632"/>
              <a:gd name="connsiteY8" fmla="*/ 0 h 6455346"/>
              <a:gd name="connsiteX9" fmla="*/ 534600 w 10908632"/>
              <a:gd name="connsiteY9" fmla="*/ 243070 h 6455346"/>
              <a:gd name="connsiteX10" fmla="*/ 477253 w 10908632"/>
              <a:gd name="connsiteY10" fmla="*/ 1001028 h 6455346"/>
              <a:gd name="connsiteX11" fmla="*/ 5454316 w 10908632"/>
              <a:gd name="connsiteY11" fmla="*/ 5978093 h 6455346"/>
              <a:gd name="connsiteX12" fmla="*/ 10431379 w 10908632"/>
              <a:gd name="connsiteY12" fmla="*/ 1001028 h 6455346"/>
              <a:gd name="connsiteX13" fmla="*/ 10374032 w 10908632"/>
              <a:gd name="connsiteY13" fmla="*/ 243070 h 6455346"/>
              <a:gd name="connsiteX14" fmla="*/ 10330624 w 10908632"/>
              <a:gd name="connsiteY14" fmla="*/ 0 h 6455346"/>
              <a:gd name="connsiteX15" fmla="*/ 10815358 w 10908632"/>
              <a:gd name="connsiteY15" fmla="*/ 0 h 6455346"/>
              <a:gd name="connsiteX16" fmla="*/ 10845786 w 10908632"/>
              <a:gd name="connsiteY16" fmla="*/ 170389 h 6455346"/>
              <a:gd name="connsiteX17" fmla="*/ 10908632 w 10908632"/>
              <a:gd name="connsiteY17" fmla="*/ 1001028 h 6455346"/>
              <a:gd name="connsiteX18" fmla="*/ 5454316 w 10908632"/>
              <a:gd name="connsiteY18" fmla="*/ 6455346 h 6455346"/>
              <a:gd name="connsiteX19" fmla="*/ 0 w 10908632"/>
              <a:gd name="connsiteY19" fmla="*/ 1001028 h 6455346"/>
              <a:gd name="connsiteX20" fmla="*/ 62846 w 10908632"/>
              <a:gd name="connsiteY20" fmla="*/ 170389 h 64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908632" h="6455346">
                <a:moveTo>
                  <a:pt x="718502" y="0"/>
                </a:moveTo>
                <a:lnTo>
                  <a:pt x="10190130" y="0"/>
                </a:lnTo>
                <a:lnTo>
                  <a:pt x="10196675" y="25456"/>
                </a:lnTo>
                <a:cubicBezTo>
                  <a:pt x="10261158" y="340575"/>
                  <a:pt x="10295021" y="666847"/>
                  <a:pt x="10295021" y="1001028"/>
                </a:cubicBezTo>
                <a:cubicBezTo>
                  <a:pt x="10295021" y="3674478"/>
                  <a:pt x="8127764" y="5841735"/>
                  <a:pt x="5454316" y="5841735"/>
                </a:cubicBezTo>
                <a:cubicBezTo>
                  <a:pt x="2780868" y="5841735"/>
                  <a:pt x="613611" y="3674478"/>
                  <a:pt x="613611" y="1001028"/>
                </a:cubicBezTo>
                <a:cubicBezTo>
                  <a:pt x="613611" y="666847"/>
                  <a:pt x="647474" y="340575"/>
                  <a:pt x="711957" y="25456"/>
                </a:cubicBezTo>
                <a:close/>
                <a:moveTo>
                  <a:pt x="93275" y="0"/>
                </a:moveTo>
                <a:lnTo>
                  <a:pt x="578008" y="0"/>
                </a:lnTo>
                <a:lnTo>
                  <a:pt x="534600" y="243070"/>
                </a:lnTo>
                <a:cubicBezTo>
                  <a:pt x="496838" y="490210"/>
                  <a:pt x="477253" y="743332"/>
                  <a:pt x="477253" y="1001028"/>
                </a:cubicBezTo>
                <a:cubicBezTo>
                  <a:pt x="477253" y="3749785"/>
                  <a:pt x="2705561" y="5978093"/>
                  <a:pt x="5454316" y="5978093"/>
                </a:cubicBezTo>
                <a:cubicBezTo>
                  <a:pt x="8203072" y="5978093"/>
                  <a:pt x="10431379" y="3749785"/>
                  <a:pt x="10431379" y="1001028"/>
                </a:cubicBezTo>
                <a:cubicBezTo>
                  <a:pt x="10431379" y="743332"/>
                  <a:pt x="10411794" y="490210"/>
                  <a:pt x="10374032" y="243070"/>
                </a:cubicBezTo>
                <a:lnTo>
                  <a:pt x="10330624" y="0"/>
                </a:lnTo>
                <a:lnTo>
                  <a:pt x="10815358" y="0"/>
                </a:lnTo>
                <a:lnTo>
                  <a:pt x="10845786" y="170389"/>
                </a:lnTo>
                <a:cubicBezTo>
                  <a:pt x="10887169" y="441228"/>
                  <a:pt x="10908632" y="718621"/>
                  <a:pt x="10908632" y="1001028"/>
                </a:cubicBezTo>
                <a:cubicBezTo>
                  <a:pt x="10908632" y="4013365"/>
                  <a:pt x="8466652" y="6455346"/>
                  <a:pt x="5454316" y="6455346"/>
                </a:cubicBezTo>
                <a:cubicBezTo>
                  <a:pt x="2441981" y="6455346"/>
                  <a:pt x="0" y="4013365"/>
                  <a:pt x="0" y="1001028"/>
                </a:cubicBezTo>
                <a:cubicBezTo>
                  <a:pt x="0" y="718621"/>
                  <a:pt x="21463" y="441228"/>
                  <a:pt x="62846" y="17038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988857-3DC9-432E-9A61-AB84A80EAAF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206" y="1626982"/>
            <a:ext cx="4625066" cy="3166691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46B679F-8C9B-4862-8DE6-C7F391302E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222" y="1959518"/>
            <a:ext cx="3558266" cy="2536309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838002-2A3A-44BB-9F6A-E232693630A1}"/>
                  </a:ext>
                </a:extLst>
              </p14:cNvPr>
              <p14:cNvContentPartPr/>
              <p14:nvPr/>
            </p14:nvContentPartPr>
            <p14:xfrm>
              <a:off x="3530335" y="2531902"/>
              <a:ext cx="1164600" cy="42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838002-2A3A-44BB-9F6A-E232693630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21335" y="2523262"/>
                <a:ext cx="11822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8D89553-070C-4229-BAB1-2EDAB218FC38}"/>
                  </a:ext>
                </a:extLst>
              </p14:cNvPr>
              <p14:cNvContentPartPr/>
              <p14:nvPr/>
            </p14:nvContentPartPr>
            <p14:xfrm>
              <a:off x="3447175" y="4473382"/>
              <a:ext cx="849240" cy="391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8D89553-070C-4229-BAB1-2EDAB218FC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8535" y="4464742"/>
                <a:ext cx="866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C4AC64A-AB80-4EBD-9863-74581261532E}"/>
                  </a:ext>
                </a:extLst>
              </p14:cNvPr>
              <p14:cNvContentPartPr/>
              <p14:nvPr/>
            </p14:nvContentPartPr>
            <p14:xfrm>
              <a:off x="6801295" y="3195022"/>
              <a:ext cx="1113480" cy="422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C4AC64A-AB80-4EBD-9863-7458126153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92655" y="3186382"/>
                <a:ext cx="1131120" cy="4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20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2618-5855-45D2-BC29-187CD029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1EE29-76B5-472B-8D74-A20B20945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080" y="1657706"/>
            <a:ext cx="10058400" cy="40507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As stated before, Leonardo DiCaprio has appeared in the most biopics overall</a:t>
            </a:r>
          </a:p>
          <a:p>
            <a:pPr>
              <a:lnSpc>
                <a:spcPct val="150000"/>
              </a:lnSpc>
            </a:pPr>
            <a:r>
              <a:rPr lang="en-US" dirty="0"/>
              <a:t>Followed by Denzel Washington. </a:t>
            </a:r>
          </a:p>
          <a:p>
            <a:pPr>
              <a:lnSpc>
                <a:spcPct val="150000"/>
              </a:lnSpc>
            </a:pPr>
            <a:r>
              <a:rPr lang="en-US" dirty="0"/>
              <a:t>If an actor is in more than 2 biopics, the average number they will appear in is 4. </a:t>
            </a:r>
          </a:p>
          <a:p>
            <a:pPr marL="0" indent="0">
              <a:lnSpc>
                <a:spcPct val="200000"/>
              </a:lnSpc>
              <a:buNone/>
            </a:pP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CFA59D-4BA2-482D-960A-E0E1143D938D}"/>
                  </a:ext>
                </a:extLst>
              </p14:cNvPr>
              <p14:cNvContentPartPr/>
              <p14:nvPr/>
            </p14:nvContentPartPr>
            <p14:xfrm>
              <a:off x="2895295" y="106670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CFA59D-4BA2-482D-960A-E0E1143D93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6655" y="105770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EC70C15-3819-4388-8461-873D3464EF13}"/>
              </a:ext>
            </a:extLst>
          </p:cNvPr>
          <p:cNvGrpSpPr/>
          <p:nvPr/>
        </p:nvGrpSpPr>
        <p:grpSpPr>
          <a:xfrm>
            <a:off x="2798095" y="1149502"/>
            <a:ext cx="360" cy="360"/>
            <a:chOff x="2798095" y="114950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6E14725-2A4E-4861-B9EC-8B886FF6C774}"/>
                    </a:ext>
                  </a:extLst>
                </p14:cNvPr>
                <p14:cNvContentPartPr/>
                <p14:nvPr/>
              </p14:nvContentPartPr>
              <p14:xfrm>
                <a:off x="2798095" y="1149502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6E14725-2A4E-4861-B9EC-8B886FF6C77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9095" y="11405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505184-E942-4DA2-B357-536B55D45EA3}"/>
                    </a:ext>
                  </a:extLst>
                </p14:cNvPr>
                <p14:cNvContentPartPr/>
                <p14:nvPr/>
              </p14:nvContentPartPr>
              <p14:xfrm>
                <a:off x="2798095" y="1149502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505184-E942-4DA2-B357-536B55D45EA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9095" y="11405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3BD955-B6C8-4CA3-B683-E1F401D71C36}"/>
              </a:ext>
            </a:extLst>
          </p:cNvPr>
          <p:cNvGrpSpPr/>
          <p:nvPr/>
        </p:nvGrpSpPr>
        <p:grpSpPr>
          <a:xfrm>
            <a:off x="2645455" y="1163542"/>
            <a:ext cx="360" cy="360"/>
            <a:chOff x="2645455" y="116354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8A26A61-46E6-48CB-9F51-72ABF3236635}"/>
                    </a:ext>
                  </a:extLst>
                </p14:cNvPr>
                <p14:cNvContentPartPr/>
                <p14:nvPr/>
              </p14:nvContentPartPr>
              <p14:xfrm>
                <a:off x="2645455" y="1163542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8A26A61-46E6-48CB-9F51-72ABF32366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36815" y="11545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EB5E09-29E3-4C75-9170-F4CBC0989640}"/>
                    </a:ext>
                  </a:extLst>
                </p14:cNvPr>
                <p14:cNvContentPartPr/>
                <p14:nvPr/>
              </p14:nvContentPartPr>
              <p14:xfrm>
                <a:off x="2645455" y="1163542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EB5E09-29E3-4C75-9170-F4CBC09896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36815" y="11545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5CDF9F-8B31-4749-9C28-510ADB033647}"/>
              </a:ext>
            </a:extLst>
          </p:cNvPr>
          <p:cNvGrpSpPr/>
          <p:nvPr/>
        </p:nvGrpSpPr>
        <p:grpSpPr>
          <a:xfrm>
            <a:off x="2299495" y="1246342"/>
            <a:ext cx="360" cy="360"/>
            <a:chOff x="2299495" y="124634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FA3B72-3428-4D07-A48A-88E130C2808C}"/>
                    </a:ext>
                  </a:extLst>
                </p14:cNvPr>
                <p14:cNvContentPartPr/>
                <p14:nvPr/>
              </p14:nvContentPartPr>
              <p14:xfrm>
                <a:off x="2299495" y="1246342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FA3B72-3428-4D07-A48A-88E130C280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90495" y="12373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7761DC-185D-45DE-8666-0AF459463DF8}"/>
                    </a:ext>
                  </a:extLst>
                </p14:cNvPr>
                <p14:cNvContentPartPr/>
                <p14:nvPr/>
              </p14:nvContentPartPr>
              <p14:xfrm>
                <a:off x="2299495" y="1246342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7761DC-185D-45DE-8666-0AF459463D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90495" y="12373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DD799EF-B2A8-4686-9124-FC86304AFF18}"/>
              </a:ext>
            </a:extLst>
          </p:cNvPr>
          <p:cNvGrpSpPr/>
          <p:nvPr/>
        </p:nvGrpSpPr>
        <p:grpSpPr>
          <a:xfrm>
            <a:off x="3643015" y="1357222"/>
            <a:ext cx="360" cy="360"/>
            <a:chOff x="3643015" y="135722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D8D595-440E-4A25-AC85-08C5B4AF5E48}"/>
                    </a:ext>
                  </a:extLst>
                </p14:cNvPr>
                <p14:cNvContentPartPr/>
                <p14:nvPr/>
              </p14:nvContentPartPr>
              <p14:xfrm>
                <a:off x="3643015" y="135722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D8D595-440E-4A25-AC85-08C5B4AF5E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4375" y="13485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125F29-E1DF-4927-87B9-B61BF175CAEA}"/>
                    </a:ext>
                  </a:extLst>
                </p14:cNvPr>
                <p14:cNvContentPartPr/>
                <p14:nvPr/>
              </p14:nvContentPartPr>
              <p14:xfrm>
                <a:off x="3643015" y="1357222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125F29-E1DF-4927-87B9-B61BF175CAE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4375" y="13485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E3930B-BFBF-4EF4-8CE0-00CFA53BC134}"/>
                    </a:ext>
                  </a:extLst>
                </p14:cNvPr>
                <p14:cNvContentPartPr/>
                <p14:nvPr/>
              </p14:nvContentPartPr>
              <p14:xfrm>
                <a:off x="3643015" y="1357222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E3930B-BFBF-4EF4-8CE0-00CFA53BC1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4375" y="13485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02DA2B-7679-4D24-B9F7-9A678B475891}"/>
              </a:ext>
            </a:extLst>
          </p:cNvPr>
          <p:cNvGrpSpPr/>
          <p:nvPr/>
        </p:nvGrpSpPr>
        <p:grpSpPr>
          <a:xfrm>
            <a:off x="4419175" y="1163542"/>
            <a:ext cx="360" cy="360"/>
            <a:chOff x="4419175" y="116354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B474D4-402D-4234-8A9C-5FBFD6B80BF4}"/>
                    </a:ext>
                  </a:extLst>
                </p14:cNvPr>
                <p14:cNvContentPartPr/>
                <p14:nvPr/>
              </p14:nvContentPartPr>
              <p14:xfrm>
                <a:off x="4419175" y="116354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B474D4-402D-4234-8A9C-5FBFD6B80BF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10175" y="11545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1CACC3-D0F3-4B36-BCB4-0F47422BF966}"/>
                    </a:ext>
                  </a:extLst>
                </p14:cNvPr>
                <p14:cNvContentPartPr/>
                <p14:nvPr/>
              </p14:nvContentPartPr>
              <p14:xfrm>
                <a:off x="4419175" y="1163542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1CACC3-D0F3-4B36-BCB4-0F47422BF9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10175" y="11545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CA6C1C-CA63-42F1-87E7-FFDE2F270A3C}"/>
              </a:ext>
            </a:extLst>
          </p:cNvPr>
          <p:cNvGrpSpPr/>
          <p:nvPr/>
        </p:nvGrpSpPr>
        <p:grpSpPr>
          <a:xfrm>
            <a:off x="5513575" y="1288102"/>
            <a:ext cx="360" cy="360"/>
            <a:chOff x="5513575" y="128810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5AE7A2-9B6F-4284-9E5F-5E7E705A1CB6}"/>
                    </a:ext>
                  </a:extLst>
                </p14:cNvPr>
                <p14:cNvContentPartPr/>
                <p14:nvPr/>
              </p14:nvContentPartPr>
              <p14:xfrm>
                <a:off x="5513575" y="1288102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5AE7A2-9B6F-4284-9E5F-5E7E705A1CB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04575" y="12794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1E02C6-7820-4C0B-BD3C-FCA4C78F956A}"/>
                    </a:ext>
                  </a:extLst>
                </p14:cNvPr>
                <p14:cNvContentPartPr/>
                <p14:nvPr/>
              </p14:nvContentPartPr>
              <p14:xfrm>
                <a:off x="5513575" y="1288102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1E02C6-7820-4C0B-BD3C-FCA4C78F956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04575" y="12794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3D34C8-C24A-4EE3-AF75-890761DF11C5}"/>
              </a:ext>
            </a:extLst>
          </p:cNvPr>
          <p:cNvGrpSpPr/>
          <p:nvPr/>
        </p:nvGrpSpPr>
        <p:grpSpPr>
          <a:xfrm>
            <a:off x="6053935" y="1301782"/>
            <a:ext cx="360" cy="360"/>
            <a:chOff x="6053935" y="130178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A9C119-0885-4DC2-AB0C-CEFC3AEB5A07}"/>
                    </a:ext>
                  </a:extLst>
                </p14:cNvPr>
                <p14:cNvContentPartPr/>
                <p14:nvPr/>
              </p14:nvContentPartPr>
              <p14:xfrm>
                <a:off x="6053935" y="1301782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A9C119-0885-4DC2-AB0C-CEFC3AEB5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45295" y="12927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18970B-771A-4F75-B262-603DDE49A320}"/>
                    </a:ext>
                  </a:extLst>
                </p14:cNvPr>
                <p14:cNvContentPartPr/>
                <p14:nvPr/>
              </p14:nvContentPartPr>
              <p14:xfrm>
                <a:off x="6053935" y="1301782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18970B-771A-4F75-B262-603DDE49A3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45295" y="12927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E2B039-D081-448B-B083-85336B08C5C9}"/>
                    </a:ext>
                  </a:extLst>
                </p14:cNvPr>
                <p14:cNvContentPartPr/>
                <p14:nvPr/>
              </p14:nvContentPartPr>
              <p14:xfrm>
                <a:off x="6053935" y="1301782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E2B039-D081-448B-B083-85336B08C5C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45295" y="12927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EAE9F6-54AC-4732-9E2F-DBA545C5035E}"/>
              </a:ext>
            </a:extLst>
          </p:cNvPr>
          <p:cNvGrpSpPr/>
          <p:nvPr/>
        </p:nvGrpSpPr>
        <p:grpSpPr>
          <a:xfrm>
            <a:off x="4432855" y="941422"/>
            <a:ext cx="360" cy="360"/>
            <a:chOff x="4432855" y="94142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788AAEB-03AF-49F9-81F2-9E64B758F6BD}"/>
                    </a:ext>
                  </a:extLst>
                </p14:cNvPr>
                <p14:cNvContentPartPr/>
                <p14:nvPr/>
              </p14:nvContentPartPr>
              <p14:xfrm>
                <a:off x="4432855" y="941422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788AAEB-03AF-49F9-81F2-9E64B758F6B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23855" y="9327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02B181-34C3-4AA8-9323-E0686F7263CF}"/>
                    </a:ext>
                  </a:extLst>
                </p14:cNvPr>
                <p14:cNvContentPartPr/>
                <p14:nvPr/>
              </p14:nvContentPartPr>
              <p14:xfrm>
                <a:off x="4432855" y="941422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02B181-34C3-4AA8-9323-E0686F7263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23855" y="9327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36" name="Table 36">
            <a:extLst>
              <a:ext uri="{FF2B5EF4-FFF2-40B4-BE49-F238E27FC236}">
                <a16:creationId xmlns:a16="http://schemas.microsoft.com/office/drawing/2014/main" id="{AA612864-2E89-404F-8120-A36F36651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39294"/>
              </p:ext>
            </p:extLst>
          </p:nvPr>
        </p:nvGraphicFramePr>
        <p:xfrm>
          <a:off x="1063752" y="3729234"/>
          <a:ext cx="986905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528">
                  <a:extLst>
                    <a:ext uri="{9D8B030D-6E8A-4147-A177-3AD203B41FA5}">
                      <a16:colId xmlns:a16="http://schemas.microsoft.com/office/drawing/2014/main" val="2239817995"/>
                    </a:ext>
                  </a:extLst>
                </a:gridCol>
                <a:gridCol w="4934528">
                  <a:extLst>
                    <a:ext uri="{9D8B030D-6E8A-4147-A177-3AD203B41FA5}">
                      <a16:colId xmlns:a16="http://schemas.microsoft.com/office/drawing/2014/main" val="3305263629"/>
                    </a:ext>
                  </a:extLst>
                </a:gridCol>
              </a:tblGrid>
              <a:tr h="341803">
                <a:tc>
                  <a:txBody>
                    <a:bodyPr/>
                    <a:lstStyle/>
                    <a:p>
                      <a:r>
                        <a:rPr lang="en-US" dirty="0"/>
                        <a:t>Actor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Biopics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65687"/>
                  </a:ext>
                </a:extLst>
              </a:tr>
              <a:tr h="341803">
                <a:tc>
                  <a:txBody>
                    <a:bodyPr/>
                    <a:lstStyle/>
                    <a:p>
                      <a:r>
                        <a:rPr lang="en-US" dirty="0"/>
                        <a:t>Leonardo DiCaprio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29935"/>
                  </a:ext>
                </a:extLst>
              </a:tr>
              <a:tr h="341803">
                <a:tc>
                  <a:txBody>
                    <a:bodyPr/>
                    <a:lstStyle/>
                    <a:p>
                      <a:r>
                        <a:rPr lang="en-US" dirty="0"/>
                        <a:t>Denzel 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717596"/>
                  </a:ext>
                </a:extLst>
              </a:tr>
              <a:tr h="341803">
                <a:tc>
                  <a:txBody>
                    <a:bodyPr/>
                    <a:lstStyle/>
                    <a:p>
                      <a:r>
                        <a:rPr lang="en-US" dirty="0"/>
                        <a:t>Paul Newman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173552"/>
                  </a:ext>
                </a:extLst>
              </a:tr>
              <a:tr h="341803">
                <a:tc>
                  <a:txBody>
                    <a:bodyPr/>
                    <a:lstStyle/>
                    <a:p>
                      <a:r>
                        <a:rPr lang="en-US" dirty="0"/>
                        <a:t>Anthony Hopkins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733324"/>
                  </a:ext>
                </a:extLst>
              </a:tr>
              <a:tr h="341803">
                <a:tc>
                  <a:txBody>
                    <a:bodyPr/>
                    <a:lstStyle/>
                    <a:p>
                      <a:r>
                        <a:rPr lang="en-US" dirty="0"/>
                        <a:t>Johnny Depp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704156"/>
                  </a:ext>
                </a:extLst>
              </a:tr>
              <a:tr h="195316">
                <a:tc>
                  <a:txBody>
                    <a:bodyPr/>
                    <a:lstStyle/>
                    <a:p>
                      <a:r>
                        <a:rPr lang="en-US" dirty="0"/>
                        <a:t>Colin Firth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53729"/>
                  </a:ext>
                </a:extLst>
              </a:tr>
              <a:tr h="341803">
                <a:tc>
                  <a:txBody>
                    <a:bodyPr/>
                    <a:lstStyle/>
                    <a:p>
                      <a:r>
                        <a:rPr lang="en-US" dirty="0"/>
                        <a:t>Liam </a:t>
                      </a:r>
                      <a:r>
                        <a:rPr lang="en-US" dirty="0" err="1"/>
                        <a:t>Neeson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57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4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2220-BC2B-4EFB-9A0B-99EE486B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/>
              <a:t>Full Table </a:t>
            </a: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C2A953-9B16-4A82-901B-488D0AFAE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42" y="1154597"/>
            <a:ext cx="4096158" cy="5097443"/>
          </a:xfrm>
        </p:spPr>
      </p:pic>
    </p:spTree>
    <p:extLst>
      <p:ext uri="{BB962C8B-B14F-4D97-AF65-F5344CB8AC3E}">
        <p14:creationId xmlns:p14="http://schemas.microsoft.com/office/powerpoint/2010/main" val="7959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3044-5A76-4A70-B727-F086E2A1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B033A-D665-43A6-B15A-6B5EEB4DC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 </a:t>
            </a:r>
            <a:r>
              <a:rPr lang="en-US" sz="2400" dirty="0"/>
              <a:t>would want to look at certain fields with respect to the Box Office earnings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Ex:  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Which topic earned the most at the Box Office? 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Box Office Earnings per country?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E691-9280-41C7-A5A4-2CEC0B85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Failures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B563-78B3-4C52-B46F-DF2F9FED8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Mostly nominal dataset</a:t>
            </a:r>
          </a:p>
          <a:p>
            <a:pPr>
              <a:lnSpc>
                <a:spcPct val="200000"/>
              </a:lnSpc>
            </a:pPr>
            <a:r>
              <a:rPr lang="en-US" dirty="0"/>
              <a:t>Box Office data format</a:t>
            </a:r>
          </a:p>
          <a:p>
            <a:pPr>
              <a:lnSpc>
                <a:spcPct val="200000"/>
              </a:lnSpc>
            </a:pPr>
            <a:r>
              <a:rPr lang="en-US" dirty="0"/>
              <a:t> Custom number formatting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108" name="Picture 12" descr="Image result for failure stock image&quot;">
            <a:extLst>
              <a:ext uri="{FF2B5EF4-FFF2-40B4-BE49-F238E27FC236}">
                <a16:creationId xmlns:a16="http://schemas.microsoft.com/office/drawing/2014/main" id="{9B0687E3-198E-4AD3-B41D-485748D7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50" y="2121408"/>
            <a:ext cx="4063034" cy="31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8B2A-6E66-4ADE-8EC9-4C2F78D3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23C2-1D6B-4A37-884F-AC6D621C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Learned a lot about Excels more advanced functions </a:t>
            </a:r>
          </a:p>
          <a:p>
            <a:pPr>
              <a:lnSpc>
                <a:spcPct val="200000"/>
              </a:lnSpc>
            </a:pPr>
            <a:r>
              <a:rPr lang="en-US" dirty="0"/>
              <a:t>Learned how to go about analyzing a large dataset </a:t>
            </a:r>
          </a:p>
          <a:p>
            <a:pPr>
              <a:lnSpc>
                <a:spcPct val="200000"/>
              </a:lnSpc>
            </a:pPr>
            <a:r>
              <a:rPr lang="en-US" dirty="0"/>
              <a:t>Cleaning Data </a:t>
            </a:r>
          </a:p>
          <a:p>
            <a:pPr>
              <a:lnSpc>
                <a:spcPct val="200000"/>
              </a:lnSpc>
            </a:pPr>
            <a:r>
              <a:rPr lang="en-US" dirty="0"/>
              <a:t>Interesting to take in a dataset and generate my own conclusions about it, rather than see it in a secondary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4BA1-830E-4D8E-A50E-54765D1B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5BE94-A96D-48DF-A10B-2732A539B2AD}"/>
              </a:ext>
            </a:extLst>
          </p:cNvPr>
          <p:cNvSpPr txBox="1"/>
          <p:nvPr/>
        </p:nvSpPr>
        <p:spPr>
          <a:xfrm>
            <a:off x="609600" y="1676400"/>
            <a:ext cx="938348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In my semester project I preformed data analysis on a worksheet about movie biopics produced in English speaking countries from 1900 – 2018 and to see…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Which Country has produced the most biopics?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Are most Biopics about any certain profession?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Which Actors/Actresses have appeared in the most biopics?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4" name="Picture 6" descr="Image result for biopic&quot;">
            <a:extLst>
              <a:ext uri="{FF2B5EF4-FFF2-40B4-BE49-F238E27FC236}">
                <a16:creationId xmlns:a16="http://schemas.microsoft.com/office/drawing/2014/main" id="{C6AF5FE8-978D-4C13-992D-96EC7A7A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49" y="3502478"/>
            <a:ext cx="3786573" cy="25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4E22-8911-4351-93F9-6B02B4F8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dataset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E9CC5-0121-4E50-863C-936F8538F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0057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dataset is from FiveThirtyEight’s GitHub depository, under the section “Biopics”, it was originally used in an article about the movie “Straight </a:t>
            </a:r>
            <a:r>
              <a:rPr lang="en-US" dirty="0" err="1"/>
              <a:t>Outta</a:t>
            </a:r>
            <a:r>
              <a:rPr lang="en-US" dirty="0"/>
              <a:t> Compton”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original dataset consists of 761 records composed of 14 fields each.  Each record contains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CCEC2-1EE1-42AA-A972-DC18A82E0394}"/>
              </a:ext>
            </a:extLst>
          </p:cNvPr>
          <p:cNvSpPr txBox="1"/>
          <p:nvPr/>
        </p:nvSpPr>
        <p:spPr>
          <a:xfrm>
            <a:off x="942848" y="4106906"/>
            <a:ext cx="5026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Movie’s Title 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IMBD page URL 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Country of Origin 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Year of Release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AC779-C2BC-4DF2-8D8D-BC5D2F9E493C}"/>
              </a:ext>
            </a:extLst>
          </p:cNvPr>
          <p:cNvSpPr txBox="1"/>
          <p:nvPr/>
        </p:nvSpPr>
        <p:spPr>
          <a:xfrm>
            <a:off x="6096000" y="4154589"/>
            <a:ext cx="5026152" cy="222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U.S Box Office Grossing (if applicable)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 Subject Type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Lead Actor / Actress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Race / Gender of Lead Actor/Actress </a:t>
            </a:r>
          </a:p>
        </p:txBody>
      </p:sp>
    </p:spTree>
    <p:extLst>
      <p:ext uri="{BB962C8B-B14F-4D97-AF65-F5344CB8AC3E}">
        <p14:creationId xmlns:p14="http://schemas.microsoft.com/office/powerpoint/2010/main" val="36670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285F-0ECA-4423-ABB1-4CAF0646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B4CF3-6198-4701-881B-9089B4FF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Decided to remove specific racial data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Specifically race_known and person_of_color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Replaced Blanks in race field with a “-” for easier manipulation </a:t>
            </a:r>
          </a:p>
          <a:p>
            <a:pPr>
              <a:lnSpc>
                <a:spcPct val="150000"/>
              </a:lnSpc>
            </a:pPr>
            <a:r>
              <a:rPr lang="en-US" dirty="0"/>
              <a:t>Removed IMBD link </a:t>
            </a:r>
          </a:p>
          <a:p>
            <a:pPr>
              <a:lnSpc>
                <a:spcPct val="150000"/>
              </a:lnSpc>
            </a:pPr>
            <a:r>
              <a:rPr lang="en-US" dirty="0"/>
              <a:t>Sorted by unique due to some titles being listed twice </a:t>
            </a:r>
          </a:p>
          <a:p>
            <a:pPr>
              <a:lnSpc>
                <a:spcPct val="150000"/>
              </a:lnSpc>
            </a:pPr>
            <a:r>
              <a:rPr lang="en-US" dirty="0"/>
              <a:t>Cleaned up headers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janitor stock image&quot;">
            <a:extLst>
              <a:ext uri="{FF2B5EF4-FFF2-40B4-BE49-F238E27FC236}">
                <a16:creationId xmlns:a16="http://schemas.microsoft.com/office/drawing/2014/main" id="{94D350D5-E50F-4A19-8A6F-4A78CD32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55" y="3647184"/>
            <a:ext cx="3985035" cy="26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anitor stock image&quot;">
            <a:extLst>
              <a:ext uri="{FF2B5EF4-FFF2-40B4-BE49-F238E27FC236}">
                <a16:creationId xmlns:a16="http://schemas.microsoft.com/office/drawing/2014/main" id="{B4AD2529-FE60-459F-9CD2-982B04E6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92" y="0"/>
            <a:ext cx="3396183" cy="250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0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D6562-B9DE-406B-A5E2-A92C3243653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739" y="564542"/>
            <a:ext cx="7127001" cy="3064611"/>
          </a:xfrm>
          <a:prstGeom prst="rect">
            <a:avLst/>
          </a:prstGeom>
          <a:noFill/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5EBD5-CF4E-45FB-BDB7-AF77286C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4277802"/>
            <a:ext cx="6022449" cy="1622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6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Country Of origin findings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C2017-6A77-4032-9A58-8CBCBE2F8C89}"/>
              </a:ext>
            </a:extLst>
          </p:cNvPr>
          <p:cNvSpPr txBox="1"/>
          <p:nvPr/>
        </p:nvSpPr>
        <p:spPr>
          <a:xfrm>
            <a:off x="509047" y="1150070"/>
            <a:ext cx="1621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U.S has produced the most biopics out of all the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6706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982F6-2DBC-4B60-9ADE-5D321FC5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Topic By Country Analysis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F6504B4-06B1-471B-B37F-9D455E6A9D4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948" y="1133114"/>
            <a:ext cx="6631744" cy="3929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73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8" name="Rectangle 18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052FE-1E28-4CDC-AE67-5AD3E6E1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921" y="771260"/>
            <a:ext cx="3896264" cy="1787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7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U.S TOPIC BREAKDOWN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D6A1A-DADA-4B25-A971-634E5BE0E82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r="15205" b="-1"/>
          <a:stretch/>
        </p:blipFill>
        <p:spPr bwMode="auto">
          <a:xfrm>
            <a:off x="19" y="9"/>
            <a:ext cx="6900401" cy="6857989"/>
          </a:xfrm>
          <a:prstGeom prst="rect">
            <a:avLst/>
          </a:prstGeom>
          <a:noFill/>
        </p:spPr>
      </p:pic>
      <p:grpSp>
        <p:nvGrpSpPr>
          <p:cNvPr id="50" name="Group 22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351D34-2D26-4766-A79C-D1E941E48C39}"/>
              </a:ext>
            </a:extLst>
          </p:cNvPr>
          <p:cNvSpPr txBox="1"/>
          <p:nvPr/>
        </p:nvSpPr>
        <p:spPr>
          <a:xfrm>
            <a:off x="7609921" y="3214540"/>
            <a:ext cx="3533905" cy="211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produced biopic movies in the US </a:t>
            </a:r>
          </a:p>
          <a:p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Athlete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Criminal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Musician  </a:t>
            </a:r>
          </a:p>
        </p:txBody>
      </p:sp>
    </p:spTree>
    <p:extLst>
      <p:ext uri="{BB962C8B-B14F-4D97-AF65-F5344CB8AC3E}">
        <p14:creationId xmlns:p14="http://schemas.microsoft.com/office/powerpoint/2010/main" val="7321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C3F4-5A7A-4D2A-A477-2C28A001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6156790" cy="160934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Lead Actor/Actress Findings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F4E7F-AD09-4202-B811-F0420133C2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916" y="643468"/>
            <a:ext cx="7993503" cy="34571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014EF4-05BB-4F29-9EAD-E2E72D980AB1}"/>
              </a:ext>
            </a:extLst>
          </p:cNvPr>
          <p:cNvSpPr txBox="1"/>
          <p:nvPr/>
        </p:nvSpPr>
        <p:spPr>
          <a:xfrm>
            <a:off x="7534655" y="4511896"/>
            <a:ext cx="3703321" cy="1609345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Leonardo DiCaprio has appeared in more biopics overall than any other actor.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6F186-990E-4A9E-9C75-88580953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1D036-BA61-4F46-B9BA-4E3C60B9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I get there?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0B68C-753B-431F-8613-34A052D5C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More Data cleaning necessary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Many actors have appeared in 1-2 biopics </a:t>
            </a:r>
          </a:p>
          <a:p>
            <a:pPr lvl="2">
              <a:lnSpc>
                <a:spcPct val="200000"/>
              </a:lnSpc>
            </a:pPr>
            <a:r>
              <a:rPr lang="en-US" dirty="0"/>
              <a:t>Filtered data to include actors who have appeared in more than 3.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Decided to filter the top 5, to distinguish most interesting data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Replaced blank cells with “-”, filtered the value with a pivot table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Generated the histogram automatically using the data in the pivot table </a:t>
            </a:r>
          </a:p>
          <a:p>
            <a:pPr marL="274320" lvl="1" indent="0">
              <a:lnSpc>
                <a:spcPct val="200000"/>
              </a:lnSpc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3074" name="Picture 2" descr="Image result for questioning stock image&quot;">
            <a:extLst>
              <a:ext uri="{FF2B5EF4-FFF2-40B4-BE49-F238E27FC236}">
                <a16:creationId xmlns:a16="http://schemas.microsoft.com/office/drawing/2014/main" id="{622EF75E-5B11-4CFB-AC46-9893F76DE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18" y="845914"/>
            <a:ext cx="3825301" cy="2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8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475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Analysis of Movie Biopics</vt:lpstr>
      <vt:lpstr>Overview </vt:lpstr>
      <vt:lpstr>Introduction to the dataset </vt:lpstr>
      <vt:lpstr>Data Cleaning </vt:lpstr>
      <vt:lpstr>Country Of origin findings</vt:lpstr>
      <vt:lpstr>Topic By Country Analysis </vt:lpstr>
      <vt:lpstr>U.S TOPIC BREAKDOWN </vt:lpstr>
      <vt:lpstr>Lead Actor/Actress Findings </vt:lpstr>
      <vt:lpstr>How did I get there? </vt:lpstr>
      <vt:lpstr>PowerPoint Presentation</vt:lpstr>
      <vt:lpstr>CONCLUSIONS </vt:lpstr>
      <vt:lpstr>Full Table </vt:lpstr>
      <vt:lpstr>Future Work</vt:lpstr>
      <vt:lpstr>Notable Failures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Movie Biopics</dc:title>
  <dc:creator>DeRoss, Nicholas</dc:creator>
  <cp:lastModifiedBy>DeRoss, Nicholas</cp:lastModifiedBy>
  <cp:revision>3</cp:revision>
  <dcterms:created xsi:type="dcterms:W3CDTF">2019-12-02T04:13:50Z</dcterms:created>
  <dcterms:modified xsi:type="dcterms:W3CDTF">2019-12-02T04:24:13Z</dcterms:modified>
</cp:coreProperties>
</file>