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charts/chartEx3.xml" ContentType="application/vnd.ms-office.chartex+xml"/>
  <Override PartName="/ppt/charts/style3.xml" ContentType="application/vnd.ms-office.chartstyle+xml"/>
  <Override PartName="/ppt/charts/colors3.xml" ContentType="application/vnd.ms-office.chartcolorstyle+xml"/>
  <Override PartName="/ppt/charts/chart1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Ex4.xml" ContentType="application/vnd.ms-office.chartex+xml"/>
  <Override PartName="/ppt/charts/style5.xml" ContentType="application/vnd.ms-office.chartstyle+xml"/>
  <Override PartName="/ppt/charts/colors5.xml" ContentType="application/vnd.ms-office.chartcolorstyle+xml"/>
  <Override PartName="/ppt/charts/chartEx5.xml" ContentType="application/vnd.ms-office.chartex+xml"/>
  <Override PartName="/ppt/charts/style6.xml" ContentType="application/vnd.ms-office.chartstyle+xml"/>
  <Override PartName="/ppt/charts/colors6.xml" ContentType="application/vnd.ms-office.chartcolorstyle+xml"/>
  <Override PartName="/ppt/charts/chart2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0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Ex1.xml.rels><?xml version="1.0" encoding="UTF-8" standalone="yes"?>
<Relationships xmlns="http://schemas.openxmlformats.org/package/2006/relationships"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.xlsx"/></Relationships>
</file>

<file path=ppt/charts/_rels/chartEx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package" Target="../embeddings/Microsoft_Excel_Worksheet1.xlsx"/></Relationships>
</file>

<file path=ppt/charts/_rels/chartEx4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microsoft.com/office/2011/relationships/chartStyle" Target="style5.xml"/><Relationship Id="rId1" Type="http://schemas.openxmlformats.org/officeDocument/2006/relationships/package" Target="../embeddings/Microsoft_Excel_Worksheet3.xlsx"/></Relationships>
</file>

<file path=ppt/charts/_rels/chartEx5.xml.rels><?xml version="1.0" encoding="UTF-8" standalone="yes"?>
<Relationships xmlns="http://schemas.openxmlformats.org/package/2006/relationships"><Relationship Id="rId3" Type="http://schemas.microsoft.com/office/2011/relationships/chartColorStyle" Target="colors6.xml"/><Relationship Id="rId2" Type="http://schemas.microsoft.com/office/2011/relationships/chartStyle" Target="style6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Outlier Neighborhoods</a:t>
            </a:r>
          </a:p>
        </c:rich>
      </c:tx>
      <c:layout>
        <c:manualLayout>
          <c:xMode val="edge"/>
          <c:yMode val="edge"/>
          <c:x val="6.6609374999999998E-2"/>
          <c:y val="5.1562496828094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Amount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2">
                  <a:shade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71C-4408-A465-036E44D4C304}"/>
              </c:ext>
            </c:extLst>
          </c:dPt>
          <c:dPt>
            <c:idx val="1"/>
            <c:bubble3D val="0"/>
            <c:spPr>
              <a:solidFill>
                <a:schemeClr val="accent2">
                  <a:shade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71C-4408-A465-036E44D4C304}"/>
              </c:ext>
            </c:extLst>
          </c:dPt>
          <c:dPt>
            <c:idx val="2"/>
            <c:bubble3D val="0"/>
            <c:spPr>
              <a:solidFill>
                <a:schemeClr val="accent2">
                  <a:shade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871C-4408-A465-036E44D4C304}"/>
              </c:ext>
            </c:extLst>
          </c:dPt>
          <c:dPt>
            <c:idx val="3"/>
            <c:bubble3D val="0"/>
            <c:spPr>
              <a:solidFill>
                <a:schemeClr val="accent2">
                  <a:tint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71C-4408-A465-036E44D4C304}"/>
              </c:ext>
            </c:extLst>
          </c:dPt>
          <c:dPt>
            <c:idx val="4"/>
            <c:bubble3D val="0"/>
            <c:spPr>
              <a:solidFill>
                <a:schemeClr val="accent2">
                  <a:tint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2">
                  <a:tint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71C-4408-A465-036E44D4C304}"/>
              </c:ext>
            </c:extLst>
          </c:dPt>
          <c:dLbls>
            <c:dLbl>
              <c:idx val="0"/>
              <c:layout>
                <c:manualLayout>
                  <c:x val="6.3644192913385824E-4"/>
                  <c:y val="-4.4994460814809251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71C-4408-A465-036E44D4C304}"/>
                </c:ext>
              </c:extLst>
            </c:dLbl>
            <c:dLbl>
              <c:idx val="1"/>
              <c:layout>
                <c:manualLayout>
                  <c:x val="4.8362819881889764E-2"/>
                  <c:y val="-7.3931466908743635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71C-4408-A465-036E44D4C304}"/>
                </c:ext>
              </c:extLst>
            </c:dLbl>
            <c:dLbl>
              <c:idx val="2"/>
              <c:layout>
                <c:manualLayout>
                  <c:x val="6.5339689960629915E-2"/>
                  <c:y val="3.9365770216180478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71C-4408-A465-036E44D4C304}"/>
                </c:ext>
              </c:extLst>
            </c:dLbl>
            <c:dLbl>
              <c:idx val="3"/>
              <c:layout>
                <c:manualLayout>
                  <c:x val="5.6038139763779415E-2"/>
                  <c:y val="4.427989392963255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71C-4408-A465-036E44D4C304}"/>
                </c:ext>
              </c:extLst>
            </c:dLbl>
            <c:dLbl>
              <c:idx val="5"/>
              <c:layout>
                <c:manualLayout>
                  <c:x val="-3.9681163877952758E-2"/>
                  <c:y val="-1.721714953142534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1C-4408-A465-036E44D4C3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Central Business District</c:v>
                </c:pt>
                <c:pt idx="1">
                  <c:v>South Side Flats</c:v>
                </c:pt>
                <c:pt idx="2">
                  <c:v>Carrick</c:v>
                </c:pt>
                <c:pt idx="3">
                  <c:v>Shadyside</c:v>
                </c:pt>
                <c:pt idx="5">
                  <c:v>All Other Neighborhoods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319</c:v>
                </c:pt>
                <c:pt idx="1">
                  <c:v>173</c:v>
                </c:pt>
                <c:pt idx="2">
                  <c:v>127</c:v>
                </c:pt>
                <c:pt idx="3">
                  <c:v>116</c:v>
                </c:pt>
                <c:pt idx="5">
                  <c:v>2826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1C-4408-A465-036E44D4C30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Crime Outliers</a:t>
            </a:r>
          </a:p>
        </c:rich>
      </c:tx>
      <c:layout>
        <c:manualLayout>
          <c:xMode val="edge"/>
          <c:yMode val="edge"/>
          <c:x val="7.0664000984251976E-2"/>
          <c:y val="9.14062443770764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Amount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41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AED-4FB3-A46C-5CD855B3F9C7}"/>
              </c:ext>
            </c:extLst>
          </c:dPt>
          <c:dPt>
            <c:idx val="1"/>
            <c:bubble3D val="0"/>
            <c:spPr>
              <a:solidFill>
                <a:schemeClr val="accent2">
                  <a:shade val="53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AED-4FB3-A46C-5CD855B3F9C7}"/>
              </c:ext>
            </c:extLst>
          </c:dPt>
          <c:dPt>
            <c:idx val="2"/>
            <c:bubble3D val="0"/>
            <c:spPr>
              <a:solidFill>
                <a:schemeClr val="accent2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AED-4FB3-A46C-5CD855B3F9C7}"/>
              </c:ext>
            </c:extLst>
          </c:dPt>
          <c:dPt>
            <c:idx val="3"/>
            <c:bubble3D val="0"/>
            <c:spPr>
              <a:solidFill>
                <a:schemeClr val="accent2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8AED-4FB3-A46C-5CD855B3F9C7}"/>
              </c:ext>
            </c:extLst>
          </c:dPt>
          <c:dPt>
            <c:idx val="4"/>
            <c:bubble3D val="0"/>
            <c:spPr>
              <a:solidFill>
                <a:schemeClr val="accent2">
                  <a:shade val="8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8AED-4FB3-A46C-5CD855B3F9C7}"/>
              </c:ext>
            </c:extLst>
          </c:dPt>
          <c:dPt>
            <c:idx val="6"/>
            <c:bubble3D val="0"/>
            <c:spPr>
              <a:solidFill>
                <a:schemeClr val="accent2">
                  <a:tint val="89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AED-4FB3-A46C-5CD855B3F9C7}"/>
              </c:ext>
            </c:extLst>
          </c:dPt>
          <c:dPt>
            <c:idx val="7"/>
            <c:bubble3D val="0"/>
            <c:spPr>
              <a:solidFill>
                <a:schemeClr val="accent2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AED-4FB3-A46C-5CD855B3F9C7}"/>
              </c:ext>
            </c:extLst>
          </c:dPt>
          <c:dPt>
            <c:idx val="8"/>
            <c:bubble3D val="0"/>
            <c:spPr>
              <a:solidFill>
                <a:schemeClr val="accent2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8AED-4FB3-A46C-5CD855B3F9C7}"/>
              </c:ext>
            </c:extLst>
          </c:dPt>
          <c:dPt>
            <c:idx val="9"/>
            <c:bubble3D val="0"/>
            <c:spPr>
              <a:solidFill>
                <a:schemeClr val="accent2">
                  <a:tint val="54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0"/>
            <c:bubble3D val="0"/>
            <c:spPr>
              <a:solidFill>
                <a:schemeClr val="accent2">
                  <a:tint val="42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AED-4FB3-A46C-5CD855B3F9C7}"/>
              </c:ext>
            </c:extLst>
          </c:dPt>
          <c:dLbls>
            <c:dLbl>
              <c:idx val="0"/>
              <c:layout>
                <c:manualLayout>
                  <c:x val="-2.1480007381889765E-2"/>
                  <c:y val="-3.349975187624557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AED-4FB3-A46C-5CD855B3F9C7}"/>
                </c:ext>
              </c:extLst>
            </c:dLbl>
            <c:dLbl>
              <c:idx val="1"/>
              <c:layout>
                <c:manualLayout>
                  <c:x val="-5.890009842519685E-3"/>
                  <c:y val="-4.921856242503919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AED-4FB3-A46C-5CD855B3F9C7}"/>
                </c:ext>
              </c:extLst>
            </c:dLbl>
            <c:dLbl>
              <c:idx val="2"/>
              <c:layout>
                <c:manualLayout>
                  <c:x val="2.5408464566929134E-2"/>
                  <c:y val="-3.977122048651453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AED-4FB3-A46C-5CD855B3F9C7}"/>
                </c:ext>
              </c:extLst>
            </c:dLbl>
            <c:dLbl>
              <c:idx val="3"/>
              <c:layout>
                <c:manualLayout>
                  <c:x val="3.1655696358267718E-2"/>
                  <c:y val="-1.440483425167112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AED-4FB3-A46C-5CD855B3F9C7}"/>
                </c:ext>
              </c:extLst>
            </c:dLbl>
            <c:dLbl>
              <c:idx val="5"/>
              <c:layout>
                <c:manualLayout>
                  <c:x val="0.14063754921259841"/>
                  <c:y val="8.1723051075107585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AED-4FB3-A46C-5CD855B3F9C7}"/>
                </c:ext>
              </c:extLst>
            </c:dLbl>
            <c:dLbl>
              <c:idx val="6"/>
              <c:layout>
                <c:manualLayout>
                  <c:x val="3.730887057086614E-2"/>
                  <c:y val="-2.269986326895526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AED-4FB3-A46C-5CD855B3F9C7}"/>
                </c:ext>
              </c:extLst>
            </c:dLbl>
            <c:dLbl>
              <c:idx val="7"/>
              <c:layout>
                <c:manualLayout>
                  <c:x val="0.15889394685039371"/>
                  <c:y val="3.395890539130749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AED-4FB3-A46C-5CD855B3F9C7}"/>
                </c:ext>
              </c:extLst>
            </c:dLbl>
            <c:dLbl>
              <c:idx val="8"/>
              <c:layout>
                <c:manualLayout>
                  <c:x val="-1.5625000000000049E-3"/>
                  <c:y val="-1.468811425392997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 dirty="0"/>
                      <a:t>STOLEN PROP- OTHER
</a:t>
                    </a:r>
                    <a:fld id="{F230B0F2-DBFD-4E63-B277-4A4AAA0C01BD}" type="PERCENTAGE">
                      <a:rPr lang="en-US" baseline="0" dirty="0"/>
                      <a:pPr>
                        <a:defRPr/>
                      </a:pPr>
                      <a:t>[PERCENTAGE]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8203125"/>
                      <c:h val="0.1412109288133040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8AED-4FB3-A46C-5CD855B3F9C7}"/>
                </c:ext>
              </c:extLst>
            </c:dLbl>
            <c:dLbl>
              <c:idx val="10"/>
              <c:layout>
                <c:manualLayout>
                  <c:x val="-1.7624876968503938E-2"/>
                  <c:y val="0.1367854861721526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AED-4FB3-A46C-5CD855B3F9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Sheet1!$A$2:$A$12</c:f>
              <c:strCache>
                <c:ptCount val="11"/>
                <c:pt idx="0">
                  <c:v>THEFT</c:v>
                </c:pt>
                <c:pt idx="1">
                  <c:v>HIT AND RUN</c:v>
                </c:pt>
                <c:pt idx="2">
                  <c:v>SIMPLE ASSAULT</c:v>
                </c:pt>
                <c:pt idx="3">
                  <c:v>CRIM MISCHIEF</c:v>
                </c:pt>
                <c:pt idx="4">
                  <c:v>THEFT FROM AUTO</c:v>
                </c:pt>
                <c:pt idx="5">
                  <c:v>BURGLARY</c:v>
                </c:pt>
                <c:pt idx="6">
                  <c:v>HARRASSMENT</c:v>
                </c:pt>
                <c:pt idx="7">
                  <c:v>STOLEN PROPERTY</c:v>
                </c:pt>
                <c:pt idx="8">
                  <c:v>STOLEN PROPERTY - OTHER</c:v>
                </c:pt>
                <c:pt idx="9">
                  <c:v>FOUND PROPERTY</c:v>
                </c:pt>
                <c:pt idx="10">
                  <c:v>ALL OTHER CRIME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355</c:v>
                </c:pt>
                <c:pt idx="1">
                  <c:v>293</c:v>
                </c:pt>
                <c:pt idx="2">
                  <c:v>221</c:v>
                </c:pt>
                <c:pt idx="3">
                  <c:v>159</c:v>
                </c:pt>
                <c:pt idx="4">
                  <c:v>158</c:v>
                </c:pt>
                <c:pt idx="5">
                  <c:v>127</c:v>
                </c:pt>
                <c:pt idx="6">
                  <c:v>113</c:v>
                </c:pt>
                <c:pt idx="7">
                  <c:v>92</c:v>
                </c:pt>
                <c:pt idx="8">
                  <c:v>90</c:v>
                </c:pt>
                <c:pt idx="9">
                  <c:v>90</c:v>
                </c:pt>
                <c:pt idx="10">
                  <c:v>1863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ED-4FB3-A46C-5CD855B3F9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>
    <cx:plotArea>
      <cx:plotAreaRegion/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Sheet1!$A$2:$A$95</cx:f>
        <cx:lvl ptCount="94">
          <cx:pt idx="0">Central Business District</cx:pt>
          <cx:pt idx="1">South Side Flats</cx:pt>
          <cx:pt idx="2">Carrick</cx:pt>
          <cx:pt idx="3">Shadyside</cx:pt>
          <cx:pt idx="4">East Liberty</cx:pt>
          <cx:pt idx="5">Squirrel Hill South</cx:pt>
          <cx:pt idx="6">Mount Washington</cx:pt>
          <cx:pt idx="7">Brookline</cx:pt>
          <cx:pt idx="8">Bloomfield</cx:pt>
          <cx:pt idx="9">East Allegheny</cx:pt>
          <cx:pt idx="10">Knoxville</cx:pt>
          <cx:pt idx="11">Marshall-Shadeland</cx:pt>
          <cx:pt idx="12">Homewood South</cx:pt>
          <cx:pt idx="13">Bluff</cx:pt>
          <cx:pt idx="14">Sheraden</cx:pt>
          <cx:pt idx="15">Allentown</cx:pt>
          <cx:pt idx="16">Homewood North</cx:pt>
          <cx:pt idx="17">Perry South</cx:pt>
          <cx:pt idx="18">Beechview</cx:pt>
          <cx:pt idx="19">Middle Hill</cx:pt>
          <cx:pt idx="20">East Hills</cx:pt>
          <cx:pt idx="21">Hazelwood</cx:pt>
          <cx:pt idx="22">North Shore</cx:pt>
          <cx:pt idx="23">Central Oakland</cx:pt>
          <cx:pt idx="24">North Oakland</cx:pt>
          <cx:pt idx="25">Squirrel Hill North</cx:pt>
          <cx:pt idx="26">Brighton Heights</cx:pt>
          <cx:pt idx="27">Lincoln-Lemington-Belmar</cx:pt>
          <cx:pt idx="28">South Side Slopes</cx:pt>
          <cx:pt idx="29">Crawford-Roberts</cx:pt>
          <cx:pt idx="30">Strip District</cx:pt>
          <cx:pt idx="31">Greenfield</cx:pt>
          <cx:pt idx="32">Central North Side</cx:pt>
          <cx:pt idx="33">Central Lawrenceville</cx:pt>
          <cx:pt idx="34">Allegheny Center</cx:pt>
          <cx:pt idx="35">Point Breeze</cx:pt>
          <cx:pt idx="36">Bedford Dwellings</cx:pt>
          <cx:pt idx="37">Larimer</cx:pt>
          <cx:pt idx="38">Manchester</cx:pt>
          <cx:pt idx="39">South Oakland</cx:pt>
          <cx:pt idx="40">Northview Heights</cx:pt>
          <cx:pt idx="41">Garfield</cx:pt>
          <cx:pt idx="42">Point Breeze North</cx:pt>
          <cx:pt idx="43">Chateau</cx:pt>
          <cx:pt idx="44">Fineview</cx:pt>
          <cx:pt idx="45">Upper Lawrenceville</cx:pt>
          <cx:pt idx="46">Elliott</cx:pt>
          <cx:pt idx="47">Lower Lawrenceville</cx:pt>
          <cx:pt idx="48">Crafton Heights</cx:pt>
          <cx:pt idx="49">Troy Hill</cx:pt>
          <cx:pt idx="50">Overbrook</cx:pt>
          <cx:pt idx="51">Perry North</cx:pt>
          <cx:pt idx="52">Homewood West</cx:pt>
          <cx:pt idx="53">Spring Hill-City View</cx:pt>
          <cx:pt idx="54">Highland Park</cx:pt>
          <cx:pt idx="55">Upper Hill</cx:pt>
          <cx:pt idx="56">Terrace Village</cx:pt>
          <cx:pt idx="57">West End</cx:pt>
          <cx:pt idx="58">Beltzhoover</cx:pt>
          <cx:pt idx="59">California-Kirkbride</cx:pt>
          <cx:pt idx="60">Outside City</cx:pt>
          <cx:pt idx="61">Spring Garden</cx:pt>
          <cx:pt idx="62">West Oakland</cx:pt>
          <cx:pt idx="63">Allegheny West</cx:pt>
          <cx:pt idx="64">Lincoln Place</cx:pt>
          <cx:pt idx="65">Westwood</cx:pt>
          <cx:pt idx="66">Friendship</cx:pt>
          <cx:pt idx="67">Arlington</cx:pt>
          <cx:pt idx="68">Windgap</cx:pt>
          <cx:pt idx="69">Stanton Heights</cx:pt>
          <cx:pt idx="70">Arlington Heights</cx:pt>
          <cx:pt idx="71">Esplen</cx:pt>
          <cx:pt idx="72">Glen Hazel</cx:pt>
          <cx:pt idx="73">Banksville</cx:pt>
          <cx:pt idx="74">Polish Hill</cx:pt>
          <cx:pt idx="75">Duquesne Heights</cx:pt>
          <cx:pt idx="76">South Shore</cx:pt>
          <cx:pt idx="77">Bon Air</cx:pt>
          <cx:pt idx="78">Regent Square</cx:pt>
          <cx:pt idx="79">Morningside</cx:pt>
          <cx:pt idx="80">Ridgemont</cx:pt>
          <cx:pt idx="81">Hays</cx:pt>
          <cx:pt idx="82">East Carnegie</cx:pt>
          <cx:pt idx="83">Fairywood</cx:pt>
          <cx:pt idx="84">Mount Oliver</cx:pt>
          <cx:pt idx="85">Oakwood</cx:pt>
          <cx:pt idx="86">Summer Hill</cx:pt>
          <cx:pt idx="87">St. Clair</cx:pt>
          <cx:pt idx="88">Outside State</cx:pt>
          <cx:pt idx="89">Mt. Oliver Boro</cx:pt>
          <cx:pt idx="90">New Homestead</cx:pt>
          <cx:pt idx="91">Chartiers City</cx:pt>
          <cx:pt idx="92">Outside County</cx:pt>
          <cx:pt idx="93">Swisshelm Park</cx:pt>
        </cx:lvl>
      </cx:strDim>
      <cx:numDim type="val">
        <cx:f>Sheet1!$B$2:$B$95</cx:f>
        <cx:lvl ptCount="94" formatCode="General">
          <cx:pt idx="0">319</cx:pt>
          <cx:pt idx="1">173</cx:pt>
          <cx:pt idx="2">127</cx:pt>
          <cx:pt idx="3">116</cx:pt>
          <cx:pt idx="4">103</cx:pt>
          <cx:pt idx="5">89</cx:pt>
          <cx:pt idx="6">86</cx:pt>
          <cx:pt idx="7">81</cx:pt>
          <cx:pt idx="8">79</cx:pt>
          <cx:pt idx="9">78</cx:pt>
          <cx:pt idx="10">71</cx:pt>
          <cx:pt idx="11">70</cx:pt>
          <cx:pt idx="12">67</cx:pt>
          <cx:pt idx="13">67</cx:pt>
          <cx:pt idx="14">62</cx:pt>
          <cx:pt idx="15">61</cx:pt>
          <cx:pt idx="16">59</cx:pt>
          <cx:pt idx="17">56</cx:pt>
          <cx:pt idx="18">56</cx:pt>
          <cx:pt idx="19">55</cx:pt>
          <cx:pt idx="20">51</cx:pt>
          <cx:pt idx="21">50</cx:pt>
          <cx:pt idx="22">50</cx:pt>
          <cx:pt idx="23">49</cx:pt>
          <cx:pt idx="24">49</cx:pt>
          <cx:pt idx="25">47</cx:pt>
          <cx:pt idx="26">46</cx:pt>
          <cx:pt idx="27">46</cx:pt>
          <cx:pt idx="28">46</cx:pt>
          <cx:pt idx="29">45</cx:pt>
          <cx:pt idx="30">45</cx:pt>
          <cx:pt idx="31">45</cx:pt>
          <cx:pt idx="32">44</cx:pt>
          <cx:pt idx="33">43</cx:pt>
          <cx:pt idx="34">41</cx:pt>
          <cx:pt idx="35">39</cx:pt>
          <cx:pt idx="36">36</cx:pt>
          <cx:pt idx="37">34</cx:pt>
          <cx:pt idx="38">33</cx:pt>
          <cx:pt idx="39">31</cx:pt>
          <cx:pt idx="40">30</cx:pt>
          <cx:pt idx="41">30</cx:pt>
          <cx:pt idx="42">29</cx:pt>
          <cx:pt idx="43">29</cx:pt>
          <cx:pt idx="44">27</cx:pt>
          <cx:pt idx="45">27</cx:pt>
          <cx:pt idx="46">27</cx:pt>
          <cx:pt idx="47">27</cx:pt>
          <cx:pt idx="48">26</cx:pt>
          <cx:pt idx="49">26</cx:pt>
          <cx:pt idx="50">26</cx:pt>
          <cx:pt idx="51">25</cx:pt>
          <cx:pt idx="52">24</cx:pt>
          <cx:pt idx="53">24</cx:pt>
          <cx:pt idx="54">22</cx:pt>
          <cx:pt idx="55">21</cx:pt>
          <cx:pt idx="56">21</cx:pt>
          <cx:pt idx="57">20</cx:pt>
          <cx:pt idx="58">18</cx:pt>
          <cx:pt idx="59">18</cx:pt>
          <cx:pt idx="60">16</cx:pt>
          <cx:pt idx="61">16</cx:pt>
          <cx:pt idx="62">16</cx:pt>
          <cx:pt idx="63">14</cx:pt>
          <cx:pt idx="64">14</cx:pt>
          <cx:pt idx="65">13</cx:pt>
          <cx:pt idx="66">13</cx:pt>
          <cx:pt idx="67">12</cx:pt>
          <cx:pt idx="68">12</cx:pt>
          <cx:pt idx="69">12</cx:pt>
          <cx:pt idx="70">11</cx:pt>
          <cx:pt idx="71">11</cx:pt>
          <cx:pt idx="72">11</cx:pt>
          <cx:pt idx="73">11</cx:pt>
          <cx:pt idx="74">10</cx:pt>
          <cx:pt idx="75">9</cx:pt>
          <cx:pt idx="76">8</cx:pt>
          <cx:pt idx="77">7</cx:pt>
          <cx:pt idx="78">7</cx:pt>
          <cx:pt idx="79">7</cx:pt>
          <cx:pt idx="80">7</cx:pt>
          <cx:pt idx="81">6</cx:pt>
          <cx:pt idx="82">6</cx:pt>
          <cx:pt idx="83">5</cx:pt>
          <cx:pt idx="84">5</cx:pt>
          <cx:pt idx="85">4</cx:pt>
          <cx:pt idx="86">4</cx:pt>
          <cx:pt idx="87">3</cx:pt>
          <cx:pt idx="88">3</cx:pt>
          <cx:pt idx="89">2</cx:pt>
          <cx:pt idx="90">2</cx:pt>
          <cx:pt idx="91">1</cx:pt>
          <cx:pt idx="92">1</cx:pt>
          <cx:pt idx="93">1</cx:pt>
        </cx:lvl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rtl="0"/>
            <a:r>
              <a:rPr lang="en-US" sz="1800" b="0" i="0" baseline="0" dirty="0">
                <a:effectLst/>
              </a:rPr>
              <a:t>Distribution of Incidents by Neighborhood</a:t>
            </a:r>
            <a:endParaRPr lang="en-US" sz="2000" dirty="0">
              <a:effectLst/>
            </a:endParaRPr>
          </a:p>
        </cx:rich>
      </cx:tx>
    </cx:title>
    <cx:plotArea>
      <cx:plotAreaRegion>
        <cx:series layoutId="clusteredColumn" uniqueId="{25682775-64EC-46C2-9D43-D11C6F12E021}">
          <cx:tx>
            <cx:txData>
              <cx:f>Sheet1!$B$1</cx:f>
              <cx:v>Amount</cx:v>
            </cx:txData>
          </cx:tx>
          <cx:spPr>
            <a:solidFill>
              <a:schemeClr val="accent2">
                <a:lumMod val="50000"/>
              </a:schemeClr>
            </a:solidFill>
          </cx:spPr>
          <cx:dataLabels>
            <cx:visibility seriesName="0" categoryName="0" value="1"/>
          </cx:dataLabels>
          <cx:dataId val="0"/>
          <cx:layoutPr>
            <cx:binning intervalClosed="r"/>
          </cx:layoutPr>
        </cx:series>
      </cx:plotAreaRegion>
      <cx:axis id="0">
        <cx:catScaling gapWidth="0"/>
        <cx:title>
          <cx:tx>
            <cx:rich>
              <a:bodyPr spcFirstLastPara="1" vertOverflow="ellipsis" horzOverflow="overflow" wrap="square" lIns="0" tIns="0" rIns="0" bIns="0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197" b="0" i="0" u="none" strike="noStrike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effectLst/>
                    <a:latin typeface="Gill Sans MT" panose="020B0502020104020203"/>
                    <a:ea typeface="Calibri" panose="020F0502020204030204" pitchFamily="34" charset="0"/>
                    <a:cs typeface="Calibri" panose="020F0502020204030204" pitchFamily="34" charset="0"/>
                  </a:rPr>
                  <a:t>Incidents range</a:t>
                </a:r>
                <a:endParaRPr lang="en-US" dirty="0">
                  <a:effectLst/>
                </a:endParaRPr>
              </a:p>
            </cx:rich>
          </cx:tx>
        </cx:title>
        <cx:tickLabels/>
      </cx:axis>
      <cx:axis id="1">
        <cx:valScaling/>
        <cx:title>
          <cx:tx>
            <cx:rich>
              <a:bodyPr spcFirstLastPara="1" vertOverflow="ellipsis" horzOverflow="overflow" wrap="square" lIns="0" tIns="0" rIns="0" bIns="0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197" b="0" i="0" u="none" strike="noStrike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effectLst/>
                    <a:latin typeface="Gill Sans MT" panose="020B0502020104020203"/>
                    <a:ea typeface="Calibri" panose="020F0502020204030204" pitchFamily="34" charset="0"/>
                    <a:cs typeface="Calibri" panose="020F0502020204030204" pitchFamily="34" charset="0"/>
                  </a:rPr>
                  <a:t>Number of Neighborhoods</a:t>
                </a:r>
                <a:endParaRPr lang="en-US" dirty="0">
                  <a:effectLst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sz="1197" b="0" i="0" u="none" strike="noStrike" baseline="0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Gill Sans MT" panose="020B0502020104020203"/>
                </a:endParaRPr>
              </a:p>
            </cx:rich>
          </cx:tx>
        </cx:title>
        <cx:majorGridlines/>
        <cx:tickLabels/>
      </cx:axis>
    </cx:plotArea>
  </cx:chart>
</cx:chartSpace>
</file>

<file path=ppt/charts/chartEx3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Sheet1!$B$2:$B$95</cx:f>
        <cx:lvl ptCount="94" formatCode="General">
          <cx:pt idx="0">319</cx:pt>
          <cx:pt idx="1">173</cx:pt>
          <cx:pt idx="2">127</cx:pt>
          <cx:pt idx="3">116</cx:pt>
          <cx:pt idx="4">103</cx:pt>
          <cx:pt idx="5">89</cx:pt>
          <cx:pt idx="6">86</cx:pt>
          <cx:pt idx="7">81</cx:pt>
          <cx:pt idx="8">79</cx:pt>
          <cx:pt idx="9">78</cx:pt>
          <cx:pt idx="10">71</cx:pt>
          <cx:pt idx="11">70</cx:pt>
          <cx:pt idx="12">67</cx:pt>
          <cx:pt idx="13">67</cx:pt>
          <cx:pt idx="14">62</cx:pt>
          <cx:pt idx="15">61</cx:pt>
          <cx:pt idx="16">59</cx:pt>
          <cx:pt idx="17">56</cx:pt>
          <cx:pt idx="18">56</cx:pt>
          <cx:pt idx="19">55</cx:pt>
          <cx:pt idx="20">51</cx:pt>
          <cx:pt idx="21">50</cx:pt>
          <cx:pt idx="22">50</cx:pt>
          <cx:pt idx="23">49</cx:pt>
          <cx:pt idx="24">49</cx:pt>
          <cx:pt idx="25">47</cx:pt>
          <cx:pt idx="26">46</cx:pt>
          <cx:pt idx="27">46</cx:pt>
          <cx:pt idx="28">46</cx:pt>
          <cx:pt idx="29">45</cx:pt>
          <cx:pt idx="30">45</cx:pt>
          <cx:pt idx="31">45</cx:pt>
          <cx:pt idx="32">44</cx:pt>
          <cx:pt idx="33">43</cx:pt>
          <cx:pt idx="34">41</cx:pt>
          <cx:pt idx="35">39</cx:pt>
          <cx:pt idx="36">36</cx:pt>
          <cx:pt idx="37">34</cx:pt>
          <cx:pt idx="38">33</cx:pt>
          <cx:pt idx="39">31</cx:pt>
          <cx:pt idx="40">30</cx:pt>
          <cx:pt idx="41">30</cx:pt>
          <cx:pt idx="42">29</cx:pt>
          <cx:pt idx="43">29</cx:pt>
          <cx:pt idx="44">27</cx:pt>
          <cx:pt idx="45">27</cx:pt>
          <cx:pt idx="46">27</cx:pt>
          <cx:pt idx="47">27</cx:pt>
          <cx:pt idx="48">26</cx:pt>
          <cx:pt idx="49">26</cx:pt>
          <cx:pt idx="50">26</cx:pt>
          <cx:pt idx="51">25</cx:pt>
          <cx:pt idx="52">24</cx:pt>
          <cx:pt idx="53">24</cx:pt>
          <cx:pt idx="54">22</cx:pt>
          <cx:pt idx="55">21</cx:pt>
          <cx:pt idx="56">21</cx:pt>
          <cx:pt idx="57">20</cx:pt>
          <cx:pt idx="58">18</cx:pt>
          <cx:pt idx="59">18</cx:pt>
          <cx:pt idx="60">16</cx:pt>
          <cx:pt idx="61">16</cx:pt>
          <cx:pt idx="62">16</cx:pt>
          <cx:pt idx="63">14</cx:pt>
          <cx:pt idx="64">14</cx:pt>
          <cx:pt idx="65">13</cx:pt>
          <cx:pt idx="66">13</cx:pt>
          <cx:pt idx="67">12</cx:pt>
          <cx:pt idx="68">12</cx:pt>
          <cx:pt idx="69">12</cx:pt>
          <cx:pt idx="70">11</cx:pt>
          <cx:pt idx="71">11</cx:pt>
          <cx:pt idx="72">11</cx:pt>
          <cx:pt idx="73">11</cx:pt>
          <cx:pt idx="74">10</cx:pt>
          <cx:pt idx="75">9</cx:pt>
          <cx:pt idx="76">8</cx:pt>
          <cx:pt idx="77">7</cx:pt>
          <cx:pt idx="78">7</cx:pt>
          <cx:pt idx="79">7</cx:pt>
          <cx:pt idx="80">7</cx:pt>
          <cx:pt idx="81">6</cx:pt>
          <cx:pt idx="82">6</cx:pt>
          <cx:pt idx="83">5</cx:pt>
          <cx:pt idx="84">5</cx:pt>
          <cx:pt idx="85">4</cx:pt>
          <cx:pt idx="86">4</cx:pt>
          <cx:pt idx="87">3</cx:pt>
          <cx:pt idx="88">3</cx:pt>
          <cx:pt idx="89">2</cx:pt>
          <cx:pt idx="90">2</cx:pt>
          <cx:pt idx="91">1</cx:pt>
          <cx:pt idx="92">1</cx:pt>
          <cx:pt idx="93">1</cx:pt>
        </cx:lvl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algn="ctr" rtl="0">
              <a:defRPr/>
            </a:pPr>
            <a:r>
              <a:rPr lang="en-US" sz="1862" b="0" i="0" u="none" strike="noStrike" baseline="0" dirty="0">
                <a:solidFill>
                  <a:srgbClr val="000000">
                    <a:lumMod val="65000"/>
                    <a:lumOff val="35000"/>
                  </a:srgbClr>
                </a:solidFill>
                <a:latin typeface="Gill Sans MT" panose="020B0502020104020203"/>
              </a:rPr>
              <a:t>Neighborhood Incidents</a:t>
            </a:r>
          </a:p>
        </cx:rich>
      </cx:tx>
    </cx:title>
    <cx:plotArea>
      <cx:plotAreaRegion>
        <cx:series layoutId="boxWhisker" uniqueId="{500E9D34-2953-42A3-A2A2-617C6C4EB170}">
          <cx:spPr>
            <a:solidFill>
              <a:schemeClr val="accent2">
                <a:lumMod val="60000"/>
                <a:lumOff val="40000"/>
              </a:schemeClr>
            </a:solidFill>
          </cx:spPr>
          <cx:dataLabels>
            <cx:visibility seriesName="0" categoryName="0" value="1"/>
          </cx:dataLabels>
          <cx:dataId val="0"/>
          <cx:layoutPr>
            <cx:statistics quartileMethod="exclusive"/>
          </cx:layoutPr>
        </cx:series>
      </cx:plotAreaRegion>
      <cx:axis id="0">
        <cx:catScaling gapWidth="1"/>
        <cx:title>
          <cx:txPr>
            <a:bodyPr spcFirstLastPara="1" vertOverflow="ellipsis" horzOverflow="overflow" wrap="square" lIns="0" tIns="0" rIns="0" bIns="0" anchor="ctr" anchorCtr="1"/>
            <a:lstStyle/>
            <a:p>
              <a:pPr algn="ctr" rtl="0">
                <a:defRPr/>
              </a:pPr>
              <a:endParaRPr lang="en-US" sz="1197" b="0" i="0" u="none" strike="noStrike" baseline="0" dirty="0">
                <a:solidFill>
                  <a:srgbClr val="000000">
                    <a:lumMod val="65000"/>
                    <a:lumOff val="35000"/>
                  </a:srgbClr>
                </a:solidFill>
                <a:latin typeface="Gill Sans MT" panose="020B0502020104020203"/>
              </a:endParaRPr>
            </a:p>
          </cx:txPr>
        </cx:title>
        <cx:tickLabels/>
      </cx:axis>
      <cx:axis id="1">
        <cx:valScaling/>
        <cx:title>
          <cx:tx>
            <cx:rich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/>
                </a:pPr>
                <a:r>
                  <a:rPr lang="en-US" sz="1197" b="0" i="0" u="none" strike="noStrike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Gill Sans MT" panose="020B0502020104020203"/>
                  </a:rPr>
                  <a:t>Number Of Incidents</a:t>
                </a:r>
              </a:p>
            </cx:rich>
          </cx:tx>
        </cx:title>
        <cx:majorGridlines/>
        <cx:tickLabels/>
      </cx:axis>
    </cx:plotArea>
  </cx:chart>
</cx:chartSpace>
</file>

<file path=ppt/charts/chartEx4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Sheet1!$A$2:$A$95</cx:f>
        <cx:lvl ptCount="94">
          <cx:pt idx="0">99</cx:pt>
          <cx:pt idx="1">THEFT</cx:pt>
          <cx:pt idx="2">HIT AND RUN</cx:pt>
          <cx:pt idx="3">SIMPLE ASSAULT</cx:pt>
          <cx:pt idx="4">CRIM MISCHIEF</cx:pt>
          <cx:pt idx="5">THEFT FROM AUTO</cx:pt>
          <cx:pt idx="6">BURGLARY</cx:pt>
          <cx:pt idx="7">HARRASSMENT</cx:pt>
          <cx:pt idx="8">STOLEN PROPERTY</cx:pt>
          <cx:pt idx="9">STOLEN PROPERTY - OTHER</cx:pt>
          <cx:pt idx="10">FOUND PROPERTY</cx:pt>
          <cx:pt idx="11">RETAIL THEFT (SHOPLIFTING)</cx:pt>
          <cx:pt idx="12">ROBBERY</cx:pt>
          <cx:pt idx="13">HARRASSMENT/THREAT/ATTEMPT/PHY</cx:pt>
          <cx:pt idx="14">AIDED CASE</cx:pt>
          <cx:pt idx="15">AGG-ASSAULT</cx:pt>
          <cx:pt idx="16">PUBLIC DRUNKENESS</cx:pt>
          <cx:pt idx="17">BENCH WARRANT ARREST - NO TIE</cx:pt>
          <cx:pt idx="18">TERRORISTIC THREATS</cx:pt>
          <cx:pt idx="19">RUNAWAYS - JUVENILE</cx:pt>
          <cx:pt idx="20">MISCELLANEOUS INVESTIGATION</cx:pt>
          <cx:pt idx="21">DEAD ON ARRIVAL (DOA)</cx:pt>
          <cx:pt idx="22">MENTAL 201/302</cx:pt>
          <cx:pt idx="23">DUI - GENERAL IMPAIRMENT</cx:pt>
          <cx:pt idx="24">CRIMINAL MISCHIEF</cx:pt>
          <cx:pt idx="25">RECEIVING STOLEN PROPERTY</cx:pt>
          <cx:pt idx="26">DRUG INVESTIGATION</cx:pt>
          <cx:pt idx="27">THEFT BY DECEPTION</cx:pt>
          <cx:pt idx="28">RECKLESSLY ENDANGER ANOTH PER</cx:pt>
          <cx:pt idx="29">CREDIT CARDS</cx:pt>
          <cx:pt idx="30">DISORDERLY CONDUCT</cx:pt>
          <cx:pt idx="31">LOST PROPERTY</cx:pt>
          <cx:pt idx="32">TAMPER WITH/FAB PHYS EVIDENCE</cx:pt>
          <cx:pt idx="33">CRIM MISCHIEF (GRAFFITI)</cx:pt>
          <cx:pt idx="34">UNAUTHORIZED USE VEHICLE</cx:pt>
          <cx:pt idx="35">SEXUAL ASSAULT</cx:pt>
          <cx:pt idx="36">MISCELLANEOUS FIRE OTHER INVEST CONTINUED</cx:pt>
          <cx:pt idx="37">RESIST ARREST/OTHER LAW ENFORC</cx:pt>
          <cx:pt idx="38">CRIMINAL TRESPASS</cx:pt>
          <cx:pt idx="39">FIREARMS NOT TO BE CARRIED WO LICENSE</cx:pt>
          <cx:pt idx="40">ARREST ON ATTACHMENT ORDER</cx:pt>
          <cx:pt idx="41">MISSING PERSONS (18+)</cx:pt>
          <cx:pt idx="42">FOUND DRUGS</cx:pt>
          <cx:pt idx="43">ENDANGER WELFARE OF CHILDREN</cx:pt>
          <cx:pt idx="44">ACCIDENTAL FIRE</cx:pt>
          <cx:pt idx="45">FORGERY</cx:pt>
          <cx:pt idx="46">THEFT OF SERVICES</cx:pt>
          <cx:pt idx="47">PROSTITUTION</cx:pt>
          <cx:pt idx="48">PUR/CON/POS/TRAN-INTOX BEVERAG</cx:pt>
          <cx:pt idx="49">IDENTITY THEFT</cx:pt>
          <cx:pt idx="50">LOITERING PROWLING AT NIGHT</cx:pt>
          <cx:pt idx="51">CONCEALING DEATH BASTARD CHILD</cx:pt>
          <cx:pt idx="52">FALSE BURGLAR ALARM</cx:pt>
          <cx:pt idx="53">INDECENT EXPOSURE</cx:pt>
          <cx:pt idx="54">MEGANS LAW VIOLATION</cx:pt>
          <cx:pt idx="55">RETALIATION FOR PAST OFF ACTION</cx:pt>
          <cx:pt idx="56">DOG BITE</cx:pt>
          <cx:pt idx="57">MISCELLANEOUS FIRE VEH INVEST CONTINUED</cx:pt>
          <cx:pt idx="58">SUICIDE</cx:pt>
          <cx:pt idx="59">CRIMINAL HOMICIDE</cx:pt>
          <cx:pt idx="60">RAPE</cx:pt>
          <cx:pt idx="61">DUI - DRUG - IMPAIRED ABILITY</cx:pt>
          <cx:pt idx="62">OBSTRUCT HIGHWAYS/PUB PASSAGES</cx:pt>
          <cx:pt idx="63">FALSE RPT LAW ENFORCE AUTH</cx:pt>
          <cx:pt idx="64">AGRICULTURAL VANDALISM</cx:pt>
          <cx:pt idx="65">INJURY/TAMP/FIRE APP-HYD-ETC</cx:pt>
          <cx:pt idx="66">PROSTITUTION - LOITERING FOR THE PURPOSE OF</cx:pt>
          <cx:pt idx="67">INDECENT ASSAULT</cx:pt>
          <cx:pt idx="68">FLIGHT TO AVOID APPREHENSION/TRIAL/PUNISHMEN</cx:pt>
          <cx:pt idx="69">ESCAPE</cx:pt>
          <cx:pt idx="70">STORE/CONSUM/SALE ALCO BEV UNLICENSED PREM</cx:pt>
          <cx:pt idx="71">CORRUPTION OF MINORS</cx:pt>
          <cx:pt idx="72">LOCATED RUNAWAY - OUTSIDE CITY</cx:pt>
          <cx:pt idx="73">FIELD CONTACT REPORT</cx:pt>
          <cx:pt idx="74">MANSLAUGHTER BY NEGLIGENCE-INV</cx:pt>
          <cx:pt idx="75">RAPE BY FORCIBLE COMPULSION</cx:pt>
          <cx:pt idx="76">DANGEROUS BURNING</cx:pt>
          <cx:pt idx="77">FALSE IMPERS PERS PRIV. EMPLOY</cx:pt>
          <cx:pt idx="78">BAD CHECKS</cx:pt>
          <cx:pt idx="79">INSURANCE FRAUD</cx:pt>
          <cx:pt idx="80">TAMPER RECORDS / I D</cx:pt>
          <cx:pt idx="81">PROHIBITED OFFENSIVE WEAPONS</cx:pt>
          <cx:pt idx="82">INVOLUNTARY DEV SEXUAL INTER</cx:pt>
          <cx:pt idx="83">OPEN LEWDNESS</cx:pt>
          <cx:pt idx="84">INTERFER/CUSTODY OF CHILDREN</cx:pt>
          <cx:pt idx="85">DUI - BAC &gt;.08% &lt;.10%</cx:pt>
          <cx:pt idx="86">FAIL DISORD PER TO DISPERSE</cx:pt>
          <cx:pt idx="87">LURING CHILD INTO MOTOR VEHICLE</cx:pt>
          <cx:pt idx="88">DRUG DELIVERY RESULTING IN DEATH</cx:pt>
          <cx:pt idx="89">GAMBLING INVESTIGATION</cx:pt>
          <cx:pt idx="90">NON-VIOLENT DOMESTIC</cx:pt>
          <cx:pt idx="91">COMMITMENT TO AWAIT REQUISITION</cx:pt>
          <cx:pt idx="92">INDUSTRIAL ACCIDENT</cx:pt>
          <cx:pt idx="93">FIREARM USED IN INCIDENT</cx:pt>
        </cx:lvl>
      </cx:strDim>
      <cx:numDim type="val">
        <cx:f>Sheet1!$B$2:$B$95</cx:f>
        <cx:lvl ptCount="94" formatCode="General">
          <cx:pt idx="0">571</cx:pt>
          <cx:pt idx="1">355</cx:pt>
          <cx:pt idx="2">293</cx:pt>
          <cx:pt idx="3">221</cx:pt>
          <cx:pt idx="4">159</cx:pt>
          <cx:pt idx="5">158</cx:pt>
          <cx:pt idx="6">127</cx:pt>
          <cx:pt idx="7">113</cx:pt>
          <cx:pt idx="8">92</cx:pt>
          <cx:pt idx="9">90</cx:pt>
          <cx:pt idx="10">90</cx:pt>
          <cx:pt idx="11">85</cx:pt>
          <cx:pt idx="12">78</cx:pt>
          <cx:pt idx="13">72</cx:pt>
          <cx:pt idx="14">72</cx:pt>
          <cx:pt idx="15">69</cx:pt>
          <cx:pt idx="16">62</cx:pt>
          <cx:pt idx="17">58</cx:pt>
          <cx:pt idx="18">57</cx:pt>
          <cx:pt idx="19">53</cx:pt>
          <cx:pt idx="20">49</cx:pt>
          <cx:pt idx="21">44</cx:pt>
          <cx:pt idx="22">42</cx:pt>
          <cx:pt idx="23">33</cx:pt>
          <cx:pt idx="24">32</cx:pt>
          <cx:pt idx="25">30</cx:pt>
          <cx:pt idx="26">28</cx:pt>
          <cx:pt idx="27">26</cx:pt>
          <cx:pt idx="28">22</cx:pt>
          <cx:pt idx="29">22</cx:pt>
          <cx:pt idx="30">22</cx:pt>
          <cx:pt idx="31">22</cx:pt>
          <cx:pt idx="32">17</cx:pt>
          <cx:pt idx="33">16</cx:pt>
          <cx:pt idx="34">16</cx:pt>
          <cx:pt idx="35">15</cx:pt>
          <cx:pt idx="36">15</cx:pt>
          <cx:pt idx="37">13</cx:pt>
          <cx:pt idx="38">13</cx:pt>
          <cx:pt idx="39">12</cx:pt>
          <cx:pt idx="40">12</cx:pt>
          <cx:pt idx="41">12</cx:pt>
          <cx:pt idx="42">11</cx:pt>
          <cx:pt idx="43">10</cx:pt>
          <cx:pt idx="44">9</cx:pt>
          <cx:pt idx="45">8</cx:pt>
          <cx:pt idx="46">8</cx:pt>
          <cx:pt idx="47">8</cx:pt>
          <cx:pt idx="48">8</cx:pt>
          <cx:pt idx="49">7</cx:pt>
          <cx:pt idx="50">7</cx:pt>
          <cx:pt idx="51">6</cx:pt>
          <cx:pt idx="52">6</cx:pt>
          <cx:pt idx="53">5</cx:pt>
          <cx:pt idx="54">5</cx:pt>
          <cx:pt idx="55">5</cx:pt>
          <cx:pt idx="56">5</cx:pt>
          <cx:pt idx="57">5</cx:pt>
          <cx:pt idx="58">4</cx:pt>
          <cx:pt idx="59">3</cx:pt>
          <cx:pt idx="60">3</cx:pt>
          <cx:pt idx="61">3</cx:pt>
          <cx:pt idx="62">3</cx:pt>
          <cx:pt idx="63">3</cx:pt>
          <cx:pt idx="64">3</cx:pt>
          <cx:pt idx="65">2</cx:pt>
          <cx:pt idx="66">2</cx:pt>
          <cx:pt idx="67">2</cx:pt>
          <cx:pt idx="68">2</cx:pt>
          <cx:pt idx="69">2</cx:pt>
          <cx:pt idx="70">2</cx:pt>
          <cx:pt idx="71">2</cx:pt>
          <cx:pt idx="72">2</cx:pt>
          <cx:pt idx="73">2</cx:pt>
          <cx:pt idx="74">1</cx:pt>
          <cx:pt idx="75">1</cx:pt>
          <cx:pt idx="76">1</cx:pt>
          <cx:pt idx="77">1</cx:pt>
          <cx:pt idx="78">1</cx:pt>
          <cx:pt idx="79">1</cx:pt>
          <cx:pt idx="80">1</cx:pt>
          <cx:pt idx="81">1</cx:pt>
          <cx:pt idx="82">1</cx:pt>
          <cx:pt idx="83">1</cx:pt>
          <cx:pt idx="84">1</cx:pt>
          <cx:pt idx="85">1</cx:pt>
          <cx:pt idx="86">1</cx:pt>
          <cx:pt idx="87">1</cx:pt>
          <cx:pt idx="88">1</cx:pt>
          <cx:pt idx="89">1</cx:pt>
          <cx:pt idx="90">1</cx:pt>
          <cx:pt idx="91">1</cx:pt>
          <cx:pt idx="92">1</cx:pt>
          <cx:pt idx="93">1</cx:pt>
        </cx:lvl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rtl="0"/>
            <a:r>
              <a:rPr lang="en-US" sz="1800" b="0" i="0" baseline="0" dirty="0" err="1">
                <a:effectLst/>
              </a:rPr>
              <a:t>Distrubution</a:t>
            </a:r>
            <a:r>
              <a:rPr lang="en-US" sz="1800" b="0" i="0" baseline="0" dirty="0">
                <a:effectLst/>
              </a:rPr>
              <a:t> of Crime by Type</a:t>
            </a:r>
            <a:endParaRPr lang="en-US" sz="2000" dirty="0">
              <a:effectLst/>
            </a:endParaRPr>
          </a:p>
        </cx:rich>
      </cx:tx>
    </cx:title>
    <cx:plotArea>
      <cx:plotAreaRegion>
        <cx:series layoutId="clusteredColumn" uniqueId="{B728BEC8-9F3A-4433-90EB-447DEA72B506}">
          <cx:tx>
            <cx:txData>
              <cx:f>Sheet1!$B$1</cx:f>
              <cx:v>Amount</cx:v>
            </cx:txData>
          </cx:tx>
          <cx:spPr>
            <a:solidFill>
              <a:schemeClr val="accent2">
                <a:lumMod val="50000"/>
              </a:schemeClr>
            </a:solidFill>
          </cx:spPr>
          <cx:dataLabels>
            <cx:visibility seriesName="0" categoryName="0" value="1"/>
          </cx:dataLabels>
          <cx:dataId val="0"/>
          <cx:layoutPr>
            <cx:binning intervalClosed="r"/>
          </cx:layoutPr>
        </cx:series>
      </cx:plotAreaRegion>
      <cx:axis id="0">
        <cx:catScaling gapWidth="0"/>
        <cx:title>
          <cx:tx>
            <cx:rich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/>
                </a:pPr>
                <a:r>
                  <a:rPr lang="en-US" sz="1197" b="0" i="0" u="none" strike="noStrike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Gill Sans MT" panose="020B0502020104020203"/>
                  </a:rPr>
                  <a:t>Frequency</a:t>
                </a:r>
              </a:p>
            </cx:rich>
          </cx:tx>
        </cx:title>
        <cx:tickLabels/>
      </cx:axis>
      <cx:axis id="1">
        <cx:valScaling/>
        <cx:title>
          <cx:tx>
            <cx:rich>
              <a:bodyPr spcFirstLastPara="1" vertOverflow="ellipsis" horzOverflow="overflow" wrap="square" lIns="0" tIns="0" rIns="0" bIns="0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197" b="0" i="0" u="none" strike="noStrike" baseline="0" dirty="0">
                    <a:solidFill>
                      <a:srgbClr val="000000">
                        <a:lumMod val="65000"/>
                        <a:lumOff val="35000"/>
                      </a:srgbClr>
                    </a:solidFill>
                    <a:effectLst/>
                    <a:latin typeface="Gill Sans MT" panose="020B0502020104020203"/>
                    <a:ea typeface="Calibri" panose="020F0502020204030204" pitchFamily="34" charset="0"/>
                    <a:cs typeface="Calibri" panose="020F0502020204030204" pitchFamily="34" charset="0"/>
                  </a:rPr>
                  <a:t>Types of Crime</a:t>
                </a:r>
                <a:endParaRPr lang="en-US" dirty="0">
                  <a:effectLst/>
                </a:endParaRPr>
              </a:p>
            </cx:rich>
          </cx:tx>
        </cx:title>
        <cx:majorGridlines/>
        <cx:tickLabels/>
      </cx:axis>
    </cx:plotArea>
  </cx:chart>
</cx:chartSpace>
</file>

<file path=ppt/charts/chartEx5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Sheet1!$B$2:$B$95</cx:f>
        <cx:lvl ptCount="94" formatCode="General">
          <cx:pt idx="0">571</cx:pt>
          <cx:pt idx="1">355</cx:pt>
          <cx:pt idx="2">293</cx:pt>
          <cx:pt idx="3">221</cx:pt>
          <cx:pt idx="4">159</cx:pt>
          <cx:pt idx="5">158</cx:pt>
          <cx:pt idx="6">127</cx:pt>
          <cx:pt idx="7">113</cx:pt>
          <cx:pt idx="8">92</cx:pt>
          <cx:pt idx="9">90</cx:pt>
          <cx:pt idx="10">90</cx:pt>
          <cx:pt idx="11">85</cx:pt>
          <cx:pt idx="12">78</cx:pt>
          <cx:pt idx="13">72</cx:pt>
          <cx:pt idx="14">72</cx:pt>
          <cx:pt idx="15">69</cx:pt>
          <cx:pt idx="16">62</cx:pt>
          <cx:pt idx="17">58</cx:pt>
          <cx:pt idx="18">57</cx:pt>
          <cx:pt idx="19">53</cx:pt>
          <cx:pt idx="20">49</cx:pt>
          <cx:pt idx="21">44</cx:pt>
          <cx:pt idx="22">42</cx:pt>
          <cx:pt idx="23">33</cx:pt>
          <cx:pt idx="24">32</cx:pt>
          <cx:pt idx="25">30</cx:pt>
          <cx:pt idx="26">28</cx:pt>
          <cx:pt idx="27">26</cx:pt>
          <cx:pt idx="28">22</cx:pt>
          <cx:pt idx="29">22</cx:pt>
          <cx:pt idx="30">22</cx:pt>
          <cx:pt idx="31">22</cx:pt>
          <cx:pt idx="32">17</cx:pt>
          <cx:pt idx="33">16</cx:pt>
          <cx:pt idx="34">16</cx:pt>
          <cx:pt idx="35">15</cx:pt>
          <cx:pt idx="36">15</cx:pt>
          <cx:pt idx="37">13</cx:pt>
          <cx:pt idx="38">13</cx:pt>
          <cx:pt idx="39">12</cx:pt>
          <cx:pt idx="40">12</cx:pt>
          <cx:pt idx="41">12</cx:pt>
          <cx:pt idx="42">11</cx:pt>
          <cx:pt idx="43">10</cx:pt>
          <cx:pt idx="44">9</cx:pt>
          <cx:pt idx="45">8</cx:pt>
          <cx:pt idx="46">8</cx:pt>
          <cx:pt idx="47">8</cx:pt>
          <cx:pt idx="48">8</cx:pt>
          <cx:pt idx="49">7</cx:pt>
          <cx:pt idx="50">7</cx:pt>
          <cx:pt idx="51">6</cx:pt>
          <cx:pt idx="52">6</cx:pt>
          <cx:pt idx="53">5</cx:pt>
          <cx:pt idx="54">5</cx:pt>
          <cx:pt idx="55">5</cx:pt>
          <cx:pt idx="56">5</cx:pt>
          <cx:pt idx="57">5</cx:pt>
          <cx:pt idx="58">4</cx:pt>
          <cx:pt idx="59">3</cx:pt>
          <cx:pt idx="60">3</cx:pt>
          <cx:pt idx="61">3</cx:pt>
          <cx:pt idx="62">3</cx:pt>
          <cx:pt idx="63">3</cx:pt>
          <cx:pt idx="64">3</cx:pt>
          <cx:pt idx="65">2</cx:pt>
          <cx:pt idx="66">2</cx:pt>
          <cx:pt idx="67">2</cx:pt>
          <cx:pt idx="68">2</cx:pt>
          <cx:pt idx="69">2</cx:pt>
          <cx:pt idx="70">2</cx:pt>
          <cx:pt idx="71">2</cx:pt>
          <cx:pt idx="72">2</cx:pt>
          <cx:pt idx="73">2</cx:pt>
          <cx:pt idx="74">1</cx:pt>
          <cx:pt idx="75">1</cx:pt>
          <cx:pt idx="76">1</cx:pt>
          <cx:pt idx="77">1</cx:pt>
          <cx:pt idx="78">1</cx:pt>
          <cx:pt idx="79">1</cx:pt>
          <cx:pt idx="80">1</cx:pt>
          <cx:pt idx="81">1</cx:pt>
          <cx:pt idx="82">1</cx:pt>
          <cx:pt idx="83">1</cx:pt>
          <cx:pt idx="84">1</cx:pt>
          <cx:pt idx="85">1</cx:pt>
          <cx:pt idx="86">1</cx:pt>
          <cx:pt idx="87">1</cx:pt>
          <cx:pt idx="88">1</cx:pt>
          <cx:pt idx="89">1</cx:pt>
          <cx:pt idx="90">1</cx:pt>
          <cx:pt idx="91">1</cx:pt>
          <cx:pt idx="92">1</cx:pt>
          <cx:pt idx="93">1</cx:pt>
        </cx:lvl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algn="ctr" rtl="0">
              <a:defRPr/>
            </a:pPr>
            <a:r>
              <a:rPr lang="en-US" sz="1862" b="0" i="0" u="none" strike="noStrike" baseline="0" dirty="0">
                <a:solidFill>
                  <a:srgbClr val="000000">
                    <a:lumMod val="65000"/>
                    <a:lumOff val="35000"/>
                  </a:srgbClr>
                </a:solidFill>
                <a:latin typeface="Gill Sans MT" panose="020B0502020104020203"/>
              </a:rPr>
              <a:t>Hierarchy Description</a:t>
            </a:r>
          </a:p>
        </cx:rich>
      </cx:tx>
    </cx:title>
    <cx:plotArea>
      <cx:plotAreaRegion>
        <cx:series layoutId="boxWhisker" uniqueId="{3DF5529F-86D4-457E-93BC-01E74B9DEFEF}">
          <cx:tx>
            <cx:txData>
              <cx:f>Sheet1!$B$1</cx:f>
              <cx:v>Amount</cx:v>
            </cx:txData>
          </cx:tx>
          <cx:spPr>
            <a:solidFill>
              <a:schemeClr val="accent2">
                <a:lumMod val="60000"/>
                <a:lumOff val="40000"/>
              </a:schemeClr>
            </a:solidFill>
          </cx:spPr>
          <cx:dataLabels>
            <cx:visibility seriesName="0" categoryName="0" value="1"/>
          </cx:dataLabels>
          <cx:dataId val="0"/>
          <cx:layoutPr>
            <cx:statistics quartileMethod="exclusive"/>
          </cx:layoutPr>
        </cx:series>
      </cx:plotAreaRegion>
      <cx:axis id="0">
        <cx:catScaling gapWidth="1"/>
        <cx:tickLabels/>
      </cx:axis>
      <cx:axis id="1">
        <cx:valScaling/>
        <cx:tickLabels/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2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1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6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4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2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1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6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4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7" y="2313434"/>
            <a:ext cx="4270249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6" indent="0">
              <a:buNone/>
              <a:defRPr sz="19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7" y="3143250"/>
            <a:ext cx="4270249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8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7" y="2313434"/>
            <a:ext cx="4270249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6" indent="0">
              <a:buNone/>
              <a:defRPr sz="19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1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9" y="3549918"/>
            <a:ext cx="3794761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6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3" y="0"/>
            <a:ext cx="609599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7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1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6000" y="0"/>
            <a:ext cx="6102098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9" y="3549918"/>
            <a:ext cx="3794761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6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7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1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2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1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3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11" rtl="0" eaLnBrk="1" latinLnBrk="0" hangingPunct="1">
        <a:lnSpc>
          <a:spcPct val="90000"/>
        </a:lnSpc>
        <a:spcBef>
          <a:spcPct val="0"/>
        </a:spcBef>
        <a:buNone/>
        <a:defRPr sz="2800" kern="1200" cap="all" spc="201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4" indent="-228604" algn="l" defTabSz="914411" rtl="0" eaLnBrk="1" latinLnBrk="0" hangingPunct="1">
        <a:lnSpc>
          <a:spcPct val="100000"/>
        </a:lnSpc>
        <a:spcBef>
          <a:spcPts val="1001"/>
        </a:spcBef>
        <a:buClr>
          <a:schemeClr val="accent2"/>
        </a:buClr>
        <a:buFont typeface="Arial" panose="020B0604020202020204" pitchFamily="34" charset="0"/>
        <a:buChar char="•"/>
        <a:defRPr sz="180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6" indent="-228604" algn="l" defTabSz="914411" rtl="0" eaLnBrk="1" latinLnBrk="0" hangingPunct="1">
        <a:lnSpc>
          <a:spcPct val="100000"/>
        </a:lnSpc>
        <a:spcBef>
          <a:spcPts val="1001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9" indent="-228604" algn="l" defTabSz="914411" rtl="0" eaLnBrk="1" latinLnBrk="0" hangingPunct="1">
        <a:lnSpc>
          <a:spcPct val="100000"/>
        </a:lnSpc>
        <a:spcBef>
          <a:spcPts val="1001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11" indent="-228604" algn="l" defTabSz="914411" rtl="0" eaLnBrk="1" latinLnBrk="0" hangingPunct="1">
        <a:lnSpc>
          <a:spcPct val="100000"/>
        </a:lnSpc>
        <a:spcBef>
          <a:spcPts val="1001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15" indent="-228604" algn="l" defTabSz="914411" rtl="0" eaLnBrk="1" latinLnBrk="0" hangingPunct="1">
        <a:lnSpc>
          <a:spcPct val="100000"/>
        </a:lnSpc>
        <a:spcBef>
          <a:spcPts val="1001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79" indent="-228604" algn="l" defTabSz="914411" rtl="0" eaLnBrk="1" latinLnBrk="0" hangingPunct="1">
        <a:lnSpc>
          <a:spcPct val="100000"/>
        </a:lnSpc>
        <a:spcBef>
          <a:spcPts val="1001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31" indent="-228604" algn="l" defTabSz="914411" rtl="0" eaLnBrk="1" latinLnBrk="0" hangingPunct="1">
        <a:lnSpc>
          <a:spcPct val="100000"/>
        </a:lnSpc>
        <a:spcBef>
          <a:spcPts val="1001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70" indent="-228604" algn="l" defTabSz="914411" rtl="0" eaLnBrk="1" latinLnBrk="0" hangingPunct="1">
        <a:lnSpc>
          <a:spcPct val="100000"/>
        </a:lnSpc>
        <a:spcBef>
          <a:spcPts val="1001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99" indent="-228604" algn="l" defTabSz="914411" rtl="0" eaLnBrk="1" latinLnBrk="0" hangingPunct="1">
        <a:lnSpc>
          <a:spcPct val="100000"/>
        </a:lnSpc>
        <a:spcBef>
          <a:spcPts val="1001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4/relationships/chartEx" Target="../charts/chartEx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microsoft.com/office/2014/relationships/chartEx" Target="../charts/chartEx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microsoft.com/office/2014/relationships/chartEx" Target="../charts/chartEx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4/relationships/chartEx" Target="../charts/chartEx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99113-BF8D-4811-82A0-EEAB5DE2FE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Pittsburgh Incident Blotter Archive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CA5A70-0DDE-4156-9D0D-2994038F64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Joseph Brown</a:t>
            </a:r>
          </a:p>
        </p:txBody>
      </p:sp>
    </p:spTree>
    <p:extLst>
      <p:ext uri="{BB962C8B-B14F-4D97-AF65-F5344CB8AC3E}">
        <p14:creationId xmlns:p14="http://schemas.microsoft.com/office/powerpoint/2010/main" val="3908170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10" name="Chart 9">
                <a:extLst>
                  <a:ext uri="{FF2B5EF4-FFF2-40B4-BE49-F238E27FC236}">
                    <a16:creationId xmlns:a16="http://schemas.microsoft.com/office/drawing/2014/main" id="{80DB9659-2E9D-4439-8691-98EED41AB5FF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272907597"/>
                  </p:ext>
                </p:extLst>
              </p:nvPr>
            </p:nvGraphicFramePr>
            <p:xfrm>
              <a:off x="2032000" y="812029"/>
              <a:ext cx="8128000" cy="5418667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10" name="Chart 9">
                <a:extLst>
                  <a:ext uri="{FF2B5EF4-FFF2-40B4-BE49-F238E27FC236}">
                    <a16:creationId xmlns:a16="http://schemas.microsoft.com/office/drawing/2014/main" id="{80DB9659-2E9D-4439-8691-98EED41AB5F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32000" y="812029"/>
                <a:ext cx="8128000" cy="541866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38947403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7B9C4A2-D8C6-4B80-B80F-997A92AB9D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1979457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8139918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category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F357A-D7CC-4D28-BE84-8F7BAEEC46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Analysis of Hierarchy Description</a:t>
            </a:r>
          </a:p>
        </p:txBody>
      </p:sp>
    </p:spTree>
    <p:extLst>
      <p:ext uri="{BB962C8B-B14F-4D97-AF65-F5344CB8AC3E}">
        <p14:creationId xmlns:p14="http://schemas.microsoft.com/office/powerpoint/2010/main" val="29932177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6" name="Chart 5">
                <a:extLst>
                  <a:ext uri="{FF2B5EF4-FFF2-40B4-BE49-F238E27FC236}">
                    <a16:creationId xmlns:a16="http://schemas.microsoft.com/office/drawing/2014/main" id="{34F643C5-E806-45E5-8340-FD1999C9EBD2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686176017"/>
                  </p:ext>
                </p:extLst>
              </p:nvPr>
            </p:nvGraphicFramePr>
            <p:xfrm>
              <a:off x="2032000" y="719666"/>
              <a:ext cx="8128000" cy="5418667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6" name="Chart 5">
                <a:extLst>
                  <a:ext uri="{FF2B5EF4-FFF2-40B4-BE49-F238E27FC236}">
                    <a16:creationId xmlns:a16="http://schemas.microsoft.com/office/drawing/2014/main" id="{34F643C5-E806-45E5-8340-FD1999C9EBD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32000" y="719666"/>
                <a:ext cx="8128000" cy="541866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23226674"/>
      </p:ext>
    </p:extLst>
  </p:cSld>
  <p:clrMapOvr>
    <a:masterClrMapping/>
  </p:clrMapOvr>
  <p:transition spd="med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4" name="Chart 3">
                <a:extLst>
                  <a:ext uri="{FF2B5EF4-FFF2-40B4-BE49-F238E27FC236}">
                    <a16:creationId xmlns:a16="http://schemas.microsoft.com/office/drawing/2014/main" id="{A4026FDA-11BE-41A7-9338-0EC769A2072F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400876304"/>
                  </p:ext>
                </p:extLst>
              </p:nvPr>
            </p:nvGraphicFramePr>
            <p:xfrm>
              <a:off x="2032000" y="719666"/>
              <a:ext cx="8128000" cy="5418667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4" name="Chart 3">
                <a:extLst>
                  <a:ext uri="{FF2B5EF4-FFF2-40B4-BE49-F238E27FC236}">
                    <a16:creationId xmlns:a16="http://schemas.microsoft.com/office/drawing/2014/main" id="{A4026FDA-11BE-41A7-9338-0EC769A2072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32000" y="719666"/>
                <a:ext cx="8128000" cy="541866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42826228"/>
      </p:ext>
    </p:extLst>
  </p:cSld>
  <p:clrMapOvr>
    <a:masterClrMapping/>
  </p:clrMapOvr>
  <p:transition spd="med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025AD91-8BC6-4A6B-87E0-17ED7C1AA4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97742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7897135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75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4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4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25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4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4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75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50"/>
                                        <p:tgtEl>
                                          <p:spTgt spid="4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category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F2946-B8E0-477F-ADA4-16001AECE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A40BC-C790-4BFD-A47E-029DD72B0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deeper dataset could potentially dig more into the outlier neighborhoods with the help of population numbers or poverty level data. </a:t>
            </a:r>
          </a:p>
          <a:p>
            <a:r>
              <a:rPr lang="en-US" dirty="0"/>
              <a:t>You could interpret the Hierarchy data as Pittsburgh being a safe city when it comes to violence. Violent crimes were very low in this dataset.</a:t>
            </a:r>
          </a:p>
          <a:p>
            <a:r>
              <a:rPr lang="en-US" dirty="0"/>
              <a:t>Looking at the outliers of the data we see a lot of theft. We don’t have city averages of theft from other cities. So obtaining cities of comparable population  data could be a logical next step in interpreting this data. </a:t>
            </a:r>
          </a:p>
        </p:txBody>
      </p:sp>
    </p:spTree>
    <p:extLst>
      <p:ext uri="{BB962C8B-B14F-4D97-AF65-F5344CB8AC3E}">
        <p14:creationId xmlns:p14="http://schemas.microsoft.com/office/powerpoint/2010/main" val="2966059142"/>
      </p:ext>
    </p:extLst>
  </p:cSld>
  <p:clrMapOvr>
    <a:masterClrMapping/>
  </p:clrMapOvr>
  <p:transition spd="med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DFFFE3D-634A-444A-9824-4952C0F44C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090670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EB451-9F50-40FC-862C-3166762F5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FF401-C1B0-4178-A205-DDA7B2023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Western Pennsylvania Data Center </a:t>
            </a:r>
          </a:p>
          <a:p>
            <a:pPr lvl="1"/>
            <a:r>
              <a:rPr lang="en-US" dirty="0"/>
              <a:t>Managed by the University of Pittsburgh Center for Urban Research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Data is collected from the Pittsburgh Police Bureau and Department of Public safety</a:t>
            </a:r>
          </a:p>
        </p:txBody>
      </p:sp>
    </p:spTree>
    <p:extLst>
      <p:ext uri="{BB962C8B-B14F-4D97-AF65-F5344CB8AC3E}">
        <p14:creationId xmlns:p14="http://schemas.microsoft.com/office/powerpoint/2010/main" val="2887118849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A6C3E-6DB4-4A6D-9C31-D0EFD9D48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D13A3-18AE-4304-8BD4-109FA8FEE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wprdc.org</a:t>
            </a:r>
          </a:p>
          <a:p>
            <a:endParaRPr lang="en-US" dirty="0"/>
          </a:p>
          <a:p>
            <a:pPr marL="0" indent="0" algn="just">
              <a:buNone/>
            </a:pPr>
            <a:r>
              <a:rPr lang="en-US" dirty="0"/>
              <a:t>“The Police Blotter Archive contains crime incident data after it has been validated and processed to meet Uniform Crime Reporting (UCR) standards, published on a nightly basis. This data validation process creates a data publishing delay of approximately thirty days […] All data is reported at the block/intersection level, except for sex crimes, which are reported at the police zone level.”</a:t>
            </a:r>
          </a:p>
        </p:txBody>
      </p:sp>
    </p:spTree>
    <p:extLst>
      <p:ext uri="{BB962C8B-B14F-4D97-AF65-F5344CB8AC3E}">
        <p14:creationId xmlns:p14="http://schemas.microsoft.com/office/powerpoint/2010/main" val="1981509100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B7DF7-57DE-45A1-9319-6CE1BAA5A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9E92C-5873-4F14-B440-55981500B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3562 total records</a:t>
            </a:r>
          </a:p>
          <a:p>
            <a:r>
              <a:rPr lang="en-US" dirty="0"/>
              <a:t>15 total fields </a:t>
            </a:r>
          </a:p>
        </p:txBody>
      </p:sp>
    </p:spTree>
    <p:extLst>
      <p:ext uri="{BB962C8B-B14F-4D97-AF65-F5344CB8AC3E}">
        <p14:creationId xmlns:p14="http://schemas.microsoft.com/office/powerpoint/2010/main" val="3266000374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D2558-D676-42B9-8250-3E1A2EE5D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Fields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52429C-92BA-435F-8408-43106C28AAB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Unique Incident ID</a:t>
            </a:r>
          </a:p>
          <a:p>
            <a:r>
              <a:rPr lang="en-US" dirty="0"/>
              <a:t>Incident Number</a:t>
            </a:r>
          </a:p>
          <a:p>
            <a:r>
              <a:rPr lang="en-US" dirty="0"/>
              <a:t>UCR Hierarchy</a:t>
            </a:r>
          </a:p>
          <a:p>
            <a:r>
              <a:rPr lang="en-US" dirty="0"/>
              <a:t>Incident Time</a:t>
            </a:r>
          </a:p>
          <a:p>
            <a:r>
              <a:rPr lang="en-US" dirty="0"/>
              <a:t>Incident Location</a:t>
            </a:r>
          </a:p>
          <a:p>
            <a:r>
              <a:rPr lang="en-US" dirty="0"/>
              <a:t>Cleared Flag</a:t>
            </a:r>
          </a:p>
          <a:p>
            <a:r>
              <a:rPr lang="en-US" dirty="0"/>
              <a:t>Incident Neighborhood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A831893-D8A3-4584-BA7D-FC737D06A04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Incident Zone</a:t>
            </a:r>
          </a:p>
          <a:p>
            <a:r>
              <a:rPr lang="en-US" dirty="0"/>
              <a:t>Hierarchy Description</a:t>
            </a:r>
          </a:p>
          <a:p>
            <a:r>
              <a:rPr lang="en-US" dirty="0"/>
              <a:t>Offenses</a:t>
            </a:r>
          </a:p>
          <a:p>
            <a:r>
              <a:rPr lang="en-US" dirty="0"/>
              <a:t>Incident Tract</a:t>
            </a:r>
          </a:p>
          <a:p>
            <a:r>
              <a:rPr lang="en-US" dirty="0"/>
              <a:t>Council District</a:t>
            </a:r>
          </a:p>
          <a:p>
            <a:r>
              <a:rPr lang="en-US" dirty="0"/>
              <a:t>Public Works Division</a:t>
            </a:r>
          </a:p>
          <a:p>
            <a:r>
              <a:rPr lang="en-US" dirty="0"/>
              <a:t>X</a:t>
            </a:r>
          </a:p>
          <a:p>
            <a:r>
              <a:rPr lang="en-US" dirty="0"/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1912004207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98B39-73B6-4818-ABD4-03F86E1BC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With Data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F1D8129-AD71-48EB-989C-50A3BEF5A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Largest problem was blank information</a:t>
            </a:r>
          </a:p>
          <a:p>
            <a:pPr lvl="1"/>
            <a:r>
              <a:rPr lang="en-US" dirty="0"/>
              <a:t>Addressed with the find and replace method from class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99 and 0 values</a:t>
            </a:r>
          </a:p>
          <a:p>
            <a:pPr lvl="1"/>
            <a:r>
              <a:rPr lang="en-US" dirty="0"/>
              <a:t>Represented the same things but were not used consistently throughout the set.</a:t>
            </a:r>
          </a:p>
          <a:p>
            <a:pPr lvl="1"/>
            <a:r>
              <a:rPr lang="en-US" dirty="0"/>
              <a:t>I decided to replace 0s in dataset with 99</a:t>
            </a:r>
          </a:p>
        </p:txBody>
      </p:sp>
    </p:spTree>
    <p:extLst>
      <p:ext uri="{BB962C8B-B14F-4D97-AF65-F5344CB8AC3E}">
        <p14:creationId xmlns:p14="http://schemas.microsoft.com/office/powerpoint/2010/main" val="538118863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06356-F4E2-4C6D-9593-9EF36900E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(Technique)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BBEB9D-13B2-4AFE-8A87-5DE0066A68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Fields with most useful information</a:t>
            </a:r>
          </a:p>
          <a:p>
            <a:pPr lvl="1"/>
            <a:r>
              <a:rPr lang="en-US" dirty="0"/>
              <a:t>Hierarchy (numerical)</a:t>
            </a:r>
          </a:p>
          <a:p>
            <a:pPr lvl="1"/>
            <a:r>
              <a:rPr lang="en-US" dirty="0"/>
              <a:t>Incident Neighborhood (non-numerical)</a:t>
            </a:r>
          </a:p>
          <a:p>
            <a:pPr lvl="1"/>
            <a:r>
              <a:rPr lang="en-US" dirty="0"/>
              <a:t>Hierarchy Description (non-numerical)</a:t>
            </a:r>
          </a:p>
          <a:p>
            <a:endParaRPr lang="en-US" dirty="0"/>
          </a:p>
          <a:p>
            <a:r>
              <a:rPr lang="en-US" dirty="0"/>
              <a:t>The best approach was to find unique field values of Incident Neighborhood and Hierarchy Description</a:t>
            </a:r>
          </a:p>
          <a:p>
            <a:pPr lvl="1"/>
            <a:r>
              <a:rPr lang="en-US" dirty="0"/>
              <a:t>Once I had a frequency I created a five-number summary and graphed distributions</a:t>
            </a:r>
          </a:p>
        </p:txBody>
      </p:sp>
    </p:spTree>
    <p:extLst>
      <p:ext uri="{BB962C8B-B14F-4D97-AF65-F5344CB8AC3E}">
        <p14:creationId xmlns:p14="http://schemas.microsoft.com/office/powerpoint/2010/main" val="3813168412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1F2AB-0D84-4951-B5B1-B7859B2357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Analysis of Incident Neighborhood</a:t>
            </a:r>
          </a:p>
        </p:txBody>
      </p: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21" name="Content Placeholder 20">
                <a:extLst>
                  <a:ext uri="{FF2B5EF4-FFF2-40B4-BE49-F238E27FC236}">
                    <a16:creationId xmlns:a16="http://schemas.microsoft.com/office/drawing/2014/main" id="{AD49B940-108C-481D-B59D-118C1F3BE328}"/>
                  </a:ext>
                </a:extLst>
              </p:cNvPr>
              <p:cNvGraphicFramePr>
                <a:graphicFrameLocks noGrp="1"/>
              </p:cNvGraphicFramePr>
              <p:nvPr>
                <p:ph idx="4294967295"/>
                <p:extLst>
                  <p:ext uri="{D42A27DB-BD31-4B8C-83A1-F6EECF244321}">
                    <p14:modId xmlns:p14="http://schemas.microsoft.com/office/powerpoint/2010/main" val="2529265996"/>
                  </p:ext>
                </p:extLst>
              </p:nvPr>
            </p:nvGraphicFramePr>
            <p:xfrm flipV="1">
              <a:off x="0" y="2384744"/>
              <a:ext cx="498764" cy="4571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21" name="Content Placeholder 20">
                <a:extLst>
                  <a:ext uri="{FF2B5EF4-FFF2-40B4-BE49-F238E27FC236}">
                    <a16:creationId xmlns:a16="http://schemas.microsoft.com/office/drawing/2014/main" id="{AD49B940-108C-481D-B59D-118C1F3BE32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2384744"/>
                <a:ext cx="498764" cy="4571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0709632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6" name="Chart 5">
                <a:extLst>
                  <a:ext uri="{FF2B5EF4-FFF2-40B4-BE49-F238E27FC236}">
                    <a16:creationId xmlns:a16="http://schemas.microsoft.com/office/drawing/2014/main" id="{E8FF527D-7302-4BB1-8EBB-EE01E49D6DC5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843182293"/>
                  </p:ext>
                </p:extLst>
              </p:nvPr>
            </p:nvGraphicFramePr>
            <p:xfrm>
              <a:off x="2032000" y="719666"/>
              <a:ext cx="8128000" cy="5418667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6" name="Chart 5">
                <a:extLst>
                  <a:ext uri="{FF2B5EF4-FFF2-40B4-BE49-F238E27FC236}">
                    <a16:creationId xmlns:a16="http://schemas.microsoft.com/office/drawing/2014/main" id="{E8FF527D-7302-4BB1-8EBB-EE01E49D6DC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32000" y="719666"/>
                <a:ext cx="8128000" cy="541866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51956938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105</TotalTime>
  <Words>404</Words>
  <Application>Microsoft Office PowerPoint</Application>
  <PresentationFormat>Widescreen</PresentationFormat>
  <Paragraphs>84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Gill Sans MT</vt:lpstr>
      <vt:lpstr>Parcel</vt:lpstr>
      <vt:lpstr>Pittsburgh Incident Blotter Archive</vt:lpstr>
      <vt:lpstr>Project Overview</vt:lpstr>
      <vt:lpstr>Project Overview</vt:lpstr>
      <vt:lpstr>Data Overview</vt:lpstr>
      <vt:lpstr>Data Fields</vt:lpstr>
      <vt:lpstr>Problems With Data</vt:lpstr>
      <vt:lpstr>Analysis (Technique)</vt:lpstr>
      <vt:lpstr>Analysis of Incident Neighborhood</vt:lpstr>
      <vt:lpstr>PowerPoint Presentation</vt:lpstr>
      <vt:lpstr>PowerPoint Presentation</vt:lpstr>
      <vt:lpstr>PowerPoint Presentation</vt:lpstr>
      <vt:lpstr>Analysis of Hierarchy Description</vt:lpstr>
      <vt:lpstr>PowerPoint Presentation</vt:lpstr>
      <vt:lpstr>PowerPoint Presentation</vt:lpstr>
      <vt:lpstr>PowerPoint Presentation</vt:lpstr>
      <vt:lpstr>Conclusion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Pittsburgh Incident Blotter Archive</dc:title>
  <dc:creator>Joe</dc:creator>
  <cp:lastModifiedBy>Joe</cp:lastModifiedBy>
  <cp:revision>12</cp:revision>
  <dcterms:created xsi:type="dcterms:W3CDTF">2019-12-01T23:14:51Z</dcterms:created>
  <dcterms:modified xsi:type="dcterms:W3CDTF">2019-12-02T00:59:54Z</dcterms:modified>
</cp:coreProperties>
</file>