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6" r:id="rId10"/>
    <p:sldId id="262" r:id="rId11"/>
    <p:sldId id="274" r:id="rId12"/>
    <p:sldId id="267" r:id="rId13"/>
    <p:sldId id="268" r:id="rId14"/>
    <p:sldId id="269" r:id="rId15"/>
    <p:sldId id="273" r:id="rId16"/>
    <p:sldId id="264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NIWZR4PmvGjuaaGyin/8e3I0E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0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20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3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3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295825" y="4248850"/>
            <a:ext cx="11058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5000"/>
              <a:buFont typeface="Corbel"/>
              <a:buNone/>
            </a:pPr>
            <a:r>
              <a:rPr lang="en-US" sz="5000" dirty="0"/>
              <a:t>Analysis of Education, Trump and Ghosts</a:t>
            </a:r>
            <a:endParaRPr dirty="0"/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1"/>
          </p:nvPr>
        </p:nvSpPr>
        <p:spPr>
          <a:xfrm>
            <a:off x="2209800" y="5284773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lang="en-US"/>
              <a:t>Jessica Barwell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 dirty="0"/>
              <a:t>Counts - gender</a:t>
            </a:r>
            <a:endParaRPr dirty="0"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Males: 483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Females: 487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“Other” : 28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NA: 2 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EB328-B8B1-4AD1-8992-886EE097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36" y="523783"/>
            <a:ext cx="11014727" cy="60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56E5-556E-4A31-A959-9F34A4C8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and level of education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FE078-98F1-46EF-AE40-026A9DF7C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19202"/>
              </p:ext>
            </p:extLst>
          </p:nvPr>
        </p:nvGraphicFramePr>
        <p:xfrm>
          <a:off x="641684" y="2502569"/>
          <a:ext cx="11004883" cy="3689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660">
                  <a:extLst>
                    <a:ext uri="{9D8B030D-6E8A-4147-A177-3AD203B41FA5}">
                      <a16:colId xmlns:a16="http://schemas.microsoft.com/office/drawing/2014/main" val="886534654"/>
                    </a:ext>
                  </a:extLst>
                </a:gridCol>
                <a:gridCol w="1558534">
                  <a:extLst>
                    <a:ext uri="{9D8B030D-6E8A-4147-A177-3AD203B41FA5}">
                      <a16:colId xmlns:a16="http://schemas.microsoft.com/office/drawing/2014/main" val="3272908364"/>
                    </a:ext>
                  </a:extLst>
                </a:gridCol>
                <a:gridCol w="1190490">
                  <a:extLst>
                    <a:ext uri="{9D8B030D-6E8A-4147-A177-3AD203B41FA5}">
                      <a16:colId xmlns:a16="http://schemas.microsoft.com/office/drawing/2014/main" val="1495543150"/>
                    </a:ext>
                  </a:extLst>
                </a:gridCol>
                <a:gridCol w="1129188">
                  <a:extLst>
                    <a:ext uri="{9D8B030D-6E8A-4147-A177-3AD203B41FA5}">
                      <a16:colId xmlns:a16="http://schemas.microsoft.com/office/drawing/2014/main" val="1092148361"/>
                    </a:ext>
                  </a:extLst>
                </a:gridCol>
                <a:gridCol w="1357339">
                  <a:extLst>
                    <a:ext uri="{9D8B030D-6E8A-4147-A177-3AD203B41FA5}">
                      <a16:colId xmlns:a16="http://schemas.microsoft.com/office/drawing/2014/main" val="2624443875"/>
                    </a:ext>
                  </a:extLst>
                </a:gridCol>
                <a:gridCol w="962341">
                  <a:extLst>
                    <a:ext uri="{9D8B030D-6E8A-4147-A177-3AD203B41FA5}">
                      <a16:colId xmlns:a16="http://schemas.microsoft.com/office/drawing/2014/main" val="905511158"/>
                    </a:ext>
                  </a:extLst>
                </a:gridCol>
                <a:gridCol w="1268574">
                  <a:extLst>
                    <a:ext uri="{9D8B030D-6E8A-4147-A177-3AD203B41FA5}">
                      <a16:colId xmlns:a16="http://schemas.microsoft.com/office/drawing/2014/main" val="3722399017"/>
                    </a:ext>
                  </a:extLst>
                </a:gridCol>
                <a:gridCol w="1073757">
                  <a:extLst>
                    <a:ext uri="{9D8B030D-6E8A-4147-A177-3AD203B41FA5}">
                      <a16:colId xmlns:a16="http://schemas.microsoft.com/office/drawing/2014/main" val="2008663337"/>
                    </a:ext>
                  </a:extLst>
                </a:gridCol>
              </a:tblGrid>
              <a:tr h="774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Count of What is your race?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943100"/>
                  </a:ext>
                </a:extLst>
              </a:tr>
              <a:tr h="77474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Associates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College degree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Doctorate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Graduate degree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Masters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Post graduate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598983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Black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538418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Latino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567872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Native American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226681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White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584356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458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61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1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F8AE-FCED-4755-9CDD-C015F789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and approval of Trump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19B147-12F3-41F7-82A7-2B0465D82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92140"/>
              </p:ext>
            </p:extLst>
          </p:nvPr>
        </p:nvGraphicFramePr>
        <p:xfrm>
          <a:off x="304800" y="2005263"/>
          <a:ext cx="11614482" cy="4487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551">
                  <a:extLst>
                    <a:ext uri="{9D8B030D-6E8A-4147-A177-3AD203B41FA5}">
                      <a16:colId xmlns:a16="http://schemas.microsoft.com/office/drawing/2014/main" val="3895300763"/>
                    </a:ext>
                  </a:extLst>
                </a:gridCol>
                <a:gridCol w="2456610">
                  <a:extLst>
                    <a:ext uri="{9D8B030D-6E8A-4147-A177-3AD203B41FA5}">
                      <a16:colId xmlns:a16="http://schemas.microsoft.com/office/drawing/2014/main" val="2891339509"/>
                    </a:ext>
                  </a:extLst>
                </a:gridCol>
                <a:gridCol w="1527607">
                  <a:extLst>
                    <a:ext uri="{9D8B030D-6E8A-4147-A177-3AD203B41FA5}">
                      <a16:colId xmlns:a16="http://schemas.microsoft.com/office/drawing/2014/main" val="2611033292"/>
                    </a:ext>
                  </a:extLst>
                </a:gridCol>
                <a:gridCol w="1714185">
                  <a:extLst>
                    <a:ext uri="{9D8B030D-6E8A-4147-A177-3AD203B41FA5}">
                      <a16:colId xmlns:a16="http://schemas.microsoft.com/office/drawing/2014/main" val="3761185698"/>
                    </a:ext>
                  </a:extLst>
                </a:gridCol>
                <a:gridCol w="1341030">
                  <a:extLst>
                    <a:ext uri="{9D8B030D-6E8A-4147-A177-3AD203B41FA5}">
                      <a16:colId xmlns:a16="http://schemas.microsoft.com/office/drawing/2014/main" val="2658731099"/>
                    </a:ext>
                  </a:extLst>
                </a:gridCol>
                <a:gridCol w="1539269">
                  <a:extLst>
                    <a:ext uri="{9D8B030D-6E8A-4147-A177-3AD203B41FA5}">
                      <a16:colId xmlns:a16="http://schemas.microsoft.com/office/drawing/2014/main" val="2359688061"/>
                    </a:ext>
                  </a:extLst>
                </a:gridCol>
                <a:gridCol w="921230">
                  <a:extLst>
                    <a:ext uri="{9D8B030D-6E8A-4147-A177-3AD203B41FA5}">
                      <a16:colId xmlns:a16="http://schemas.microsoft.com/office/drawing/2014/main" val="2911254907"/>
                    </a:ext>
                  </a:extLst>
                </a:gridCol>
              </a:tblGrid>
              <a:tr h="942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 of What is your race?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8152220"/>
                  </a:ext>
                </a:extLst>
              </a:tr>
              <a:tr h="94229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Neither approve nor disapprove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Somewhat Approve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Somewhat disapprove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Strongly Approve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Strongly disapprove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7770214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Black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652854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Hispanic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284457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Latino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475493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White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267819"/>
                  </a:ext>
                </a:extLst>
              </a:tr>
              <a:tr h="520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48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0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F2FA-C679-4E5F-AFE5-2FF368E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affiliation and climate change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949ECC-96D2-4F50-8BC2-D905D3374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66167"/>
              </p:ext>
            </p:extLst>
          </p:nvPr>
        </p:nvGraphicFramePr>
        <p:xfrm>
          <a:off x="593559" y="2614863"/>
          <a:ext cx="11085093" cy="366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57">
                  <a:extLst>
                    <a:ext uri="{9D8B030D-6E8A-4147-A177-3AD203B41FA5}">
                      <a16:colId xmlns:a16="http://schemas.microsoft.com/office/drawing/2014/main" val="3792026702"/>
                    </a:ext>
                  </a:extLst>
                </a:gridCol>
                <a:gridCol w="1682079">
                  <a:extLst>
                    <a:ext uri="{9D8B030D-6E8A-4147-A177-3AD203B41FA5}">
                      <a16:colId xmlns:a16="http://schemas.microsoft.com/office/drawing/2014/main" val="2312934904"/>
                    </a:ext>
                  </a:extLst>
                </a:gridCol>
                <a:gridCol w="2581795">
                  <a:extLst>
                    <a:ext uri="{9D8B030D-6E8A-4147-A177-3AD203B41FA5}">
                      <a16:colId xmlns:a16="http://schemas.microsoft.com/office/drawing/2014/main" val="2741528645"/>
                    </a:ext>
                  </a:extLst>
                </a:gridCol>
                <a:gridCol w="2919189">
                  <a:extLst>
                    <a:ext uri="{9D8B030D-6E8A-4147-A177-3AD203B41FA5}">
                      <a16:colId xmlns:a16="http://schemas.microsoft.com/office/drawing/2014/main" val="2246114558"/>
                    </a:ext>
                  </a:extLst>
                </a:gridCol>
                <a:gridCol w="1158873">
                  <a:extLst>
                    <a:ext uri="{9D8B030D-6E8A-4147-A177-3AD203B41FA5}">
                      <a16:colId xmlns:a16="http://schemas.microsoft.com/office/drawing/2014/main" val="3359523436"/>
                    </a:ext>
                  </a:extLst>
                </a:gridCol>
              </a:tblGrid>
              <a:tr h="534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 of Political_Affiliation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651894"/>
                  </a:ext>
                </a:extLst>
              </a:tr>
              <a:tr h="967873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Not Real At 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Real and Caused by People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Real but not Caused by People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134411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Democrat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541274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Independent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394139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Republican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52840"/>
                  </a:ext>
                </a:extLst>
              </a:tr>
              <a:tr h="534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57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C990-4514-45C2-9D17-B2A370FA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affiliation and believing in ghosts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31A71B-81E0-4A0D-A29C-F958CC058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16824"/>
              </p:ext>
            </p:extLst>
          </p:nvPr>
        </p:nvGraphicFramePr>
        <p:xfrm>
          <a:off x="838200" y="2310064"/>
          <a:ext cx="10515600" cy="356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6140">
                  <a:extLst>
                    <a:ext uri="{9D8B030D-6E8A-4147-A177-3AD203B41FA5}">
                      <a16:colId xmlns:a16="http://schemas.microsoft.com/office/drawing/2014/main" val="3373104736"/>
                    </a:ext>
                  </a:extLst>
                </a:gridCol>
                <a:gridCol w="2940948">
                  <a:extLst>
                    <a:ext uri="{9D8B030D-6E8A-4147-A177-3AD203B41FA5}">
                      <a16:colId xmlns:a16="http://schemas.microsoft.com/office/drawing/2014/main" val="2458880016"/>
                    </a:ext>
                  </a:extLst>
                </a:gridCol>
                <a:gridCol w="752336">
                  <a:extLst>
                    <a:ext uri="{9D8B030D-6E8A-4147-A177-3AD203B41FA5}">
                      <a16:colId xmlns:a16="http://schemas.microsoft.com/office/drawing/2014/main" val="3818035367"/>
                    </a:ext>
                  </a:extLst>
                </a:gridCol>
                <a:gridCol w="2026176">
                  <a:extLst>
                    <a:ext uri="{9D8B030D-6E8A-4147-A177-3AD203B41FA5}">
                      <a16:colId xmlns:a16="http://schemas.microsoft.com/office/drawing/2014/main" val="388303179"/>
                    </a:ext>
                  </a:extLst>
                </a:gridCol>
              </a:tblGrid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 of Political_Affiliation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172778"/>
                  </a:ext>
                </a:extLst>
              </a:tr>
              <a:tr h="825356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930159"/>
                  </a:ext>
                </a:extLst>
              </a:tr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Democrat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899967"/>
                  </a:ext>
                </a:extLst>
              </a:tr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Independent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920430"/>
                  </a:ext>
                </a:extLst>
              </a:tr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4781425"/>
                  </a:ext>
                </a:extLst>
              </a:tr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Republican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200479"/>
                  </a:ext>
                </a:extLst>
              </a:tr>
              <a:tr h="455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0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6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9935-5405-4C95-ACF6-737A4F10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affiliation and peeing in the shower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8A7779-B523-44E5-8197-87EB5F5BF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39016"/>
              </p:ext>
            </p:extLst>
          </p:nvPr>
        </p:nvGraphicFramePr>
        <p:xfrm>
          <a:off x="838200" y="2486526"/>
          <a:ext cx="10515601" cy="328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7598">
                  <a:extLst>
                    <a:ext uri="{9D8B030D-6E8A-4147-A177-3AD203B41FA5}">
                      <a16:colId xmlns:a16="http://schemas.microsoft.com/office/drawing/2014/main" val="1389087138"/>
                    </a:ext>
                  </a:extLst>
                </a:gridCol>
                <a:gridCol w="2408367">
                  <a:extLst>
                    <a:ext uri="{9D8B030D-6E8A-4147-A177-3AD203B41FA5}">
                      <a16:colId xmlns:a16="http://schemas.microsoft.com/office/drawing/2014/main" val="3894415010"/>
                    </a:ext>
                  </a:extLst>
                </a:gridCol>
                <a:gridCol w="560086">
                  <a:extLst>
                    <a:ext uri="{9D8B030D-6E8A-4147-A177-3AD203B41FA5}">
                      <a16:colId xmlns:a16="http://schemas.microsoft.com/office/drawing/2014/main" val="1090452776"/>
                    </a:ext>
                  </a:extLst>
                </a:gridCol>
                <a:gridCol w="1960298">
                  <a:extLst>
                    <a:ext uri="{9D8B030D-6E8A-4147-A177-3AD203B41FA5}">
                      <a16:colId xmlns:a16="http://schemas.microsoft.com/office/drawing/2014/main" val="1767386727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68964918"/>
                    </a:ext>
                  </a:extLst>
                </a:gridCol>
              </a:tblGrid>
              <a:tr h="48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 of Political_Affiliation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05942"/>
                  </a:ext>
                </a:extLst>
              </a:tr>
              <a:tr h="874071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Acceptable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Unacceptable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158958"/>
                  </a:ext>
                </a:extLst>
              </a:tr>
              <a:tr h="48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Democrat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511904"/>
                  </a:ext>
                </a:extLst>
              </a:tr>
              <a:tr h="48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Independent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6302390"/>
                  </a:ext>
                </a:extLst>
              </a:tr>
              <a:tr h="48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Republican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454073"/>
                  </a:ext>
                </a:extLst>
              </a:tr>
              <a:tr h="482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97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079F-342F-4835-92FE-097507C0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and peeing in the shower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C51888-545E-4B66-A0E4-EAD7E145C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34997"/>
              </p:ext>
            </p:extLst>
          </p:nvPr>
        </p:nvGraphicFramePr>
        <p:xfrm>
          <a:off x="838200" y="2743200"/>
          <a:ext cx="10515600" cy="31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2180">
                  <a:extLst>
                    <a:ext uri="{9D8B030D-6E8A-4147-A177-3AD203B41FA5}">
                      <a16:colId xmlns:a16="http://schemas.microsoft.com/office/drawing/2014/main" val="1553421094"/>
                    </a:ext>
                  </a:extLst>
                </a:gridCol>
                <a:gridCol w="2435939">
                  <a:extLst>
                    <a:ext uri="{9D8B030D-6E8A-4147-A177-3AD203B41FA5}">
                      <a16:colId xmlns:a16="http://schemas.microsoft.com/office/drawing/2014/main" val="2621743095"/>
                    </a:ext>
                  </a:extLst>
                </a:gridCol>
                <a:gridCol w="566496">
                  <a:extLst>
                    <a:ext uri="{9D8B030D-6E8A-4147-A177-3AD203B41FA5}">
                      <a16:colId xmlns:a16="http://schemas.microsoft.com/office/drawing/2014/main" val="2223408591"/>
                    </a:ext>
                  </a:extLst>
                </a:gridCol>
                <a:gridCol w="1982739">
                  <a:extLst>
                    <a:ext uri="{9D8B030D-6E8A-4147-A177-3AD203B41FA5}">
                      <a16:colId xmlns:a16="http://schemas.microsoft.com/office/drawing/2014/main" val="2421503324"/>
                    </a:ext>
                  </a:extLst>
                </a:gridCol>
                <a:gridCol w="1678246">
                  <a:extLst>
                    <a:ext uri="{9D8B030D-6E8A-4147-A177-3AD203B41FA5}">
                      <a16:colId xmlns:a16="http://schemas.microsoft.com/office/drawing/2014/main" val="2948890272"/>
                    </a:ext>
                  </a:extLst>
                </a:gridCol>
              </a:tblGrid>
              <a:tr h="65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 of What is your race?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009205"/>
                  </a:ext>
                </a:extLst>
              </a:tr>
              <a:tr h="65348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Acceptable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Unacceptable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106967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Black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124461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Hispanic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270704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Latino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343059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White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524016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462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43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00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9169B-785D-4882-9DAA-C00AF7D7B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09" y="362553"/>
            <a:ext cx="10377181" cy="6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DF3E-4353-4E07-8E24-580BAD03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DFE98-C412-4FC8-95A5-A0C8D95E0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Correlational analyses on mentioned relationships</a:t>
            </a:r>
          </a:p>
          <a:p>
            <a:r>
              <a:rPr lang="en-US" sz="3000" dirty="0"/>
              <a:t>Are they significant? </a:t>
            </a:r>
            <a:endParaRPr lang="en-US" sz="26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The question</a:t>
            </a:r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Level of education and political affiliation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Race and political affiliation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Perception of Donald Trump, race and level of education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And a few other things…  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 sz="30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Overview of the data</a:t>
            </a:r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Cards Against Humanity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September of 2017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Surveyed by telephone</a:t>
            </a:r>
            <a:endParaRPr sz="3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 sz="3000" dirty="0"/>
              <a:t>Problems? </a:t>
            </a:r>
            <a:endParaRPr sz="30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 sz="3000" dirty="0"/>
              <a:t>Can deceive researcher</a:t>
            </a:r>
            <a:endParaRPr sz="30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 sz="3000" dirty="0"/>
              <a:t>Interpretation of questions</a:t>
            </a:r>
            <a:endParaRPr sz="30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en-US" sz="3000" dirty="0"/>
              <a:t>Validity? 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Summary of the data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Total of 1000 records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20 columns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All participant data was included – blanks replaced with “NA”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 sz="3000" dirty="0"/>
              <a:t>Total download size was 487KB</a:t>
            </a:r>
            <a:endParaRPr sz="3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 sz="3000" dirty="0"/>
              <a:t>However, the download included 2 additional surveys (only used 1)</a:t>
            </a:r>
            <a:endParaRPr sz="30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Overview of the fields</a:t>
            </a:r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Political affiliation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Income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Race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Level of education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Acceptability of peeing in the shower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Approval of Donald Trump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3000" dirty="0"/>
              <a:t>Climate change </a:t>
            </a:r>
          </a:p>
          <a:p>
            <a:pPr marL="635000" indent="-457200">
              <a:spcBef>
                <a:spcPts val="0"/>
              </a:spcBef>
              <a:buSzPts val="2800"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115A-EC5B-46A7-A0B8-425D11D8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6950-6DEC-41CE-A914-ABA86D48D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Blank columns – condensed or deleted</a:t>
            </a:r>
          </a:p>
          <a:p>
            <a:r>
              <a:rPr lang="en-US" sz="3000" dirty="0"/>
              <a:t>Unknown data – deleted</a:t>
            </a:r>
          </a:p>
          <a:p>
            <a:r>
              <a:rPr lang="en-US" sz="3000" dirty="0"/>
              <a:t>Master’s vs. masters: replaced w/ “Masters”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4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891B-0156-414F-B625-D0E6432B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743FF-420D-41B4-A807-278016695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Min: $5,000</a:t>
            </a:r>
          </a:p>
          <a:p>
            <a:r>
              <a:rPr lang="en-US" sz="3000" dirty="0"/>
              <a:t>Max: $500,000</a:t>
            </a:r>
          </a:p>
          <a:p>
            <a:r>
              <a:rPr lang="en-US" sz="3000" dirty="0"/>
              <a:t>Average: $89,590</a:t>
            </a:r>
          </a:p>
          <a:p>
            <a:r>
              <a:rPr lang="en-US" sz="3000" dirty="0"/>
              <a:t>Q1: $41,750</a:t>
            </a:r>
          </a:p>
          <a:p>
            <a:r>
              <a:rPr lang="en-US" sz="3000" dirty="0"/>
              <a:t>Q2: $74,500</a:t>
            </a:r>
          </a:p>
          <a:p>
            <a:r>
              <a:rPr lang="en-US" sz="3000" dirty="0"/>
              <a:t>Q3: $120,250</a:t>
            </a:r>
          </a:p>
        </p:txBody>
      </p:sp>
    </p:spTree>
    <p:extLst>
      <p:ext uri="{BB962C8B-B14F-4D97-AF65-F5344CB8AC3E}">
        <p14:creationId xmlns:p14="http://schemas.microsoft.com/office/powerpoint/2010/main" val="363233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 dirty="0"/>
              <a:t>Counts - ages</a:t>
            </a:r>
            <a:endParaRPr dirty="0"/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2200" lvl="1" indent="-457200">
              <a:spcBef>
                <a:spcPts val="0"/>
              </a:spcBef>
              <a:buSzPts val="2800"/>
            </a:pPr>
            <a:r>
              <a:rPr lang="en-US" sz="3000" dirty="0"/>
              <a:t>90-99 : 7 participants (smallest)</a:t>
            </a:r>
          </a:p>
          <a:p>
            <a:pPr marL="1092200" lvl="1" indent="-457200">
              <a:spcBef>
                <a:spcPts val="0"/>
              </a:spcBef>
              <a:buSzPts val="2800"/>
            </a:pPr>
            <a:r>
              <a:rPr lang="en-US" sz="3000" dirty="0"/>
              <a:t>45-54 : 211 participants (largest)</a:t>
            </a:r>
          </a:p>
          <a:p>
            <a:pPr marL="1092200" lvl="1" indent="-457200">
              <a:spcBef>
                <a:spcPts val="0"/>
              </a:spcBef>
              <a:buSzPts val="2800"/>
            </a:pPr>
            <a:endParaRPr lang="en-US" dirty="0"/>
          </a:p>
          <a:p>
            <a:pPr marL="1092200" lvl="1" indent="-457200">
              <a:spcBef>
                <a:spcPts val="0"/>
              </a:spcBef>
              <a:buSzPts val="2800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FBE3A-D734-4ED6-BE42-71F30327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299749"/>
            <a:ext cx="10684042" cy="6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496</Words>
  <Application>Microsoft Office PowerPoint</Application>
  <PresentationFormat>Widescreen</PresentationFormat>
  <Paragraphs>236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Arial</vt:lpstr>
      <vt:lpstr>Calibri</vt:lpstr>
      <vt:lpstr>Depth</vt:lpstr>
      <vt:lpstr>Analysis of Education, Trump and Ghosts</vt:lpstr>
      <vt:lpstr>The question</vt:lpstr>
      <vt:lpstr>Overview of the data</vt:lpstr>
      <vt:lpstr>Summary of the data</vt:lpstr>
      <vt:lpstr>Overview of the fields</vt:lpstr>
      <vt:lpstr>Potential problems</vt:lpstr>
      <vt:lpstr>Overview of income</vt:lpstr>
      <vt:lpstr>Counts - ages</vt:lpstr>
      <vt:lpstr>PowerPoint Presentation</vt:lpstr>
      <vt:lpstr>Counts - gender</vt:lpstr>
      <vt:lpstr>PowerPoint Presentation</vt:lpstr>
      <vt:lpstr>Race and level of education </vt:lpstr>
      <vt:lpstr>Race and approval of Trump</vt:lpstr>
      <vt:lpstr>Political affiliation and climate change</vt:lpstr>
      <vt:lpstr>Political affiliation and believing in ghosts</vt:lpstr>
      <vt:lpstr>Political affiliation and peeing in the shower</vt:lpstr>
      <vt:lpstr>Race and peeing in the shower</vt:lpstr>
      <vt:lpstr>PowerPoint Presentation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Education, Trump and Ghosts</dc:title>
  <dc:creator>Barwell, Jessica</dc:creator>
  <cp:lastModifiedBy>Jess</cp:lastModifiedBy>
  <cp:revision>8</cp:revision>
  <dcterms:created xsi:type="dcterms:W3CDTF">2019-11-20T17:12:10Z</dcterms:created>
  <dcterms:modified xsi:type="dcterms:W3CDTF">2019-12-02T02:36:06Z</dcterms:modified>
</cp:coreProperties>
</file>