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15"/>
  </p:notesMasterIdLst>
  <p:handoutMasterIdLst>
    <p:handoutMasterId r:id="rId16"/>
  </p:handoutMasterIdLst>
  <p:sldIdLst>
    <p:sldId id="256" r:id="rId4"/>
    <p:sldId id="264" r:id="rId5"/>
    <p:sldId id="265" r:id="rId6"/>
    <p:sldId id="266" r:id="rId7"/>
    <p:sldId id="269" r:id="rId8"/>
    <p:sldId id="267" r:id="rId9"/>
    <p:sldId id="268" r:id="rId10"/>
    <p:sldId id="270" r:id="rId11"/>
    <p:sldId id="271" r:id="rId12"/>
    <p:sldId id="272" r:id="rId13"/>
    <p:sldId id="273" r:id="rId1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258" y="84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Age of Animal When Exported</a:t>
            </a:r>
          </a:p>
        </c:rich>
      </c:tx>
      <c:layout>
        <c:manualLayout>
          <c:xMode val="edge"/>
          <c:yMode val="edge"/>
          <c:x val="0.32127308050393666"/>
          <c:y val="5.978017316580068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9468090767918"/>
          <c:y val="0.11013282474786752"/>
          <c:w val="0.8091407735089422"/>
          <c:h val="0.7723660334036959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Analysis!$H$3</c:f>
              <c:strCache>
                <c:ptCount val="1"/>
                <c:pt idx="0">
                  <c:v>Amount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Analysis!$G$4:$G$6</c:f>
              <c:strCache>
                <c:ptCount val="3"/>
                <c:pt idx="0">
                  <c:v>&lt;1 year</c:v>
                </c:pt>
                <c:pt idx="1">
                  <c:v>1-4 years</c:v>
                </c:pt>
                <c:pt idx="2">
                  <c:v>5-10 years</c:v>
                </c:pt>
              </c:strCache>
            </c:strRef>
          </c:cat>
          <c:val>
            <c:numRef>
              <c:f>Analysis!$H$4:$H$6</c:f>
              <c:numCache>
                <c:formatCode>General</c:formatCode>
                <c:ptCount val="3"/>
                <c:pt idx="0">
                  <c:v>4504</c:v>
                </c:pt>
                <c:pt idx="1">
                  <c:v>33696</c:v>
                </c:pt>
                <c:pt idx="2">
                  <c:v>8414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18-4AAF-8971-75DE357F80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16765136"/>
        <c:axId val="416764152"/>
      </c:barChart>
      <c:catAx>
        <c:axId val="41676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764152"/>
        <c:crosses val="autoZero"/>
        <c:auto val="1"/>
        <c:lblAlgn val="ctr"/>
        <c:lblOffset val="100"/>
        <c:noMultiLvlLbl val="0"/>
      </c:catAx>
      <c:valAx>
        <c:axId val="416764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76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Animal Types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Analysis!$L$5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8F3-4813-85D9-E28FC6D8F7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8F3-4813-85D9-E28FC6D8F704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8F3-4813-85D9-E28FC6D8F70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Analysis!$K$6:$K$8</c:f>
              <c:strCache>
                <c:ptCount val="3"/>
                <c:pt idx="0">
                  <c:v>Cat</c:v>
                </c:pt>
                <c:pt idx="1">
                  <c:v>Dog </c:v>
                </c:pt>
                <c:pt idx="2">
                  <c:v>Other</c:v>
                </c:pt>
              </c:strCache>
            </c:strRef>
          </c:cat>
          <c:val>
            <c:numRef>
              <c:f>Analysis!$L$6:$L$8</c:f>
              <c:numCache>
                <c:formatCode>General</c:formatCode>
                <c:ptCount val="3"/>
                <c:pt idx="0">
                  <c:v>29422</c:v>
                </c:pt>
                <c:pt idx="1">
                  <c:v>44242</c:v>
                </c:pt>
                <c:pt idx="2">
                  <c:v>4249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F3-4813-85D9-E28FC6D8F70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Outcome Types</a:t>
            </a:r>
          </a:p>
          <a:p>
            <a:pPr>
              <a:defRPr/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2338617408013"/>
          <c:y val="0.31073063677702728"/>
          <c:w val="0.40368616192553142"/>
          <c:h val="0.62284747170723698"/>
        </c:manualLayout>
      </c:layout>
      <c:pieChart>
        <c:varyColors val="1"/>
        <c:ser>
          <c:idx val="0"/>
          <c:order val="0"/>
          <c:tx>
            <c:strRef>
              <c:f>Analysis!$R$1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AF-43D5-B4F1-4F362985648A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AF-43D5-B4F1-4F362985648A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AF-43D5-B4F1-4F362985648A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AF-43D5-B4F1-4F362985648A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AF-43D5-B4F1-4F362985648A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1AF-43D5-B4F1-4F362985648A}"/>
              </c:ext>
            </c:extLst>
          </c:dPt>
          <c:dLbls>
            <c:dLbl>
              <c:idx val="4"/>
              <c:layout>
                <c:manualLayout>
                  <c:x val="-4.6522130982516396E-2"/>
                  <c:y val="-5.45443501896960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AF-43D5-B4F1-4F362985648A}"/>
                </c:ext>
              </c:extLst>
            </c:dLbl>
            <c:dLbl>
              <c:idx val="5"/>
              <c:layout>
                <c:manualLayout>
                  <c:x val="0.13387144489957697"/>
                  <c:y val="-0.107557712455821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AF-43D5-B4F1-4F36298564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Analysis!$Q$2:$Q$7</c:f>
              <c:strCache>
                <c:ptCount val="6"/>
                <c:pt idx="0">
                  <c:v>Adoption</c:v>
                </c:pt>
                <c:pt idx="1">
                  <c:v>Transfer</c:v>
                </c:pt>
                <c:pt idx="2">
                  <c:v>Return to Owner</c:v>
                </c:pt>
                <c:pt idx="3">
                  <c:v>Euthanasia</c:v>
                </c:pt>
                <c:pt idx="4">
                  <c:v>Died</c:v>
                </c:pt>
                <c:pt idx="5">
                  <c:v>Disposal</c:v>
                </c:pt>
              </c:strCache>
            </c:strRef>
          </c:cat>
          <c:val>
            <c:numRef>
              <c:f>Analysis!$R$2:$R$7</c:f>
              <c:numCache>
                <c:formatCode>General</c:formatCode>
                <c:ptCount val="6"/>
                <c:pt idx="0">
                  <c:v>33111</c:v>
                </c:pt>
                <c:pt idx="1">
                  <c:v>23499</c:v>
                </c:pt>
                <c:pt idx="2">
                  <c:v>14354</c:v>
                </c:pt>
                <c:pt idx="3">
                  <c:v>6080</c:v>
                </c:pt>
                <c:pt idx="4">
                  <c:v>680</c:v>
                </c:pt>
                <c:pt idx="5">
                  <c:v>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1AF-43D5-B4F1-4F362985648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2018-12-02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2018-12-02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5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3" r:id="rId3"/>
    <p:sldLayoutId id="2147483660" r:id="rId4"/>
    <p:sldLayoutId id="2147483661" r:id="rId5"/>
    <p:sldLayoutId id="2147483662" r:id="rId6"/>
    <p:sldLayoutId id="2147483664" r:id="rId7"/>
    <p:sldLayoutId id="2147483655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3" r:id="rId14"/>
    <p:sldLayoutId id="2147483672" r:id="rId15"/>
    <p:sldLayoutId id="2147483671" r:id="rId16"/>
    <p:sldLayoutId id="2147483656" r:id="rId17"/>
  </p:sldLayoutIdLst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49144" y="3579862"/>
            <a:ext cx="3845416" cy="799934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ko-KR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Julia Young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40276A2-DD2C-4A6B-AE00-AFEC00F4C78A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049142" y="1995686"/>
            <a:ext cx="5045420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b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Yu Gothic UI Semilight" panose="020B0400000000000000" pitchFamily="34" charset="-128"/>
                <a:cs typeface="Calibri Light" panose="020F0302020204030204" pitchFamily="34" charset="0"/>
              </a:rPr>
              <a:t>Austin Animal Shelter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b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Yu Gothic UI Semilight" panose="020B0400000000000000" pitchFamily="34" charset="-128"/>
                <a:cs typeface="Calibri Light" panose="020F0302020204030204" pitchFamily="34" charset="0"/>
              </a:rPr>
              <a:t> Outcomes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 Light" panose="020F0302020204030204" pitchFamily="34" charset="0"/>
              <a:ea typeface="Yu Gothic UI Semilight" panose="020B0400000000000000" pitchFamily="34" charset="-128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EB052-599F-4A4D-891D-2F3E8D73F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80" y="988864"/>
            <a:ext cx="1088343" cy="1035485"/>
          </a:xfrm>
          <a:prstGeom prst="rect">
            <a:avLst/>
          </a:prstGeom>
          <a:ln>
            <a:noFill/>
          </a:ln>
          <a:effectLst>
            <a:outerShdw blurRad="50800" dist="50800" dir="5400000" sx="1000" sy="1000" algn="ctr" rotWithShape="0">
              <a:schemeClr val="bg2">
                <a:alpha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32C6EB-B25B-4B17-AC2D-76094C87DB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Future Work</a:t>
            </a:r>
          </a:p>
        </p:txBody>
      </p:sp>
      <p:pic>
        <p:nvPicPr>
          <p:cNvPr id="5" name="Graphic 4" descr="Cat">
            <a:extLst>
              <a:ext uri="{FF2B5EF4-FFF2-40B4-BE49-F238E27FC236}">
                <a16:creationId xmlns:a16="http://schemas.microsoft.com/office/drawing/2014/main" id="{15E72057-F531-41AD-85D2-4B7300AC8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2570" y="3385542"/>
            <a:ext cx="914400" cy="914400"/>
          </a:xfrm>
          <a:prstGeom prst="rect">
            <a:avLst/>
          </a:prstGeom>
        </p:spPr>
      </p:pic>
      <p:pic>
        <p:nvPicPr>
          <p:cNvPr id="7" name="Graphic 6" descr="Dog">
            <a:extLst>
              <a:ext uri="{FF2B5EF4-FFF2-40B4-BE49-F238E27FC236}">
                <a16:creationId xmlns:a16="http://schemas.microsoft.com/office/drawing/2014/main" id="{3C328C76-E28A-4ADC-876A-CC2E0038A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9792" y="3270751"/>
            <a:ext cx="1274440" cy="120645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ECD514-93A2-4C59-A0D1-510FA9F560F4}"/>
              </a:ext>
            </a:extLst>
          </p:cNvPr>
          <p:cNvSpPr txBox="1">
            <a:spLocks/>
          </p:cNvSpPr>
          <p:nvPr/>
        </p:nvSpPr>
        <p:spPr>
          <a:xfrm>
            <a:off x="-252536" y="195486"/>
            <a:ext cx="9144000" cy="259228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on the breeds of the animals and there likelihood of getting adopted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on the correlation of the colors of the animals and their outcomes </a:t>
            </a:r>
          </a:p>
        </p:txBody>
      </p:sp>
    </p:spTree>
    <p:extLst>
      <p:ext uri="{BB962C8B-B14F-4D97-AF65-F5344CB8AC3E}">
        <p14:creationId xmlns:p14="http://schemas.microsoft.com/office/powerpoint/2010/main" val="303313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CFFF18-60B9-4DD6-BB39-29DA04E47E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52536" y="195486"/>
            <a:ext cx="9144000" cy="576064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Bibliography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75EABF6-F329-408E-91A8-417787FD4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203598"/>
            <a:ext cx="860186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Austin Animal Center Outcomes. (2018, October 7). Retrieved from the Official city of Austin open data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portal: https://data.austintexas.gov/Health-and-Community-Services/Austin-Animal-Center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Outcomes/9t4d-g238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Schlegel, A. (2018, September 12). Austin Animal Center Shelter Outcomes. Retrieved from www.kaggle.com: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https://www.kaggle.com/aaronschlegel/austin-animal-center-shelter-outcomes-and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6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Project Overview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BE7541-9EF7-406B-8608-E0EE0D74AF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1" y="2283718"/>
            <a:ext cx="9144000" cy="576064"/>
          </a:xfrm>
        </p:spPr>
        <p:txBody>
          <a:bodyPr/>
          <a:lstStyle/>
          <a:p>
            <a:pPr marL="285750" indent="-28575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Most common types of animals</a:t>
            </a:r>
          </a:p>
          <a:p>
            <a:pPr marL="285750" indent="-28575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Age animals are most commonly adopted at</a:t>
            </a:r>
          </a:p>
          <a:p>
            <a:pPr marL="285750" indent="-28575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Most common outcome</a:t>
            </a:r>
          </a:p>
        </p:txBody>
      </p:sp>
      <p:pic>
        <p:nvPicPr>
          <p:cNvPr id="12" name="Graphic 11" descr="Dog">
            <a:extLst>
              <a:ext uri="{FF2B5EF4-FFF2-40B4-BE49-F238E27FC236}">
                <a16:creationId xmlns:a16="http://schemas.microsoft.com/office/drawing/2014/main" id="{2FDF32C7-97B3-4C9E-8DC7-69B80C12D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296" y="267494"/>
            <a:ext cx="1036712" cy="1058416"/>
          </a:xfrm>
          <a:prstGeom prst="rect">
            <a:avLst/>
          </a:prstGeom>
        </p:spPr>
      </p:pic>
      <p:pic>
        <p:nvPicPr>
          <p:cNvPr id="14" name="Graphic 13" descr="Cat">
            <a:extLst>
              <a:ext uri="{FF2B5EF4-FFF2-40B4-BE49-F238E27FC236}">
                <a16:creationId xmlns:a16="http://schemas.microsoft.com/office/drawing/2014/main" id="{DE294CDB-96A3-42FE-A6B4-06FE571F2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6016" y="4105622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2A48A9-EE89-416E-A703-C69FBE5B7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94" y="123478"/>
            <a:ext cx="1088343" cy="1035485"/>
          </a:xfrm>
          <a:prstGeom prst="rect">
            <a:avLst/>
          </a:prstGeom>
          <a:ln>
            <a:noFill/>
          </a:ln>
          <a:effectLst>
            <a:outerShdw blurRad="50800" dist="50800" dir="5400000" sx="1000" sy="1000" algn="ctr" rotWithShape="0">
              <a:schemeClr val="bg2">
                <a:alpha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Where it Came From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BE7541-9EF7-406B-8608-E0EE0D74AF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1" y="2283718"/>
            <a:ext cx="9144000" cy="1512168"/>
          </a:xfrm>
        </p:spPr>
        <p:txBody>
          <a:bodyPr/>
          <a:lstStyle/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Obtained from kaggle.com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Provided by the Austin Animal Center (AAC)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AAC made the data available on the Austin Open Data Portal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A8903-E957-473E-9B0A-157D4F3BE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3478"/>
            <a:ext cx="1088343" cy="1035485"/>
          </a:xfrm>
          <a:prstGeom prst="rect">
            <a:avLst/>
          </a:prstGeom>
          <a:ln>
            <a:noFill/>
          </a:ln>
          <a:effectLst>
            <a:outerShdw blurRad="50800" dist="50800" dir="5400000" sx="1000" sy="1000" algn="ctr" rotWithShape="0">
              <a:schemeClr val="bg2">
                <a:alpha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59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 to the Data Set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BE7541-9EF7-406B-8608-E0EE0D74AF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1" y="2283718"/>
            <a:ext cx="9144000" cy="1512168"/>
          </a:xfrm>
        </p:spPr>
        <p:txBody>
          <a:bodyPr/>
          <a:lstStyle/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Name, date of birth, outcome, animal type, sex and age at time of outcome, breed, and color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consists of 78,257 records, each containing 12 fields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Containing some unorganized and unnecessary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BEB9B-CDEC-4B34-AB62-9E8461DD4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27" y="123478"/>
            <a:ext cx="1088343" cy="1035485"/>
          </a:xfrm>
          <a:prstGeom prst="rect">
            <a:avLst/>
          </a:prstGeom>
          <a:ln>
            <a:noFill/>
          </a:ln>
          <a:effectLst>
            <a:outerShdw blurRad="50800" dist="50800" dir="5400000" sx="1000" sy="1000" algn="ctr" rotWithShape="0">
              <a:schemeClr val="bg2">
                <a:alpha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30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220DAA-4D4E-4A9F-AB4D-5FE1F1176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Problems with the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335A4A-D049-45F0-998B-D0F6C04A8110}"/>
              </a:ext>
            </a:extLst>
          </p:cNvPr>
          <p:cNvSpPr txBox="1"/>
          <p:nvPr/>
        </p:nvSpPr>
        <p:spPr>
          <a:xfrm>
            <a:off x="395536" y="867584"/>
            <a:ext cx="7632848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Sorted unorganized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Eliminated unnecessary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Revised and reworded headings and titles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Made analysis simpler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9ECCD7-5BF1-4E3B-8719-EC99EF011BC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7"/>
          <a:stretch/>
        </p:blipFill>
        <p:spPr>
          <a:xfrm>
            <a:off x="395536" y="3700021"/>
            <a:ext cx="8568952" cy="265752"/>
          </a:xfrm>
          <a:prstGeom prst="rect">
            <a:avLst/>
          </a:prstGeom>
        </p:spPr>
      </p:pic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8C62A644-E037-4AD7-9DEB-724D0CFC6457}"/>
              </a:ext>
            </a:extLst>
          </p:cNvPr>
          <p:cNvSpPr/>
          <p:nvPr/>
        </p:nvSpPr>
        <p:spPr>
          <a:xfrm>
            <a:off x="17604" y="3722705"/>
            <a:ext cx="308232" cy="576064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A14941-CD51-47AE-BB68-891DC9E6F3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6" y="4165893"/>
            <a:ext cx="8800560" cy="265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9AA3BE-80EF-4C15-89D8-E84909506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44" y="137375"/>
            <a:ext cx="1088343" cy="1035485"/>
          </a:xfrm>
          <a:prstGeom prst="rect">
            <a:avLst/>
          </a:prstGeom>
          <a:ln>
            <a:noFill/>
          </a:ln>
          <a:effectLst>
            <a:outerShdw blurRad="50800" dist="50800" dir="5400000" sx="1000" sy="1000" algn="ctr" rotWithShape="0">
              <a:schemeClr val="bg2">
                <a:alpha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38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2E26A3-28C0-4E5B-82AE-C9A040BB89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Discoveries : Age When Exported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219934-457E-476A-923F-532749F91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336589"/>
              </p:ext>
            </p:extLst>
          </p:nvPr>
        </p:nvGraphicFramePr>
        <p:xfrm>
          <a:off x="5652120" y="698288"/>
          <a:ext cx="3116188" cy="937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8827">
                  <a:extLst>
                    <a:ext uri="{9D8B030D-6E8A-4147-A177-3AD203B41FA5}">
                      <a16:colId xmlns:a16="http://schemas.microsoft.com/office/drawing/2014/main" val="2855045478"/>
                    </a:ext>
                  </a:extLst>
                </a:gridCol>
                <a:gridCol w="817361">
                  <a:extLst>
                    <a:ext uri="{9D8B030D-6E8A-4147-A177-3AD203B41FA5}">
                      <a16:colId xmlns:a16="http://schemas.microsoft.com/office/drawing/2014/main" val="918843573"/>
                    </a:ext>
                  </a:extLst>
                </a:gridCol>
              </a:tblGrid>
              <a:tr h="234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Age When Exported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Amount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0973367"/>
                  </a:ext>
                </a:extLst>
              </a:tr>
              <a:tr h="234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&lt;1 year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3781174"/>
                  </a:ext>
                </a:extLst>
              </a:tr>
              <a:tr h="234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1-4 years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33696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5534505"/>
                  </a:ext>
                </a:extLst>
              </a:tr>
              <a:tr h="234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5-10 years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8414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3398873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AB6E4E3-F4E0-47B1-89C0-4738F8F2BA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04545"/>
              </p:ext>
            </p:extLst>
          </p:nvPr>
        </p:nvGraphicFramePr>
        <p:xfrm>
          <a:off x="5868144" y="1635648"/>
          <a:ext cx="3344706" cy="350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DD8F97-EB5D-4C38-85CE-A34A0104C80F}"/>
              </a:ext>
            </a:extLst>
          </p:cNvPr>
          <p:cNvSpPr txBox="1"/>
          <p:nvPr/>
        </p:nvSpPr>
        <p:spPr>
          <a:xfrm>
            <a:off x="179512" y="1131590"/>
            <a:ext cx="54726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COUNTIF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allowed me to create a table that showed how many animals were exported at each age</a:t>
            </a:r>
          </a:p>
          <a:p>
            <a:pPr>
              <a:lnSpc>
                <a:spcPct val="150000"/>
              </a:lnSpc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allowed me to combine some of the ages by adding a range, making a simpler chart that could then be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converted to a pie chart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5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3EABFE-193D-47E8-B932-0255737BE7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Discoveries : Common Animal Types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98920A2-0604-43C3-8967-A97BA0105F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510635"/>
              </p:ext>
            </p:extLst>
          </p:nvPr>
        </p:nvGraphicFramePr>
        <p:xfrm>
          <a:off x="5714565" y="2499742"/>
          <a:ext cx="3429435" cy="223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2EA952-0D22-4F6F-A795-97FC4F7C6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29006"/>
              </p:ext>
            </p:extLst>
          </p:nvPr>
        </p:nvGraphicFramePr>
        <p:xfrm>
          <a:off x="6300192" y="915566"/>
          <a:ext cx="2187298" cy="1080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5247">
                  <a:extLst>
                    <a:ext uri="{9D8B030D-6E8A-4147-A177-3AD203B41FA5}">
                      <a16:colId xmlns:a16="http://schemas.microsoft.com/office/drawing/2014/main" val="2492150243"/>
                    </a:ext>
                  </a:extLst>
                </a:gridCol>
                <a:gridCol w="782051">
                  <a:extLst>
                    <a:ext uri="{9D8B030D-6E8A-4147-A177-3AD203B41FA5}">
                      <a16:colId xmlns:a16="http://schemas.microsoft.com/office/drawing/2014/main" val="4106134718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Animal Type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Amount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434897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29422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386841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Dog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44242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55348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Other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4249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41369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CE91CE3-AF99-4379-A405-57DDE5C8DD4E}"/>
              </a:ext>
            </a:extLst>
          </p:cNvPr>
          <p:cNvSpPr txBox="1"/>
          <p:nvPr/>
        </p:nvSpPr>
        <p:spPr>
          <a:xfrm>
            <a:off x="0" y="1347614"/>
            <a:ext cx="6156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Utilized COUNTIF function on the Animal Type column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Created a simple table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Converted table to a pie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DD497-97E8-43F9-A26C-672358D9B4F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/>
          <a:stretch/>
        </p:blipFill>
        <p:spPr bwMode="auto">
          <a:xfrm>
            <a:off x="158533" y="3477736"/>
            <a:ext cx="2698750" cy="1098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941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3EABFE-193D-47E8-B932-0255737BE7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Discoveries :  Outcome 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91CE3-AF99-4379-A405-57DDE5C8DD4E}"/>
              </a:ext>
            </a:extLst>
          </p:cNvPr>
          <p:cNvSpPr txBox="1"/>
          <p:nvPr/>
        </p:nvSpPr>
        <p:spPr>
          <a:xfrm>
            <a:off x="0" y="1347614"/>
            <a:ext cx="615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C51AAD-B3EE-42B7-9917-706B26C8A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315452"/>
              </p:ext>
            </p:extLst>
          </p:nvPr>
        </p:nvGraphicFramePr>
        <p:xfrm>
          <a:off x="6876256" y="1050196"/>
          <a:ext cx="1689100" cy="133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9500">
                  <a:extLst>
                    <a:ext uri="{9D8B030D-6E8A-4147-A177-3AD203B41FA5}">
                      <a16:colId xmlns:a16="http://schemas.microsoft.com/office/drawing/2014/main" val="304094039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4208214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Outcome Type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Amount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5878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Adoption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33111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3046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Transfer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23499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27149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Return to Owner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14354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4241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Euthanasia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4075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46234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Disposal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4732762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63382D-9E02-4D7F-AD94-D1ABC00297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693710"/>
              </p:ext>
            </p:extLst>
          </p:nvPr>
        </p:nvGraphicFramePr>
        <p:xfrm>
          <a:off x="179512" y="781819"/>
          <a:ext cx="4680520" cy="3579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7D39E5-2399-4689-A155-7585ABD34105}"/>
              </a:ext>
            </a:extLst>
          </p:cNvPr>
          <p:cNvSpPr txBox="1"/>
          <p:nvPr/>
        </p:nvSpPr>
        <p:spPr>
          <a:xfrm>
            <a:off x="4860032" y="2759805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Created a table containing each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outcome type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Used the COUNTIF 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Created a pie graph from table</a:t>
            </a:r>
          </a:p>
        </p:txBody>
      </p:sp>
    </p:spTree>
    <p:extLst>
      <p:ext uri="{BB962C8B-B14F-4D97-AF65-F5344CB8AC3E}">
        <p14:creationId xmlns:p14="http://schemas.microsoft.com/office/powerpoint/2010/main" val="178206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9900FD-9DB0-4BF2-BFA3-B5CEE0E3DA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C6DEE-9FC9-4424-A451-269D74AE3D49}"/>
              </a:ext>
            </a:extLst>
          </p:cNvPr>
          <p:cNvSpPr txBox="1"/>
          <p:nvPr/>
        </p:nvSpPr>
        <p:spPr>
          <a:xfrm>
            <a:off x="467544" y="1131590"/>
            <a:ext cx="8676456" cy="223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Most animals are adopted or transferred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Animals are rarely euthanized or die at the shelter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Most animals leave the shelter between the ages of 1 and 4 years old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Most animals in the shelter are dogs or cats, typically there being more dogs than cats</a:t>
            </a:r>
          </a:p>
        </p:txBody>
      </p:sp>
      <p:pic>
        <p:nvPicPr>
          <p:cNvPr id="13" name="Graphic 12" descr="Dog">
            <a:extLst>
              <a:ext uri="{FF2B5EF4-FFF2-40B4-BE49-F238E27FC236}">
                <a16:creationId xmlns:a16="http://schemas.microsoft.com/office/drawing/2014/main" id="{2C842C03-A04C-45F1-81D3-7DD99047D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9792" y="3554710"/>
            <a:ext cx="914400" cy="914400"/>
          </a:xfrm>
          <a:prstGeom prst="rect">
            <a:avLst/>
          </a:prstGeom>
        </p:spPr>
      </p:pic>
      <p:pic>
        <p:nvPicPr>
          <p:cNvPr id="15" name="Graphic 14" descr="Cat">
            <a:extLst>
              <a:ext uri="{FF2B5EF4-FFF2-40B4-BE49-F238E27FC236}">
                <a16:creationId xmlns:a16="http://schemas.microsoft.com/office/drawing/2014/main" id="{A8E614AE-4C5A-41B8-9BCD-35643EBCA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5410" y="35547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2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410</Words>
  <Application>Microsoft Office PowerPoint</Application>
  <PresentationFormat>On-screen Show (16:9)</PresentationFormat>
  <Paragraphs>86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Malgun Gothic</vt:lpstr>
      <vt:lpstr>Yu Gothic UI Semilight</vt:lpstr>
      <vt:lpstr>Arial</vt:lpstr>
      <vt:lpstr>Arial Unicode MS</vt:lpstr>
      <vt:lpstr>Calibri</vt:lpstr>
      <vt:lpstr>Calibri Light</vt:lpstr>
      <vt:lpstr>Times New Roman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jy172927 Young</cp:lastModifiedBy>
  <cp:revision>89</cp:revision>
  <dcterms:created xsi:type="dcterms:W3CDTF">2016-12-05T23:26:54Z</dcterms:created>
  <dcterms:modified xsi:type="dcterms:W3CDTF">2018-12-03T03:25:58Z</dcterms:modified>
</cp:coreProperties>
</file>