
<file path=[Content_Types].xml><?xml version="1.0" encoding="utf-8"?>
<Types xmlns="http://schemas.openxmlformats.org/package/2006/content-types">
  <Default Extension="jpeg" ContentType="image/jpe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4" autoAdjust="0"/>
    <p:restoredTop sz="94660"/>
  </p:normalViewPr>
  <p:slideViewPr>
    <p:cSldViewPr snapToGrid="0">
      <p:cViewPr>
        <p:scale>
          <a:sx n="40" d="100"/>
          <a:sy n="40" d="100"/>
        </p:scale>
        <p:origin x="1302" y="77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1884D31-1CA6-49D5-8F7E-A8C67B124D37}" type="datetimeFigureOut">
              <a:rPr lang="en-US" smtClean="0"/>
              <a:t>12/2/2018</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3E43316F-713C-4122-B8FC-BA2716A3F81D}" type="slidenum">
              <a:rPr lang="en-US" smtClean="0"/>
              <a:t>‹#›</a:t>
            </a:fld>
            <a:endParaRPr lang="en-US"/>
          </a:p>
        </p:txBody>
      </p:sp>
    </p:spTree>
    <p:extLst>
      <p:ext uri="{BB962C8B-B14F-4D97-AF65-F5344CB8AC3E}">
        <p14:creationId xmlns:p14="http://schemas.microsoft.com/office/powerpoint/2010/main" val="38131252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A1884D31-1CA6-49D5-8F7E-A8C67B124D37}" type="datetimeFigureOut">
              <a:rPr lang="en-US" smtClean="0"/>
              <a:t>12/2/2018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43316F-713C-4122-B8FC-BA2716A3F81D}" type="slidenum">
              <a:rPr lang="en-US" smtClean="0"/>
              <a:t>‹#›</a:t>
            </a:fld>
            <a:endParaRPr lang="en-US"/>
          </a:p>
        </p:txBody>
      </p:sp>
    </p:spTree>
    <p:extLst>
      <p:ext uri="{BB962C8B-B14F-4D97-AF65-F5344CB8AC3E}">
        <p14:creationId xmlns:p14="http://schemas.microsoft.com/office/powerpoint/2010/main" val="9917431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1884D31-1CA6-49D5-8F7E-A8C67B124D37}" type="datetimeFigureOut">
              <a:rPr lang="en-US" smtClean="0"/>
              <a:t>12/2/2018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43316F-713C-4122-B8FC-BA2716A3F81D}" type="slidenum">
              <a:rPr lang="en-US" smtClean="0"/>
              <a:t>‹#›</a:t>
            </a:fld>
            <a:endParaRPr lang="en-US"/>
          </a:p>
        </p:txBody>
      </p:sp>
    </p:spTree>
    <p:extLst>
      <p:ext uri="{BB962C8B-B14F-4D97-AF65-F5344CB8AC3E}">
        <p14:creationId xmlns:p14="http://schemas.microsoft.com/office/powerpoint/2010/main" val="13127508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1884D31-1CA6-49D5-8F7E-A8C67B124D37}" type="datetimeFigureOut">
              <a:rPr lang="en-US" smtClean="0"/>
              <a:t>12/2/2018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43316F-713C-4122-B8FC-BA2716A3F81D}" type="slidenum">
              <a:rPr lang="en-US" smtClean="0"/>
              <a:t>‹#›</a:t>
            </a:fld>
            <a:endParaRPr lang="en-US"/>
          </a:p>
        </p:txBody>
      </p:sp>
    </p:spTree>
    <p:extLst>
      <p:ext uri="{BB962C8B-B14F-4D97-AF65-F5344CB8AC3E}">
        <p14:creationId xmlns:p14="http://schemas.microsoft.com/office/powerpoint/2010/main" val="17527137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1884D31-1CA6-49D5-8F7E-A8C67B124D37}" type="datetimeFigureOut">
              <a:rPr lang="en-US" smtClean="0"/>
              <a:t>12/2/2018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43316F-713C-4122-B8FC-BA2716A3F81D}" type="slidenum">
              <a:rPr lang="en-US" smtClean="0"/>
              <a:t>‹#›</a:t>
            </a:fld>
            <a:endParaRPr lang="en-US"/>
          </a:p>
        </p:txBody>
      </p:sp>
    </p:spTree>
    <p:extLst>
      <p:ext uri="{BB962C8B-B14F-4D97-AF65-F5344CB8AC3E}">
        <p14:creationId xmlns:p14="http://schemas.microsoft.com/office/powerpoint/2010/main" val="16167914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1884D31-1CA6-49D5-8F7E-A8C67B124D37}" type="datetimeFigureOut">
              <a:rPr lang="en-US" smtClean="0"/>
              <a:t>12/2/2018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43316F-713C-4122-B8FC-BA2716A3F81D}" type="slidenum">
              <a:rPr lang="en-US" smtClean="0"/>
              <a:t>‹#›</a:t>
            </a:fld>
            <a:endParaRPr lang="en-US"/>
          </a:p>
        </p:txBody>
      </p:sp>
    </p:spTree>
    <p:extLst>
      <p:ext uri="{BB962C8B-B14F-4D97-AF65-F5344CB8AC3E}">
        <p14:creationId xmlns:p14="http://schemas.microsoft.com/office/powerpoint/2010/main" val="27505681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1884D31-1CA6-49D5-8F7E-A8C67B124D37}" type="datetimeFigureOut">
              <a:rPr lang="en-US" smtClean="0"/>
              <a:t>12/2/2018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43316F-713C-4122-B8FC-BA2716A3F81D}" type="slidenum">
              <a:rPr lang="en-US" smtClean="0"/>
              <a:t>‹#›</a:t>
            </a:fld>
            <a:endParaRPr lang="en-US"/>
          </a:p>
        </p:txBody>
      </p:sp>
    </p:spTree>
    <p:extLst>
      <p:ext uri="{BB962C8B-B14F-4D97-AF65-F5344CB8AC3E}">
        <p14:creationId xmlns:p14="http://schemas.microsoft.com/office/powerpoint/2010/main" val="11994162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1884D31-1CA6-49D5-8F7E-A8C67B124D37}" type="datetimeFigureOut">
              <a:rPr lang="en-US" smtClean="0"/>
              <a:t>12/2/2018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43316F-713C-4122-B8FC-BA2716A3F81D}" type="slidenum">
              <a:rPr lang="en-US" smtClean="0"/>
              <a:t>‹#›</a:t>
            </a:fld>
            <a:endParaRPr lang="en-US"/>
          </a:p>
        </p:txBody>
      </p:sp>
    </p:spTree>
    <p:extLst>
      <p:ext uri="{BB962C8B-B14F-4D97-AF65-F5344CB8AC3E}">
        <p14:creationId xmlns:p14="http://schemas.microsoft.com/office/powerpoint/2010/main" val="19553148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1884D31-1CA6-49D5-8F7E-A8C67B124D37}" type="datetimeFigureOut">
              <a:rPr lang="en-US" smtClean="0"/>
              <a:t>12/2/2018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43316F-713C-4122-B8FC-BA2716A3F81D}" type="slidenum">
              <a:rPr lang="en-US" smtClean="0"/>
              <a:t>‹#›</a:t>
            </a:fld>
            <a:endParaRPr lang="en-US"/>
          </a:p>
        </p:txBody>
      </p:sp>
    </p:spTree>
    <p:extLst>
      <p:ext uri="{BB962C8B-B14F-4D97-AF65-F5344CB8AC3E}">
        <p14:creationId xmlns:p14="http://schemas.microsoft.com/office/powerpoint/2010/main" val="843456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1884D31-1CA6-49D5-8F7E-A8C67B124D37}" type="datetimeFigureOut">
              <a:rPr lang="en-US" smtClean="0"/>
              <a:t>12/2/2018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3E43316F-713C-4122-B8FC-BA2716A3F81D}" type="slidenum">
              <a:rPr lang="en-US" smtClean="0"/>
              <a:t>‹#›</a:t>
            </a:fld>
            <a:endParaRPr lang="en-US"/>
          </a:p>
        </p:txBody>
      </p:sp>
    </p:spTree>
    <p:extLst>
      <p:ext uri="{BB962C8B-B14F-4D97-AF65-F5344CB8AC3E}">
        <p14:creationId xmlns:p14="http://schemas.microsoft.com/office/powerpoint/2010/main" val="1002722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1884D31-1CA6-49D5-8F7E-A8C67B124D37}" type="datetimeFigureOut">
              <a:rPr lang="en-US" smtClean="0"/>
              <a:t>12/2/2018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43316F-713C-4122-B8FC-BA2716A3F81D}" type="slidenum">
              <a:rPr lang="en-US" smtClean="0"/>
              <a:t>‹#›</a:t>
            </a:fld>
            <a:endParaRPr lang="en-US"/>
          </a:p>
        </p:txBody>
      </p:sp>
    </p:spTree>
    <p:extLst>
      <p:ext uri="{BB962C8B-B14F-4D97-AF65-F5344CB8AC3E}">
        <p14:creationId xmlns:p14="http://schemas.microsoft.com/office/powerpoint/2010/main" val="28092923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1884D31-1CA6-49D5-8F7E-A8C67B124D37}" type="datetimeFigureOut">
              <a:rPr lang="en-US" smtClean="0"/>
              <a:t>12/2/2018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43316F-713C-4122-B8FC-BA2716A3F81D}" type="slidenum">
              <a:rPr lang="en-US" smtClean="0"/>
              <a:t>‹#›</a:t>
            </a:fld>
            <a:endParaRPr lang="en-US"/>
          </a:p>
        </p:txBody>
      </p:sp>
    </p:spTree>
    <p:extLst>
      <p:ext uri="{BB962C8B-B14F-4D97-AF65-F5344CB8AC3E}">
        <p14:creationId xmlns:p14="http://schemas.microsoft.com/office/powerpoint/2010/main" val="1703775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1884D31-1CA6-49D5-8F7E-A8C67B124D37}" type="datetimeFigureOut">
              <a:rPr lang="en-US" smtClean="0"/>
              <a:t>12/2/2018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43316F-713C-4122-B8FC-BA2716A3F81D}" type="slidenum">
              <a:rPr lang="en-US" smtClean="0"/>
              <a:t>‹#›</a:t>
            </a:fld>
            <a:endParaRPr lang="en-US"/>
          </a:p>
        </p:txBody>
      </p:sp>
    </p:spTree>
    <p:extLst>
      <p:ext uri="{BB962C8B-B14F-4D97-AF65-F5344CB8AC3E}">
        <p14:creationId xmlns:p14="http://schemas.microsoft.com/office/powerpoint/2010/main" val="2801222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1884D31-1CA6-49D5-8F7E-A8C67B124D37}" type="datetimeFigureOut">
              <a:rPr lang="en-US" smtClean="0"/>
              <a:t>12/2/2018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43316F-713C-4122-B8FC-BA2716A3F81D}" type="slidenum">
              <a:rPr lang="en-US" smtClean="0"/>
              <a:t>‹#›</a:t>
            </a:fld>
            <a:endParaRPr lang="en-US"/>
          </a:p>
        </p:txBody>
      </p:sp>
    </p:spTree>
    <p:extLst>
      <p:ext uri="{BB962C8B-B14F-4D97-AF65-F5344CB8AC3E}">
        <p14:creationId xmlns:p14="http://schemas.microsoft.com/office/powerpoint/2010/main" val="121998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884D31-1CA6-49D5-8F7E-A8C67B124D37}" type="datetimeFigureOut">
              <a:rPr lang="en-US" smtClean="0"/>
              <a:t>12/2/2018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43316F-713C-4122-B8FC-BA2716A3F81D}" type="slidenum">
              <a:rPr lang="en-US" smtClean="0"/>
              <a:t>‹#›</a:t>
            </a:fld>
            <a:endParaRPr lang="en-US"/>
          </a:p>
        </p:txBody>
      </p:sp>
    </p:spTree>
    <p:extLst>
      <p:ext uri="{BB962C8B-B14F-4D97-AF65-F5344CB8AC3E}">
        <p14:creationId xmlns:p14="http://schemas.microsoft.com/office/powerpoint/2010/main" val="4207996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A1884D31-1CA6-49D5-8F7E-A8C67B124D37}" type="datetimeFigureOut">
              <a:rPr lang="en-US" smtClean="0"/>
              <a:t>12/2/2018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43316F-713C-4122-B8FC-BA2716A3F81D}" type="slidenum">
              <a:rPr lang="en-US" smtClean="0"/>
              <a:t>‹#›</a:t>
            </a:fld>
            <a:endParaRPr lang="en-US"/>
          </a:p>
        </p:txBody>
      </p:sp>
    </p:spTree>
    <p:extLst>
      <p:ext uri="{BB962C8B-B14F-4D97-AF65-F5344CB8AC3E}">
        <p14:creationId xmlns:p14="http://schemas.microsoft.com/office/powerpoint/2010/main" val="20621249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A1884D31-1CA6-49D5-8F7E-A8C67B124D37}" type="datetimeFigureOut">
              <a:rPr lang="en-US" smtClean="0"/>
              <a:t>12/2/2018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43316F-713C-4122-B8FC-BA2716A3F81D}" type="slidenum">
              <a:rPr lang="en-US" smtClean="0"/>
              <a:t>‹#›</a:t>
            </a:fld>
            <a:endParaRPr lang="en-US"/>
          </a:p>
        </p:txBody>
      </p:sp>
    </p:spTree>
    <p:extLst>
      <p:ext uri="{BB962C8B-B14F-4D97-AF65-F5344CB8AC3E}">
        <p14:creationId xmlns:p14="http://schemas.microsoft.com/office/powerpoint/2010/main" val="14138018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A1884D31-1CA6-49D5-8F7E-A8C67B124D37}" type="datetimeFigureOut">
              <a:rPr lang="en-US" smtClean="0"/>
              <a:t>12/2/2018</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3E43316F-713C-4122-B8FC-BA2716A3F81D}" type="slidenum">
              <a:rPr lang="en-US" smtClean="0"/>
              <a:t>‹#›</a:t>
            </a:fld>
            <a:endParaRPr lang="en-US"/>
          </a:p>
        </p:txBody>
      </p:sp>
    </p:spTree>
    <p:extLst>
      <p:ext uri="{BB962C8B-B14F-4D97-AF65-F5344CB8AC3E}">
        <p14:creationId xmlns:p14="http://schemas.microsoft.com/office/powerpoint/2010/main" val="16874863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tmp"/><Relationship Id="rId2" Type="http://schemas.openxmlformats.org/officeDocument/2006/relationships/image" Target="../media/image5.tmp"/><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3D08D5-DABA-4102-B5E2-D01C387FE55E}"/>
              </a:ext>
            </a:extLst>
          </p:cNvPr>
          <p:cNvSpPr>
            <a:spLocks noGrp="1"/>
          </p:cNvSpPr>
          <p:nvPr>
            <p:ph type="ctrTitle"/>
          </p:nvPr>
        </p:nvSpPr>
        <p:spPr/>
        <p:txBody>
          <a:bodyPr/>
          <a:lstStyle/>
          <a:p>
            <a:r>
              <a:rPr lang="en-US" dirty="0">
                <a:solidFill>
                  <a:schemeClr val="accent5">
                    <a:lumMod val="50000"/>
                  </a:schemeClr>
                </a:solidFill>
              </a:rPr>
              <a:t>Top Rated English Movies of This Decade</a:t>
            </a:r>
          </a:p>
        </p:txBody>
      </p:sp>
      <p:sp>
        <p:nvSpPr>
          <p:cNvPr id="3" name="Subtitle 2">
            <a:extLst>
              <a:ext uri="{FF2B5EF4-FFF2-40B4-BE49-F238E27FC236}">
                <a16:creationId xmlns:a16="http://schemas.microsoft.com/office/drawing/2014/main" id="{6FA48A8F-B585-41E1-9FAC-FA7036812086}"/>
              </a:ext>
            </a:extLst>
          </p:cNvPr>
          <p:cNvSpPr>
            <a:spLocks noGrp="1"/>
          </p:cNvSpPr>
          <p:nvPr>
            <p:ph type="subTitle" idx="1"/>
          </p:nvPr>
        </p:nvSpPr>
        <p:spPr/>
        <p:txBody>
          <a:bodyPr/>
          <a:lstStyle/>
          <a:p>
            <a:r>
              <a:rPr lang="en-US" dirty="0"/>
              <a:t>Hakeem Walters</a:t>
            </a:r>
          </a:p>
          <a:p>
            <a:r>
              <a:rPr lang="en-US" dirty="0"/>
              <a:t>DSCI101</a:t>
            </a:r>
          </a:p>
          <a:p>
            <a:endParaRPr lang="en-US" dirty="0"/>
          </a:p>
        </p:txBody>
      </p:sp>
    </p:spTree>
    <p:extLst>
      <p:ext uri="{BB962C8B-B14F-4D97-AF65-F5344CB8AC3E}">
        <p14:creationId xmlns:p14="http://schemas.microsoft.com/office/powerpoint/2010/main" val="16560711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D3D07-C869-4DCA-B4A2-E6228245A555}"/>
              </a:ext>
            </a:extLst>
          </p:cNvPr>
          <p:cNvSpPr>
            <a:spLocks noGrp="1"/>
          </p:cNvSpPr>
          <p:nvPr>
            <p:ph type="title"/>
          </p:nvPr>
        </p:nvSpPr>
        <p:spPr/>
        <p:txBody>
          <a:bodyPr/>
          <a:lstStyle/>
          <a:p>
            <a:r>
              <a:rPr lang="en-US" dirty="0">
                <a:solidFill>
                  <a:schemeClr val="accent6">
                    <a:lumMod val="75000"/>
                  </a:schemeClr>
                </a:solidFill>
              </a:rPr>
              <a:t>Meta-Slide</a:t>
            </a:r>
          </a:p>
        </p:txBody>
      </p:sp>
      <p:sp>
        <p:nvSpPr>
          <p:cNvPr id="3" name="Content Placeholder 2">
            <a:extLst>
              <a:ext uri="{FF2B5EF4-FFF2-40B4-BE49-F238E27FC236}">
                <a16:creationId xmlns:a16="http://schemas.microsoft.com/office/drawing/2014/main" id="{31694888-7113-484C-90C6-2389BF686507}"/>
              </a:ext>
            </a:extLst>
          </p:cNvPr>
          <p:cNvSpPr>
            <a:spLocks noGrp="1"/>
          </p:cNvSpPr>
          <p:nvPr>
            <p:ph idx="1"/>
          </p:nvPr>
        </p:nvSpPr>
        <p:spPr>
          <a:xfrm>
            <a:off x="1484310" y="2069433"/>
            <a:ext cx="10018713" cy="4355430"/>
          </a:xfrm>
        </p:spPr>
        <p:txBody>
          <a:bodyPr>
            <a:normAutofit/>
          </a:bodyPr>
          <a:lstStyle/>
          <a:p>
            <a:r>
              <a:rPr lang="en-US" dirty="0">
                <a:latin typeface="Abadi" panose="020B0604020104020204" pitchFamily="34" charset="0"/>
              </a:rPr>
              <a:t>X: Where the movie was positioned in its original list setting which was alphabetically</a:t>
            </a:r>
          </a:p>
          <a:p>
            <a:r>
              <a:rPr lang="en-US" dirty="0">
                <a:latin typeface="Abadi" panose="020B0604020104020204" pitchFamily="34" charset="0"/>
              </a:rPr>
              <a:t>Title: Name and year of release for the movie</a:t>
            </a:r>
          </a:p>
          <a:p>
            <a:r>
              <a:rPr lang="en-US" dirty="0">
                <a:latin typeface="Abadi" panose="020B0604020104020204" pitchFamily="34" charset="0"/>
              </a:rPr>
              <a:t>Rating: Initial rating given by the site where the creator of the dataset got it from which was IMDB</a:t>
            </a:r>
          </a:p>
          <a:p>
            <a:r>
              <a:rPr lang="en-US" dirty="0">
                <a:latin typeface="Abadi" panose="020B0604020104020204" pitchFamily="34" charset="0"/>
              </a:rPr>
              <a:t>Total Votes: How many people voted for this movie</a:t>
            </a:r>
          </a:p>
          <a:p>
            <a:r>
              <a:rPr lang="en-US" dirty="0">
                <a:latin typeface="Abadi" panose="020B0604020104020204" pitchFamily="34" charset="0"/>
              </a:rPr>
              <a:t>Genre 1&amp;2: Categories of which the movie falls under</a:t>
            </a:r>
          </a:p>
        </p:txBody>
      </p:sp>
    </p:spTree>
    <p:extLst>
      <p:ext uri="{BB962C8B-B14F-4D97-AF65-F5344CB8AC3E}">
        <p14:creationId xmlns:p14="http://schemas.microsoft.com/office/powerpoint/2010/main" val="3923638468"/>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8D7A37-76FF-4F14-A5E2-329EB2065042}"/>
              </a:ext>
            </a:extLst>
          </p:cNvPr>
          <p:cNvSpPr>
            <a:spLocks noGrp="1"/>
          </p:cNvSpPr>
          <p:nvPr>
            <p:ph type="title"/>
          </p:nvPr>
        </p:nvSpPr>
        <p:spPr/>
        <p:txBody>
          <a:bodyPr/>
          <a:lstStyle/>
          <a:p>
            <a:r>
              <a:rPr lang="en-US" dirty="0">
                <a:solidFill>
                  <a:schemeClr val="accent6">
                    <a:lumMod val="75000"/>
                  </a:schemeClr>
                </a:solidFill>
              </a:rPr>
              <a:t>Field Alterations</a:t>
            </a:r>
          </a:p>
        </p:txBody>
      </p:sp>
      <p:sp>
        <p:nvSpPr>
          <p:cNvPr id="3" name="Content Placeholder 2">
            <a:extLst>
              <a:ext uri="{FF2B5EF4-FFF2-40B4-BE49-F238E27FC236}">
                <a16:creationId xmlns:a16="http://schemas.microsoft.com/office/drawing/2014/main" id="{E73D7082-4D2D-459E-99AB-15112F22AB9C}"/>
              </a:ext>
            </a:extLst>
          </p:cNvPr>
          <p:cNvSpPr>
            <a:spLocks noGrp="1"/>
          </p:cNvSpPr>
          <p:nvPr>
            <p:ph idx="1"/>
          </p:nvPr>
        </p:nvSpPr>
        <p:spPr>
          <a:xfrm>
            <a:off x="1086643" y="1562099"/>
            <a:ext cx="9260516" cy="1493923"/>
          </a:xfrm>
        </p:spPr>
        <p:txBody>
          <a:bodyPr/>
          <a:lstStyle/>
          <a:p>
            <a:pPr marL="0" indent="0">
              <a:buNone/>
            </a:pPr>
            <a:r>
              <a:rPr lang="en-US" dirty="0">
                <a:latin typeface="Abadi" panose="020B0604020104020204" pitchFamily="34" charset="0"/>
              </a:rPr>
              <a:t>For the X field I changed it up so that the dataset wasn’t sorted alphabetically anymore, and was instead sorted  based on the rating field</a:t>
            </a:r>
          </a:p>
        </p:txBody>
      </p:sp>
      <p:pic>
        <p:nvPicPr>
          <p:cNvPr id="5" name="Picture 4">
            <a:extLst>
              <a:ext uri="{FF2B5EF4-FFF2-40B4-BE49-F238E27FC236}">
                <a16:creationId xmlns:a16="http://schemas.microsoft.com/office/drawing/2014/main" id="{CA5376F6-4AF7-44E5-86FB-F4F1AF22804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528" y="3056022"/>
            <a:ext cx="5673734" cy="3468776"/>
          </a:xfrm>
          <a:prstGeom prst="rect">
            <a:avLst/>
          </a:prstGeom>
        </p:spPr>
      </p:pic>
      <p:pic>
        <p:nvPicPr>
          <p:cNvPr id="7" name="Picture 6">
            <a:extLst>
              <a:ext uri="{FF2B5EF4-FFF2-40B4-BE49-F238E27FC236}">
                <a16:creationId xmlns:a16="http://schemas.microsoft.com/office/drawing/2014/main" id="{2E633A8C-D359-45D4-9ABE-87F1D84A0FE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0" y="3056022"/>
            <a:ext cx="5673734" cy="3552839"/>
          </a:xfrm>
          <a:prstGeom prst="rect">
            <a:avLst/>
          </a:prstGeom>
        </p:spPr>
      </p:pic>
    </p:spTree>
    <p:extLst>
      <p:ext uri="{BB962C8B-B14F-4D97-AF65-F5344CB8AC3E}">
        <p14:creationId xmlns:p14="http://schemas.microsoft.com/office/powerpoint/2010/main" val="1690362981"/>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BDE54D-717F-4B8C-B1D5-442243EF43A9}"/>
              </a:ext>
            </a:extLst>
          </p:cNvPr>
          <p:cNvSpPr>
            <a:spLocks noGrp="1"/>
          </p:cNvSpPr>
          <p:nvPr>
            <p:ph type="title"/>
          </p:nvPr>
        </p:nvSpPr>
        <p:spPr/>
        <p:txBody>
          <a:bodyPr/>
          <a:lstStyle/>
          <a:p>
            <a:r>
              <a:rPr lang="en-US" dirty="0">
                <a:solidFill>
                  <a:schemeClr val="accent6">
                    <a:lumMod val="75000"/>
                  </a:schemeClr>
                </a:solidFill>
              </a:rPr>
              <a:t>Field Alterations: Genre</a:t>
            </a:r>
          </a:p>
        </p:txBody>
      </p:sp>
      <p:sp>
        <p:nvSpPr>
          <p:cNvPr id="3" name="Content Placeholder 2">
            <a:extLst>
              <a:ext uri="{FF2B5EF4-FFF2-40B4-BE49-F238E27FC236}">
                <a16:creationId xmlns:a16="http://schemas.microsoft.com/office/drawing/2014/main" id="{82896E4F-A5C8-4512-9AEA-6AFC55C4BFCD}"/>
              </a:ext>
            </a:extLst>
          </p:cNvPr>
          <p:cNvSpPr>
            <a:spLocks noGrp="1"/>
          </p:cNvSpPr>
          <p:nvPr>
            <p:ph idx="1"/>
          </p:nvPr>
        </p:nvSpPr>
        <p:spPr>
          <a:xfrm>
            <a:off x="1484310" y="1884946"/>
            <a:ext cx="10018713" cy="1544054"/>
          </a:xfrm>
        </p:spPr>
        <p:txBody>
          <a:bodyPr/>
          <a:lstStyle/>
          <a:p>
            <a:r>
              <a:rPr lang="en-US" dirty="0">
                <a:latin typeface="Abadi" panose="020B0604020104020204" pitchFamily="34" charset="0"/>
              </a:rPr>
              <a:t>For the genres I composed a list of the genres shown in the 2 fields and used </a:t>
            </a:r>
            <a:r>
              <a:rPr lang="en-US" dirty="0" err="1">
                <a:latin typeface="Abadi" panose="020B0604020104020204" pitchFamily="34" charset="0"/>
              </a:rPr>
              <a:t>countif</a:t>
            </a:r>
            <a:r>
              <a:rPr lang="en-US" dirty="0">
                <a:latin typeface="Abadi" panose="020B0604020104020204" pitchFamily="34" charset="0"/>
              </a:rPr>
              <a:t> to show how many of each of them were in the two fields.</a:t>
            </a:r>
          </a:p>
        </p:txBody>
      </p:sp>
      <p:pic>
        <p:nvPicPr>
          <p:cNvPr id="5" name="Picture 4">
            <a:extLst>
              <a:ext uri="{FF2B5EF4-FFF2-40B4-BE49-F238E27FC236}">
                <a16:creationId xmlns:a16="http://schemas.microsoft.com/office/drawing/2014/main" id="{25ADE602-7735-4B2A-A42E-89EED50FF48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84308" y="3212432"/>
            <a:ext cx="5871277" cy="2959768"/>
          </a:xfrm>
          <a:prstGeom prst="rect">
            <a:avLst/>
          </a:prstGeom>
        </p:spPr>
      </p:pic>
      <p:pic>
        <p:nvPicPr>
          <p:cNvPr id="7" name="Picture 6">
            <a:extLst>
              <a:ext uri="{FF2B5EF4-FFF2-40B4-BE49-F238E27FC236}">
                <a16:creationId xmlns:a16="http://schemas.microsoft.com/office/drawing/2014/main" id="{4CC779DE-6904-4CEF-A361-2F61C0C7FE9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20457" y="3276601"/>
            <a:ext cx="3028279" cy="2994817"/>
          </a:xfrm>
          <a:prstGeom prst="rect">
            <a:avLst/>
          </a:prstGeom>
        </p:spPr>
      </p:pic>
    </p:spTree>
    <p:extLst>
      <p:ext uri="{BB962C8B-B14F-4D97-AF65-F5344CB8AC3E}">
        <p14:creationId xmlns:p14="http://schemas.microsoft.com/office/powerpoint/2010/main" val="176400214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airplane"/>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14789-0D16-434E-B89C-C4D12B377BE3}"/>
              </a:ext>
            </a:extLst>
          </p:cNvPr>
          <p:cNvSpPr>
            <a:spLocks noGrp="1"/>
          </p:cNvSpPr>
          <p:nvPr>
            <p:ph type="title"/>
          </p:nvPr>
        </p:nvSpPr>
        <p:spPr/>
        <p:txBody>
          <a:bodyPr/>
          <a:lstStyle/>
          <a:p>
            <a:r>
              <a:rPr lang="en-US" dirty="0">
                <a:solidFill>
                  <a:schemeClr val="accent6">
                    <a:lumMod val="75000"/>
                  </a:schemeClr>
                </a:solidFill>
              </a:rPr>
              <a:t>Meta-Slide</a:t>
            </a:r>
          </a:p>
        </p:txBody>
      </p:sp>
      <p:sp>
        <p:nvSpPr>
          <p:cNvPr id="3" name="Content Placeholder 2">
            <a:extLst>
              <a:ext uri="{FF2B5EF4-FFF2-40B4-BE49-F238E27FC236}">
                <a16:creationId xmlns:a16="http://schemas.microsoft.com/office/drawing/2014/main" id="{952D4C55-6847-47C3-8DC2-66E2EB9AE51F}"/>
              </a:ext>
            </a:extLst>
          </p:cNvPr>
          <p:cNvSpPr>
            <a:spLocks noGrp="1"/>
          </p:cNvSpPr>
          <p:nvPr>
            <p:ph idx="1"/>
          </p:nvPr>
        </p:nvSpPr>
        <p:spPr/>
        <p:txBody>
          <a:bodyPr>
            <a:normAutofit/>
          </a:bodyPr>
          <a:lstStyle/>
          <a:p>
            <a:r>
              <a:rPr lang="en-US" dirty="0">
                <a:latin typeface="Abadi" panose="020B0604020104020204" pitchFamily="34" charset="0"/>
              </a:rPr>
              <a:t>With all the data I collected I was able to discern that out of all the presented movies on this list and the data remaining that Drama was the one most shown, most likely due to the fact that drama is one thing that is shown more often than not in most movies in general.</a:t>
            </a:r>
          </a:p>
          <a:p>
            <a:r>
              <a:rPr lang="en-US" dirty="0">
                <a:latin typeface="Abadi" panose="020B0604020104020204" pitchFamily="34" charset="0"/>
              </a:rPr>
              <a:t>I found this by surfing through all available data multiple times even going over deleted data to come to a complete conclusion and by using </a:t>
            </a:r>
            <a:r>
              <a:rPr lang="en-US" dirty="0" err="1">
                <a:latin typeface="Abadi" panose="020B0604020104020204" pitchFamily="34" charset="0"/>
              </a:rPr>
              <a:t>countif</a:t>
            </a:r>
            <a:r>
              <a:rPr lang="en-US" dirty="0">
                <a:latin typeface="Abadi" panose="020B0604020104020204" pitchFamily="34" charset="0"/>
              </a:rPr>
              <a:t> as previously demonstrated</a:t>
            </a:r>
          </a:p>
        </p:txBody>
      </p:sp>
    </p:spTree>
    <p:extLst>
      <p:ext uri="{BB962C8B-B14F-4D97-AF65-F5344CB8AC3E}">
        <p14:creationId xmlns:p14="http://schemas.microsoft.com/office/powerpoint/2010/main" val="57610852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airplane"/>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8B9AE-CD7A-4372-85D3-ACEFC11972A0}"/>
              </a:ext>
            </a:extLst>
          </p:cNvPr>
          <p:cNvSpPr>
            <a:spLocks noGrp="1"/>
          </p:cNvSpPr>
          <p:nvPr>
            <p:ph type="title"/>
          </p:nvPr>
        </p:nvSpPr>
        <p:spPr/>
        <p:txBody>
          <a:bodyPr/>
          <a:lstStyle/>
          <a:p>
            <a:r>
              <a:rPr lang="en-US" dirty="0"/>
              <a:t>Problems</a:t>
            </a:r>
          </a:p>
        </p:txBody>
      </p:sp>
      <p:sp>
        <p:nvSpPr>
          <p:cNvPr id="3" name="Content Placeholder 2">
            <a:extLst>
              <a:ext uri="{FF2B5EF4-FFF2-40B4-BE49-F238E27FC236}">
                <a16:creationId xmlns:a16="http://schemas.microsoft.com/office/drawing/2014/main" id="{C886B2E6-824F-45E8-8755-9EBDB76B3B48}"/>
              </a:ext>
            </a:extLst>
          </p:cNvPr>
          <p:cNvSpPr>
            <a:spLocks noGrp="1"/>
          </p:cNvSpPr>
          <p:nvPr>
            <p:ph idx="1"/>
          </p:nvPr>
        </p:nvSpPr>
        <p:spPr>
          <a:xfrm>
            <a:off x="1484310" y="1925053"/>
            <a:ext cx="10018713" cy="4042610"/>
          </a:xfrm>
        </p:spPr>
        <p:txBody>
          <a:bodyPr/>
          <a:lstStyle/>
          <a:p>
            <a:r>
              <a:rPr lang="en-US" dirty="0">
                <a:latin typeface="Abadi" panose="020B0604020104020204" pitchFamily="34" charset="0"/>
              </a:rPr>
              <a:t>There were numerous problems with this data:</a:t>
            </a:r>
          </a:p>
          <a:p>
            <a:pPr lvl="1"/>
            <a:r>
              <a:rPr lang="en-US" dirty="0">
                <a:latin typeface="Abadi" panose="020B0604020104020204" pitchFamily="34" charset="0"/>
              </a:rPr>
              <a:t>Most of the fields didn’t make any sense or have a clear reason for being there</a:t>
            </a:r>
          </a:p>
          <a:p>
            <a:pPr lvl="1"/>
            <a:r>
              <a:rPr lang="en-US" dirty="0">
                <a:latin typeface="Abadi" panose="020B0604020104020204" pitchFamily="34" charset="0"/>
              </a:rPr>
              <a:t>Missing data</a:t>
            </a:r>
          </a:p>
          <a:p>
            <a:pPr lvl="1"/>
            <a:r>
              <a:rPr lang="en-US" dirty="0">
                <a:latin typeface="Abadi" panose="020B0604020104020204" pitchFamily="34" charset="0"/>
              </a:rPr>
              <a:t>Inaccuracy</a:t>
            </a:r>
          </a:p>
          <a:p>
            <a:pPr lvl="1"/>
            <a:r>
              <a:rPr lang="en-US" dirty="0">
                <a:latin typeface="Abadi" panose="020B0604020104020204" pitchFamily="34" charset="0"/>
              </a:rPr>
              <a:t>Nonsensical analysis</a:t>
            </a:r>
          </a:p>
          <a:p>
            <a:r>
              <a:rPr lang="en-US" dirty="0">
                <a:latin typeface="Abadi" panose="020B0604020104020204" pitchFamily="34" charset="0"/>
              </a:rPr>
              <a:t>In short this dataset had way too many holes and in three cases the data didn’t match what was in the field at all</a:t>
            </a:r>
          </a:p>
        </p:txBody>
      </p:sp>
    </p:spTree>
    <p:extLst>
      <p:ext uri="{BB962C8B-B14F-4D97-AF65-F5344CB8AC3E}">
        <p14:creationId xmlns:p14="http://schemas.microsoft.com/office/powerpoint/2010/main" val="339082207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airplane"/>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A4C922-5ECC-4C3E-8777-7673B6D64F6E}"/>
              </a:ext>
            </a:extLst>
          </p:cNvPr>
          <p:cNvSpPr>
            <a:spLocks noGrp="1"/>
          </p:cNvSpPr>
          <p:nvPr>
            <p:ph type="title"/>
          </p:nvPr>
        </p:nvSpPr>
        <p:spPr/>
        <p:txBody>
          <a:bodyPr/>
          <a:lstStyle/>
          <a:p>
            <a:r>
              <a:rPr lang="en-US" dirty="0">
                <a:solidFill>
                  <a:schemeClr val="accent6">
                    <a:lumMod val="75000"/>
                  </a:schemeClr>
                </a:solidFill>
              </a:rPr>
              <a:t>Discoveries</a:t>
            </a:r>
          </a:p>
        </p:txBody>
      </p:sp>
      <p:sp>
        <p:nvSpPr>
          <p:cNvPr id="3" name="Content Placeholder 2">
            <a:extLst>
              <a:ext uri="{FF2B5EF4-FFF2-40B4-BE49-F238E27FC236}">
                <a16:creationId xmlns:a16="http://schemas.microsoft.com/office/drawing/2014/main" id="{5F9A8CDB-B2AE-49A3-9529-E17A1BA66F5B}"/>
              </a:ext>
            </a:extLst>
          </p:cNvPr>
          <p:cNvSpPr>
            <a:spLocks noGrp="1"/>
          </p:cNvSpPr>
          <p:nvPr>
            <p:ph idx="1"/>
          </p:nvPr>
        </p:nvSpPr>
        <p:spPr/>
        <p:txBody>
          <a:bodyPr/>
          <a:lstStyle/>
          <a:p>
            <a:r>
              <a:rPr lang="en-US" dirty="0">
                <a:latin typeface="Abadi" panose="020B0604020104020204" pitchFamily="34" charset="0"/>
              </a:rPr>
              <a:t>Unlike previously thought, drama has more of a pull than action or adventure does, since even they get more hype they’re still outshined by drama</a:t>
            </a:r>
          </a:p>
        </p:txBody>
      </p:sp>
    </p:spTree>
    <p:extLst>
      <p:ext uri="{BB962C8B-B14F-4D97-AF65-F5344CB8AC3E}">
        <p14:creationId xmlns:p14="http://schemas.microsoft.com/office/powerpoint/2010/main" val="1949725134"/>
      </p:ext>
    </p:extLst>
  </p:cSld>
  <p:clrMapOvr>
    <a:masterClrMapping/>
  </p:clrMapOvr>
  <mc:AlternateContent xmlns:mc="http://schemas.openxmlformats.org/markup-compatibility/2006">
    <mc:Choice xmlns:p14="http://schemas.microsoft.com/office/powerpoint/2010/main" Requires="p14">
      <p:transition spd="slow" p14:dur="3000">
        <p14:shred/>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00024-BD35-4697-B9EC-978089DDA7E1}"/>
              </a:ext>
            </a:extLst>
          </p:cNvPr>
          <p:cNvSpPr>
            <a:spLocks noGrp="1"/>
          </p:cNvSpPr>
          <p:nvPr>
            <p:ph type="title"/>
          </p:nvPr>
        </p:nvSpPr>
        <p:spPr/>
        <p:txBody>
          <a:bodyPr/>
          <a:lstStyle/>
          <a:p>
            <a:r>
              <a:rPr lang="en-US" dirty="0">
                <a:solidFill>
                  <a:schemeClr val="accent6">
                    <a:lumMod val="75000"/>
                  </a:schemeClr>
                </a:solidFill>
              </a:rPr>
              <a:t>Future Work</a:t>
            </a:r>
          </a:p>
        </p:txBody>
      </p:sp>
      <p:sp>
        <p:nvSpPr>
          <p:cNvPr id="3" name="Content Placeholder 2">
            <a:extLst>
              <a:ext uri="{FF2B5EF4-FFF2-40B4-BE49-F238E27FC236}">
                <a16:creationId xmlns:a16="http://schemas.microsoft.com/office/drawing/2014/main" id="{4BCC1250-A314-4B14-83E3-36CD95572942}"/>
              </a:ext>
            </a:extLst>
          </p:cNvPr>
          <p:cNvSpPr>
            <a:spLocks noGrp="1"/>
          </p:cNvSpPr>
          <p:nvPr>
            <p:ph idx="1"/>
          </p:nvPr>
        </p:nvSpPr>
        <p:spPr/>
        <p:txBody>
          <a:bodyPr/>
          <a:lstStyle/>
          <a:p>
            <a:r>
              <a:rPr lang="en-US" dirty="0">
                <a:latin typeface="Abadi" panose="020B0604020104020204" pitchFamily="34" charset="0"/>
              </a:rPr>
              <a:t>Make sure to find all the data and branch out to include the previous decade as well</a:t>
            </a:r>
          </a:p>
          <a:p>
            <a:r>
              <a:rPr lang="en-US" dirty="0">
                <a:latin typeface="Abadi" panose="020B0604020104020204" pitchFamily="34" charset="0"/>
              </a:rPr>
              <a:t>Disclose any of the ones that have holes entirely</a:t>
            </a:r>
          </a:p>
        </p:txBody>
      </p:sp>
    </p:spTree>
    <p:extLst>
      <p:ext uri="{BB962C8B-B14F-4D97-AF65-F5344CB8AC3E}">
        <p14:creationId xmlns:p14="http://schemas.microsoft.com/office/powerpoint/2010/main" val="2338794332"/>
      </p:ext>
    </p:extLst>
  </p:cSld>
  <p:clrMapOvr>
    <a:masterClrMapping/>
  </p:clrMapOvr>
  <mc:AlternateContent xmlns:mc="http://schemas.openxmlformats.org/markup-compatibility/2006">
    <mc:Choice xmlns:p14="http://schemas.microsoft.com/office/powerpoint/2010/main" Requires="p14">
      <p:transition spd="slow" p14:dur="3000">
        <p14:shred/>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20CEFAA-460B-408C-A99B-DFA667AC2CC4}"/>
              </a:ext>
            </a:extLst>
          </p:cNvPr>
          <p:cNvSpPr>
            <a:spLocks noGrp="1"/>
          </p:cNvSpPr>
          <p:nvPr>
            <p:ph type="title"/>
          </p:nvPr>
        </p:nvSpPr>
        <p:spPr>
          <a:xfrm>
            <a:off x="1484311" y="685800"/>
            <a:ext cx="10018713" cy="4993105"/>
          </a:xfrm>
        </p:spPr>
        <p:txBody>
          <a:bodyPr>
            <a:normAutofit/>
          </a:bodyPr>
          <a:lstStyle/>
          <a:p>
            <a:r>
              <a:rPr lang="en-US" sz="13800" dirty="0">
                <a:solidFill>
                  <a:srgbClr val="7030A0"/>
                </a:solidFill>
              </a:rPr>
              <a:t>QUESTIONS?</a:t>
            </a:r>
          </a:p>
        </p:txBody>
      </p:sp>
    </p:spTree>
    <p:extLst>
      <p:ext uri="{BB962C8B-B14F-4D97-AF65-F5344CB8AC3E}">
        <p14:creationId xmlns:p14="http://schemas.microsoft.com/office/powerpoint/2010/main" val="2345808743"/>
      </p:ext>
    </p:extLst>
  </p:cSld>
  <p:clrMapOvr>
    <a:masterClrMapping/>
  </p:clrMapOvr>
  <mc:AlternateContent xmlns:mc="http://schemas.openxmlformats.org/markup-compatibility/2006">
    <mc:Choice xmlns:p14="http://schemas.microsoft.com/office/powerpoint/2010/main" Requires="p14">
      <p:transition spd="slow" p14:dur="1600">
        <p14:conveyor dir="l"/>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189335-799A-4173-B735-74F585E5AF9A}"/>
              </a:ext>
            </a:extLst>
          </p:cNvPr>
          <p:cNvSpPr>
            <a:spLocks noGrp="1"/>
          </p:cNvSpPr>
          <p:nvPr>
            <p:ph type="title"/>
          </p:nvPr>
        </p:nvSpPr>
        <p:spPr/>
        <p:txBody>
          <a:bodyPr/>
          <a:lstStyle/>
          <a:p>
            <a:r>
              <a:rPr lang="en-US" dirty="0">
                <a:solidFill>
                  <a:schemeClr val="accent6">
                    <a:lumMod val="75000"/>
                  </a:schemeClr>
                </a:solidFill>
              </a:rPr>
              <a:t>Categories</a:t>
            </a:r>
          </a:p>
        </p:txBody>
      </p:sp>
      <p:sp>
        <p:nvSpPr>
          <p:cNvPr id="3" name="Content Placeholder 2">
            <a:extLst>
              <a:ext uri="{FF2B5EF4-FFF2-40B4-BE49-F238E27FC236}">
                <a16:creationId xmlns:a16="http://schemas.microsoft.com/office/drawing/2014/main" id="{D5C0F57A-015D-4A7C-8AAC-F294D573B51D}"/>
              </a:ext>
            </a:extLst>
          </p:cNvPr>
          <p:cNvSpPr>
            <a:spLocks noGrp="1"/>
          </p:cNvSpPr>
          <p:nvPr>
            <p:ph idx="1"/>
          </p:nvPr>
        </p:nvSpPr>
        <p:spPr/>
        <p:txBody>
          <a:bodyPr/>
          <a:lstStyle/>
          <a:p>
            <a:r>
              <a:rPr lang="en-US" dirty="0">
                <a:latin typeface="Abadi" panose="020B0604020104020204" pitchFamily="34" charset="0"/>
              </a:rPr>
              <a:t>X</a:t>
            </a:r>
          </a:p>
          <a:p>
            <a:r>
              <a:rPr lang="en-US" dirty="0">
                <a:latin typeface="Abadi" panose="020B0604020104020204" pitchFamily="34" charset="0"/>
              </a:rPr>
              <a:t>Title</a:t>
            </a:r>
          </a:p>
          <a:p>
            <a:r>
              <a:rPr lang="en-US" dirty="0">
                <a:latin typeface="Abadi" panose="020B0604020104020204" pitchFamily="34" charset="0"/>
              </a:rPr>
              <a:t>Rating</a:t>
            </a:r>
          </a:p>
          <a:p>
            <a:r>
              <a:rPr lang="en-US" dirty="0">
                <a:latin typeface="Abadi" panose="020B0604020104020204" pitchFamily="34" charset="0"/>
              </a:rPr>
              <a:t>Total Votes</a:t>
            </a:r>
          </a:p>
          <a:p>
            <a:r>
              <a:rPr lang="en-US" dirty="0">
                <a:latin typeface="Abadi" panose="020B0604020104020204" pitchFamily="34" charset="0"/>
              </a:rPr>
              <a:t>Genre</a:t>
            </a:r>
          </a:p>
        </p:txBody>
      </p:sp>
    </p:spTree>
    <p:extLst>
      <p:ext uri="{BB962C8B-B14F-4D97-AF65-F5344CB8AC3E}">
        <p14:creationId xmlns:p14="http://schemas.microsoft.com/office/powerpoint/2010/main" val="646500881"/>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030A3E-4A88-4194-AF49-84DD291A07D4}"/>
              </a:ext>
            </a:extLst>
          </p:cNvPr>
          <p:cNvSpPr>
            <a:spLocks noGrp="1"/>
          </p:cNvSpPr>
          <p:nvPr>
            <p:ph type="title"/>
          </p:nvPr>
        </p:nvSpPr>
        <p:spPr/>
        <p:txBody>
          <a:bodyPr/>
          <a:lstStyle/>
          <a:p>
            <a:r>
              <a:rPr lang="en-US" dirty="0">
                <a:solidFill>
                  <a:schemeClr val="accent6">
                    <a:lumMod val="75000"/>
                  </a:schemeClr>
                </a:solidFill>
              </a:rPr>
              <a:t>Ratings of Movies	</a:t>
            </a:r>
          </a:p>
        </p:txBody>
      </p:sp>
      <p:sp>
        <p:nvSpPr>
          <p:cNvPr id="3" name="Content Placeholder 2">
            <a:extLst>
              <a:ext uri="{FF2B5EF4-FFF2-40B4-BE49-F238E27FC236}">
                <a16:creationId xmlns:a16="http://schemas.microsoft.com/office/drawing/2014/main" id="{B73FD3FF-9B64-4CBC-9136-0EAFACBA0F72}"/>
              </a:ext>
            </a:extLst>
          </p:cNvPr>
          <p:cNvSpPr>
            <a:spLocks noGrp="1"/>
          </p:cNvSpPr>
          <p:nvPr>
            <p:ph idx="1"/>
          </p:nvPr>
        </p:nvSpPr>
        <p:spPr/>
        <p:txBody>
          <a:bodyPr>
            <a:normAutofit lnSpcReduction="10000"/>
          </a:bodyPr>
          <a:lstStyle/>
          <a:p>
            <a:r>
              <a:rPr lang="en-US" dirty="0">
                <a:latin typeface="Abadi" panose="020B0604020104020204" pitchFamily="34" charset="0"/>
              </a:rPr>
              <a:t>Which genre out of the many that there are, draws in the most attention?</a:t>
            </a:r>
          </a:p>
          <a:p>
            <a:r>
              <a:rPr lang="en-US" dirty="0">
                <a:latin typeface="Abadi" panose="020B0604020104020204" pitchFamily="34" charset="0"/>
              </a:rPr>
              <a:t>Top Picks:</a:t>
            </a:r>
          </a:p>
          <a:p>
            <a:pPr lvl="1"/>
            <a:r>
              <a:rPr lang="en-US" dirty="0">
                <a:latin typeface="Abadi" panose="020B0604020104020204" pitchFamily="34" charset="0"/>
              </a:rPr>
              <a:t>Drama</a:t>
            </a:r>
          </a:p>
          <a:p>
            <a:pPr lvl="1"/>
            <a:r>
              <a:rPr lang="en-US" dirty="0">
                <a:latin typeface="Abadi" panose="020B0604020104020204" pitchFamily="34" charset="0"/>
              </a:rPr>
              <a:t>Adventure</a:t>
            </a:r>
          </a:p>
          <a:p>
            <a:pPr lvl="1"/>
            <a:r>
              <a:rPr lang="en-US" dirty="0">
                <a:latin typeface="Abadi" panose="020B0604020104020204" pitchFamily="34" charset="0"/>
              </a:rPr>
              <a:t>Action</a:t>
            </a:r>
          </a:p>
          <a:p>
            <a:pPr lvl="1"/>
            <a:r>
              <a:rPr lang="en-US" dirty="0">
                <a:latin typeface="Abadi" panose="020B0604020104020204" pitchFamily="34" charset="0"/>
              </a:rPr>
              <a:t>Comedy</a:t>
            </a:r>
          </a:p>
          <a:p>
            <a:pPr lvl="1"/>
            <a:r>
              <a:rPr lang="en-US" dirty="0">
                <a:latin typeface="Abadi" panose="020B0604020104020204" pitchFamily="34" charset="0"/>
              </a:rPr>
              <a:t>Biography</a:t>
            </a:r>
          </a:p>
        </p:txBody>
      </p:sp>
    </p:spTree>
    <p:extLst>
      <p:ext uri="{BB962C8B-B14F-4D97-AF65-F5344CB8AC3E}">
        <p14:creationId xmlns:p14="http://schemas.microsoft.com/office/powerpoint/2010/main" val="705044754"/>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arn(inVertical)">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997895-A142-4AF4-82B9-7A42DE9621E8}"/>
              </a:ext>
            </a:extLst>
          </p:cNvPr>
          <p:cNvSpPr>
            <a:spLocks noGrp="1"/>
          </p:cNvSpPr>
          <p:nvPr>
            <p:ph type="title"/>
          </p:nvPr>
        </p:nvSpPr>
        <p:spPr/>
        <p:txBody>
          <a:bodyPr/>
          <a:lstStyle/>
          <a:p>
            <a:r>
              <a:rPr lang="en-US" dirty="0">
                <a:solidFill>
                  <a:schemeClr val="accent6">
                    <a:lumMod val="75000"/>
                  </a:schemeClr>
                </a:solidFill>
              </a:rPr>
              <a:t>Data Source</a:t>
            </a:r>
          </a:p>
        </p:txBody>
      </p:sp>
      <p:sp>
        <p:nvSpPr>
          <p:cNvPr id="3" name="Content Placeholder 2">
            <a:extLst>
              <a:ext uri="{FF2B5EF4-FFF2-40B4-BE49-F238E27FC236}">
                <a16:creationId xmlns:a16="http://schemas.microsoft.com/office/drawing/2014/main" id="{769C1600-7C94-4158-93C7-BE84CC0B804E}"/>
              </a:ext>
            </a:extLst>
          </p:cNvPr>
          <p:cNvSpPr>
            <a:spLocks noGrp="1"/>
          </p:cNvSpPr>
          <p:nvPr>
            <p:ph idx="1"/>
          </p:nvPr>
        </p:nvSpPr>
        <p:spPr/>
        <p:txBody>
          <a:bodyPr/>
          <a:lstStyle/>
          <a:p>
            <a:r>
              <a:rPr lang="en-US" dirty="0">
                <a:latin typeface="Abadi" panose="020B0604020104020204" pitchFamily="34" charset="0"/>
              </a:rPr>
              <a:t>List of the Top Movies- Sai </a:t>
            </a:r>
            <a:r>
              <a:rPr lang="en-US" dirty="0" err="1">
                <a:latin typeface="Abadi" panose="020B0604020104020204" pitchFamily="34" charset="0"/>
              </a:rPr>
              <a:t>Pranava</a:t>
            </a:r>
            <a:r>
              <a:rPr lang="en-US" dirty="0">
                <a:latin typeface="Abadi" panose="020B0604020104020204" pitchFamily="34" charset="0"/>
              </a:rPr>
              <a:t> on Kaggle</a:t>
            </a:r>
          </a:p>
          <a:p>
            <a:pPr lvl="1"/>
            <a:r>
              <a:rPr lang="en-US" dirty="0">
                <a:latin typeface="Abadi" panose="020B0604020104020204" pitchFamily="34" charset="0"/>
              </a:rPr>
              <a:t>Provided by IMDB</a:t>
            </a:r>
          </a:p>
          <a:p>
            <a:r>
              <a:rPr lang="en-US" dirty="0">
                <a:latin typeface="Abadi" panose="020B0604020104020204" pitchFamily="34" charset="0"/>
              </a:rPr>
              <a:t>CSV</a:t>
            </a:r>
          </a:p>
          <a:p>
            <a:r>
              <a:rPr lang="en-US" dirty="0">
                <a:latin typeface="Abadi" panose="020B0604020104020204" pitchFamily="34" charset="0"/>
              </a:rPr>
              <a:t>36KB</a:t>
            </a:r>
          </a:p>
          <a:p>
            <a:endParaRPr lang="en-US" dirty="0"/>
          </a:p>
        </p:txBody>
      </p:sp>
    </p:spTree>
    <p:extLst>
      <p:ext uri="{BB962C8B-B14F-4D97-AF65-F5344CB8AC3E}">
        <p14:creationId xmlns:p14="http://schemas.microsoft.com/office/powerpoint/2010/main" val="2200988718"/>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nodeType="clickEffect">
                                  <p:stCondLst>
                                    <p:cond delay="0"/>
                                  </p:stCondLst>
                                  <p:childTnLst>
                                    <p:anim calcmode="lin" valueType="num">
                                      <p:cBhvr additive="base">
                                        <p:cTn id="6" dur="500"/>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7" dur="500"/>
                                        <p:tgtEl>
                                          <p:spTgt spid="3">
                                            <p:txEl>
                                              <p:pRg st="0" end="0"/>
                                            </p:txEl>
                                          </p:spTgt>
                                        </p:tgtEl>
                                        <p:attrNameLst>
                                          <p:attrName>ppt_y</p:attrName>
                                        </p:attrNameLst>
                                      </p:cBhvr>
                                      <p:tavLst>
                                        <p:tav tm="0">
                                          <p:val>
                                            <p:strVal val="ppt_y"/>
                                          </p:val>
                                        </p:tav>
                                        <p:tav tm="100000">
                                          <p:val>
                                            <p:strVal val="1+ppt_h/2"/>
                                          </p:val>
                                        </p:tav>
                                      </p:tavLst>
                                    </p:anim>
                                    <p:set>
                                      <p:cBhvr>
                                        <p:cTn id="8" dur="1" fill="hold">
                                          <p:stCondLst>
                                            <p:cond delay="499"/>
                                          </p:stCondLst>
                                        </p:cTn>
                                        <p:tgtEl>
                                          <p:spTgt spid="3">
                                            <p:txEl>
                                              <p:pRg st="0" end="0"/>
                                            </p:txEl>
                                          </p:spTgt>
                                        </p:tgtEl>
                                        <p:attrNameLst>
                                          <p:attrName>style.visibility</p:attrName>
                                        </p:attrNameLst>
                                      </p:cBhvr>
                                      <p:to>
                                        <p:strVal val="hidden"/>
                                      </p:to>
                                    </p:set>
                                  </p:childTnLst>
                                </p:cTn>
                              </p:par>
                              <p:par>
                                <p:cTn id="9" presetID="2" presetClass="exit" presetSubtype="4" fill="hold" nodeType="withEffect">
                                  <p:stCondLst>
                                    <p:cond delay="0"/>
                                  </p:stCondLst>
                                  <p:childTnLst>
                                    <p:anim calcmode="lin" valueType="num">
                                      <p:cBhvr additive="base">
                                        <p:cTn id="10" dur="500"/>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1" dur="500"/>
                                        <p:tgtEl>
                                          <p:spTgt spid="3">
                                            <p:txEl>
                                              <p:pRg st="1" end="1"/>
                                            </p:txEl>
                                          </p:spTgt>
                                        </p:tgtEl>
                                        <p:attrNameLst>
                                          <p:attrName>ppt_y</p:attrName>
                                        </p:attrNameLst>
                                      </p:cBhvr>
                                      <p:tavLst>
                                        <p:tav tm="0">
                                          <p:val>
                                            <p:strVal val="ppt_y"/>
                                          </p:val>
                                        </p:tav>
                                        <p:tav tm="100000">
                                          <p:val>
                                            <p:strVal val="1+ppt_h/2"/>
                                          </p:val>
                                        </p:tav>
                                      </p:tavLst>
                                    </p:anim>
                                    <p:set>
                                      <p:cBhvr>
                                        <p:cTn id="12" dur="1" fill="hold">
                                          <p:stCondLst>
                                            <p:cond delay="499"/>
                                          </p:stCondLst>
                                        </p:cTn>
                                        <p:tgtEl>
                                          <p:spTgt spid="3">
                                            <p:txEl>
                                              <p:pRg st="1" end="1"/>
                                            </p:txEl>
                                          </p:spTgt>
                                        </p:tgtEl>
                                        <p:attrNameLst>
                                          <p:attrName>style.visibility</p:attrName>
                                        </p:attrNameLst>
                                      </p:cBhvr>
                                      <p:to>
                                        <p:strVal val="hidden"/>
                                      </p:to>
                                    </p:set>
                                  </p:childTnLst>
                                </p:cTn>
                              </p:par>
                              <p:par>
                                <p:cTn id="13" presetID="2" presetClass="exit" presetSubtype="4" fill="hold" nodeType="withEffect">
                                  <p:stCondLst>
                                    <p:cond delay="0"/>
                                  </p:stCondLst>
                                  <p:childTnLst>
                                    <p:anim calcmode="lin" valueType="num">
                                      <p:cBhvr additive="base">
                                        <p:cTn id="14" dur="500"/>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5" dur="500"/>
                                        <p:tgtEl>
                                          <p:spTgt spid="3">
                                            <p:txEl>
                                              <p:pRg st="2" end="2"/>
                                            </p:txEl>
                                          </p:spTgt>
                                        </p:tgtEl>
                                        <p:attrNameLst>
                                          <p:attrName>ppt_y</p:attrName>
                                        </p:attrNameLst>
                                      </p:cBhvr>
                                      <p:tavLst>
                                        <p:tav tm="0">
                                          <p:val>
                                            <p:strVal val="ppt_y"/>
                                          </p:val>
                                        </p:tav>
                                        <p:tav tm="100000">
                                          <p:val>
                                            <p:strVal val="1+ppt_h/2"/>
                                          </p:val>
                                        </p:tav>
                                      </p:tavLst>
                                    </p:anim>
                                    <p:set>
                                      <p:cBhvr>
                                        <p:cTn id="16" dur="1" fill="hold">
                                          <p:stCondLst>
                                            <p:cond delay="499"/>
                                          </p:stCondLst>
                                        </p:cTn>
                                        <p:tgtEl>
                                          <p:spTgt spid="3">
                                            <p:txEl>
                                              <p:pRg st="2" end="2"/>
                                            </p:txEl>
                                          </p:spTgt>
                                        </p:tgtEl>
                                        <p:attrNameLst>
                                          <p:attrName>style.visibility</p:attrName>
                                        </p:attrNameLst>
                                      </p:cBhvr>
                                      <p:to>
                                        <p:strVal val="hidden"/>
                                      </p:to>
                                    </p:set>
                                  </p:childTnLst>
                                </p:cTn>
                              </p:par>
                              <p:par>
                                <p:cTn id="17" presetID="2" presetClass="exit" presetSubtype="4" fill="hold" nodeType="withEffect">
                                  <p:stCondLst>
                                    <p:cond delay="0"/>
                                  </p:stCondLst>
                                  <p:childTnLst>
                                    <p:anim calcmode="lin" valueType="num">
                                      <p:cBhvr additive="base">
                                        <p:cTn id="18" dur="500"/>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9" dur="500"/>
                                        <p:tgtEl>
                                          <p:spTgt spid="3">
                                            <p:txEl>
                                              <p:pRg st="3" end="3"/>
                                            </p:txEl>
                                          </p:spTgt>
                                        </p:tgtEl>
                                        <p:attrNameLst>
                                          <p:attrName>ppt_y</p:attrName>
                                        </p:attrNameLst>
                                      </p:cBhvr>
                                      <p:tavLst>
                                        <p:tav tm="0">
                                          <p:val>
                                            <p:strVal val="ppt_y"/>
                                          </p:val>
                                        </p:tav>
                                        <p:tav tm="100000">
                                          <p:val>
                                            <p:strVal val="1+ppt_h/2"/>
                                          </p:val>
                                        </p:tav>
                                      </p:tavLst>
                                    </p:anim>
                                    <p:set>
                                      <p:cBhvr>
                                        <p:cTn id="20" dur="1" fill="hold">
                                          <p:stCondLst>
                                            <p:cond delay="499"/>
                                          </p:stCondLst>
                                        </p:cTn>
                                        <p:tgtEl>
                                          <p:spTgt spid="3">
                                            <p:txEl>
                                              <p:pRg st="3" end="3"/>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D9FD5A-0877-4304-91FB-B8CE59635486}"/>
              </a:ext>
            </a:extLst>
          </p:cNvPr>
          <p:cNvSpPr>
            <a:spLocks noGrp="1"/>
          </p:cNvSpPr>
          <p:nvPr>
            <p:ph type="title"/>
          </p:nvPr>
        </p:nvSpPr>
        <p:spPr>
          <a:xfrm>
            <a:off x="1484310" y="190500"/>
            <a:ext cx="10018713" cy="1752599"/>
          </a:xfrm>
        </p:spPr>
        <p:txBody>
          <a:bodyPr/>
          <a:lstStyle/>
          <a:p>
            <a:r>
              <a:rPr lang="en-US" dirty="0">
                <a:solidFill>
                  <a:schemeClr val="accent6">
                    <a:lumMod val="75000"/>
                  </a:schemeClr>
                </a:solidFill>
              </a:rPr>
              <a:t>Dataset</a:t>
            </a:r>
          </a:p>
        </p:txBody>
      </p:sp>
      <p:sp>
        <p:nvSpPr>
          <p:cNvPr id="3" name="Content Placeholder 2">
            <a:extLst>
              <a:ext uri="{FF2B5EF4-FFF2-40B4-BE49-F238E27FC236}">
                <a16:creationId xmlns:a16="http://schemas.microsoft.com/office/drawing/2014/main" id="{890941A7-DED7-4482-987B-330212F15EC0}"/>
              </a:ext>
            </a:extLst>
          </p:cNvPr>
          <p:cNvSpPr>
            <a:spLocks noGrp="1"/>
          </p:cNvSpPr>
          <p:nvPr>
            <p:ph idx="1"/>
          </p:nvPr>
        </p:nvSpPr>
        <p:spPr>
          <a:xfrm>
            <a:off x="958723" y="1323475"/>
            <a:ext cx="11069886" cy="5534525"/>
          </a:xfrm>
        </p:spPr>
        <p:txBody>
          <a:bodyPr>
            <a:noAutofit/>
          </a:bodyPr>
          <a:lstStyle/>
          <a:p>
            <a:r>
              <a:rPr lang="en-US" sz="2000" dirty="0">
                <a:latin typeface="Abadi" panose="020B0604020104020204" pitchFamily="34" charset="0"/>
              </a:rPr>
              <a:t>Original Amount of fields: 54</a:t>
            </a:r>
          </a:p>
          <a:p>
            <a:pPr lvl="1"/>
            <a:r>
              <a:rPr lang="en-US" dirty="0">
                <a:latin typeface="Abadi" panose="020B0604020104020204" pitchFamily="34" charset="0"/>
              </a:rPr>
              <a:t>End Amount: 6</a:t>
            </a:r>
          </a:p>
          <a:p>
            <a:r>
              <a:rPr lang="en-US" sz="2000" dirty="0">
                <a:latin typeface="Abadi" panose="020B0604020104020204" pitchFamily="34" charset="0"/>
              </a:rPr>
              <a:t>X: Number Field</a:t>
            </a:r>
          </a:p>
          <a:p>
            <a:r>
              <a:rPr lang="en-US" sz="2000" dirty="0">
                <a:latin typeface="Abadi" panose="020B0604020104020204" pitchFamily="34" charset="0"/>
              </a:rPr>
              <a:t>Title: Rating: </a:t>
            </a:r>
          </a:p>
          <a:p>
            <a:r>
              <a:rPr lang="en-US" sz="2000" dirty="0">
                <a:latin typeface="Abadi" panose="020B0604020104020204" pitchFamily="34" charset="0"/>
              </a:rPr>
              <a:t>Total Votes:</a:t>
            </a:r>
          </a:p>
          <a:p>
            <a:r>
              <a:rPr lang="en-US" sz="2000" dirty="0">
                <a:latin typeface="Abadi" panose="020B0604020104020204" pitchFamily="34" charset="0"/>
              </a:rPr>
              <a:t>Genre 1 &amp; 2:</a:t>
            </a:r>
          </a:p>
          <a:p>
            <a:endParaRPr lang="en-US" dirty="0"/>
          </a:p>
        </p:txBody>
      </p:sp>
    </p:spTree>
    <p:extLst>
      <p:ext uri="{BB962C8B-B14F-4D97-AF65-F5344CB8AC3E}">
        <p14:creationId xmlns:p14="http://schemas.microsoft.com/office/powerpoint/2010/main" val="2120579812"/>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70838-9917-45CA-BE5F-2EC3736C8F64}"/>
              </a:ext>
            </a:extLst>
          </p:cNvPr>
          <p:cNvSpPr>
            <a:spLocks noGrp="1"/>
          </p:cNvSpPr>
          <p:nvPr>
            <p:ph type="title"/>
          </p:nvPr>
        </p:nvSpPr>
        <p:spPr/>
        <p:txBody>
          <a:bodyPr/>
          <a:lstStyle/>
          <a:p>
            <a:r>
              <a:rPr lang="en-US" dirty="0">
                <a:solidFill>
                  <a:schemeClr val="accent6">
                    <a:lumMod val="75000"/>
                  </a:schemeClr>
                </a:solidFill>
              </a:rPr>
              <a:t>Dataset Cont.</a:t>
            </a:r>
          </a:p>
        </p:txBody>
      </p:sp>
      <p:sp>
        <p:nvSpPr>
          <p:cNvPr id="3" name="Content Placeholder 2">
            <a:extLst>
              <a:ext uri="{FF2B5EF4-FFF2-40B4-BE49-F238E27FC236}">
                <a16:creationId xmlns:a16="http://schemas.microsoft.com/office/drawing/2014/main" id="{140F4C23-B442-466C-9F58-6E0132209729}"/>
              </a:ext>
            </a:extLst>
          </p:cNvPr>
          <p:cNvSpPr>
            <a:spLocks noGrp="1"/>
          </p:cNvSpPr>
          <p:nvPr>
            <p:ph idx="1"/>
          </p:nvPr>
        </p:nvSpPr>
        <p:spPr/>
        <p:txBody>
          <a:bodyPr/>
          <a:lstStyle/>
          <a:p>
            <a:r>
              <a:rPr lang="en-US" sz="2000" dirty="0">
                <a:latin typeface="Abadi" panose="020B0604020104020204" pitchFamily="34" charset="0"/>
              </a:rPr>
              <a:t>End Result:</a:t>
            </a:r>
          </a:p>
          <a:p>
            <a:pPr lvl="1"/>
            <a:r>
              <a:rPr lang="en-US" dirty="0">
                <a:latin typeface="Abadi" panose="020B0604020104020204" pitchFamily="34" charset="0"/>
              </a:rPr>
              <a:t>Drama:63</a:t>
            </a:r>
          </a:p>
          <a:p>
            <a:pPr lvl="1"/>
            <a:r>
              <a:rPr lang="en-US" dirty="0">
                <a:latin typeface="Abadi" panose="020B0604020104020204" pitchFamily="34" charset="0"/>
              </a:rPr>
              <a:t>Adventure: 39</a:t>
            </a:r>
          </a:p>
          <a:p>
            <a:pPr lvl="1"/>
            <a:r>
              <a:rPr lang="en-US" dirty="0">
                <a:latin typeface="Abadi" panose="020B0604020104020204" pitchFamily="34" charset="0"/>
              </a:rPr>
              <a:t>Action: 33</a:t>
            </a:r>
          </a:p>
          <a:p>
            <a:pPr lvl="1"/>
            <a:r>
              <a:rPr lang="en-US" dirty="0">
                <a:latin typeface="Abadi" panose="020B0604020104020204" pitchFamily="34" charset="0"/>
              </a:rPr>
              <a:t>Comedy: 22</a:t>
            </a:r>
          </a:p>
          <a:p>
            <a:pPr lvl="1"/>
            <a:r>
              <a:rPr lang="en-US" dirty="0">
                <a:latin typeface="Abadi" panose="020B0604020104020204" pitchFamily="34" charset="0"/>
              </a:rPr>
              <a:t>Biography: 21</a:t>
            </a:r>
          </a:p>
        </p:txBody>
      </p:sp>
    </p:spTree>
    <p:extLst>
      <p:ext uri="{BB962C8B-B14F-4D97-AF65-F5344CB8AC3E}">
        <p14:creationId xmlns:p14="http://schemas.microsoft.com/office/powerpoint/2010/main" val="3108480695"/>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arn(inVertical)">
                                      <p:cBhvr>
                                        <p:cTn id="16" dur="500"/>
                                        <p:tgtEl>
                                          <p:spTgt spid="3">
                                            <p:txEl>
                                              <p:pRg st="3" end="3"/>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arn(inVertical)">
                                      <p:cBhvr>
                                        <p:cTn id="19" dur="500"/>
                                        <p:tgtEl>
                                          <p:spTgt spid="3">
                                            <p:txEl>
                                              <p:pRg st="4" end="4"/>
                                            </p:txEl>
                                          </p:spTgt>
                                        </p:tgtEl>
                                      </p:cBhvr>
                                    </p:animEffect>
                                  </p:childTnLst>
                                </p:cTn>
                              </p:par>
                              <p:par>
                                <p:cTn id="20" presetID="16" presetClass="entr" presetSubtype="21"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arn(inVertical)">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D4CEAD-C1CB-4514-8957-499A28F7F9B6}"/>
              </a:ext>
            </a:extLst>
          </p:cNvPr>
          <p:cNvSpPr>
            <a:spLocks noGrp="1"/>
          </p:cNvSpPr>
          <p:nvPr>
            <p:ph type="title"/>
          </p:nvPr>
        </p:nvSpPr>
        <p:spPr>
          <a:xfrm>
            <a:off x="1484310" y="190501"/>
            <a:ext cx="10018713" cy="1229226"/>
          </a:xfrm>
        </p:spPr>
        <p:txBody>
          <a:bodyPr/>
          <a:lstStyle/>
          <a:p>
            <a:r>
              <a:rPr lang="en-US" dirty="0">
                <a:solidFill>
                  <a:schemeClr val="accent6">
                    <a:lumMod val="75000"/>
                  </a:schemeClr>
                </a:solidFill>
              </a:rPr>
              <a:t>Genres</a:t>
            </a:r>
          </a:p>
        </p:txBody>
      </p:sp>
      <p:sp>
        <p:nvSpPr>
          <p:cNvPr id="3" name="Content Placeholder 2">
            <a:extLst>
              <a:ext uri="{FF2B5EF4-FFF2-40B4-BE49-F238E27FC236}">
                <a16:creationId xmlns:a16="http://schemas.microsoft.com/office/drawing/2014/main" id="{D09B1748-7CEB-46EA-B5AC-00CDA6F6EC5E}"/>
              </a:ext>
            </a:extLst>
          </p:cNvPr>
          <p:cNvSpPr>
            <a:spLocks noGrp="1"/>
          </p:cNvSpPr>
          <p:nvPr>
            <p:ph idx="1"/>
          </p:nvPr>
        </p:nvSpPr>
        <p:spPr>
          <a:xfrm>
            <a:off x="1484310" y="1419727"/>
            <a:ext cx="10018713" cy="5247772"/>
          </a:xfrm>
        </p:spPr>
        <p:txBody>
          <a:bodyPr>
            <a:normAutofit/>
          </a:bodyPr>
          <a:lstStyle/>
          <a:p>
            <a:r>
              <a:rPr lang="en-US" dirty="0">
                <a:latin typeface="Abadi" panose="020B0604020104020204" pitchFamily="34" charset="0"/>
              </a:rPr>
              <a:t>Action: 33</a:t>
            </a:r>
          </a:p>
          <a:p>
            <a:r>
              <a:rPr lang="en-US" dirty="0">
                <a:latin typeface="Abadi" panose="020B0604020104020204" pitchFamily="34" charset="0"/>
              </a:rPr>
              <a:t>Adventure: 39</a:t>
            </a:r>
          </a:p>
          <a:p>
            <a:r>
              <a:rPr lang="en-US" dirty="0">
                <a:latin typeface="Abadi" panose="020B0604020104020204" pitchFamily="34" charset="0"/>
              </a:rPr>
              <a:t>Drama:63</a:t>
            </a:r>
          </a:p>
          <a:p>
            <a:r>
              <a:rPr lang="en-US" dirty="0">
                <a:latin typeface="Abadi" panose="020B0604020104020204" pitchFamily="34" charset="0"/>
              </a:rPr>
              <a:t>Western:2</a:t>
            </a:r>
          </a:p>
          <a:p>
            <a:r>
              <a:rPr lang="en-US" dirty="0">
                <a:latin typeface="Abadi" panose="020B0604020104020204" pitchFamily="34" charset="0"/>
              </a:rPr>
              <a:t>Biography:21</a:t>
            </a:r>
          </a:p>
          <a:p>
            <a:r>
              <a:rPr lang="en-US" dirty="0">
                <a:latin typeface="Abadi" panose="020B0604020104020204" pitchFamily="34" charset="0"/>
              </a:rPr>
              <a:t>Comedy:22</a:t>
            </a:r>
          </a:p>
          <a:p>
            <a:r>
              <a:rPr lang="en-US" dirty="0">
                <a:latin typeface="Abadi" panose="020B0604020104020204" pitchFamily="34" charset="0"/>
              </a:rPr>
              <a:t>History:1</a:t>
            </a:r>
          </a:p>
          <a:p>
            <a:r>
              <a:rPr lang="en-US" dirty="0">
                <a:latin typeface="Abadi" panose="020B0604020104020204" pitchFamily="34" charset="0"/>
              </a:rPr>
              <a:t>Romance:5</a:t>
            </a:r>
          </a:p>
          <a:p>
            <a:r>
              <a:rPr lang="en-US" dirty="0">
                <a:latin typeface="Abadi" panose="020B0604020104020204" pitchFamily="34" charset="0"/>
              </a:rPr>
              <a:t>Fantasy:3</a:t>
            </a:r>
          </a:p>
          <a:p>
            <a:pPr marL="0" indent="0">
              <a:buNone/>
            </a:pPr>
            <a:endParaRPr lang="en-US" dirty="0"/>
          </a:p>
        </p:txBody>
      </p:sp>
    </p:spTree>
    <p:extLst>
      <p:ext uri="{BB962C8B-B14F-4D97-AF65-F5344CB8AC3E}">
        <p14:creationId xmlns:p14="http://schemas.microsoft.com/office/powerpoint/2010/main" val="701522355"/>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4" fill="hold" nodeType="clickEffect">
                                  <p:stCondLst>
                                    <p:cond delay="0"/>
                                  </p:stCondLst>
                                  <p:childTnLst>
                                    <p:animEffect transition="out" filter="wipe(down)">
                                      <p:cBhvr>
                                        <p:cTn id="6" dur="500"/>
                                        <p:tgtEl>
                                          <p:spTgt spid="3">
                                            <p:txEl>
                                              <p:pRg st="0" end="0"/>
                                            </p:txEl>
                                          </p:spTgt>
                                        </p:tgtEl>
                                      </p:cBhvr>
                                    </p:animEffect>
                                    <p:set>
                                      <p:cBhvr>
                                        <p:cTn id="7" dur="1" fill="hold">
                                          <p:stCondLst>
                                            <p:cond delay="499"/>
                                          </p:stCondLst>
                                        </p:cTn>
                                        <p:tgtEl>
                                          <p:spTgt spid="3">
                                            <p:txEl>
                                              <p:pRg st="0" end="0"/>
                                            </p:txEl>
                                          </p:spTgt>
                                        </p:tgtEl>
                                        <p:attrNameLst>
                                          <p:attrName>style.visibility</p:attrName>
                                        </p:attrNameLst>
                                      </p:cBhvr>
                                      <p:to>
                                        <p:strVal val="hidden"/>
                                      </p:to>
                                    </p:set>
                                  </p:childTnLst>
                                </p:cTn>
                              </p:par>
                              <p:par>
                                <p:cTn id="8" presetID="22" presetClass="exit" presetSubtype="4" fill="hold" nodeType="withEffect">
                                  <p:stCondLst>
                                    <p:cond delay="0"/>
                                  </p:stCondLst>
                                  <p:childTnLst>
                                    <p:animEffect transition="out" filter="wipe(down)">
                                      <p:cBhvr>
                                        <p:cTn id="9" dur="500"/>
                                        <p:tgtEl>
                                          <p:spTgt spid="3">
                                            <p:txEl>
                                              <p:pRg st="1" end="1"/>
                                            </p:txEl>
                                          </p:spTgt>
                                        </p:tgtEl>
                                      </p:cBhvr>
                                    </p:animEffect>
                                    <p:set>
                                      <p:cBhvr>
                                        <p:cTn id="10" dur="1" fill="hold">
                                          <p:stCondLst>
                                            <p:cond delay="499"/>
                                          </p:stCondLst>
                                        </p:cTn>
                                        <p:tgtEl>
                                          <p:spTgt spid="3">
                                            <p:txEl>
                                              <p:pRg st="1" end="1"/>
                                            </p:txEl>
                                          </p:spTgt>
                                        </p:tgtEl>
                                        <p:attrNameLst>
                                          <p:attrName>style.visibility</p:attrName>
                                        </p:attrNameLst>
                                      </p:cBhvr>
                                      <p:to>
                                        <p:strVal val="hidden"/>
                                      </p:to>
                                    </p:set>
                                  </p:childTnLst>
                                </p:cTn>
                              </p:par>
                              <p:par>
                                <p:cTn id="11" presetID="22" presetClass="exit" presetSubtype="4" fill="hold" nodeType="withEffect">
                                  <p:stCondLst>
                                    <p:cond delay="0"/>
                                  </p:stCondLst>
                                  <p:childTnLst>
                                    <p:animEffect transition="out" filter="wipe(down)">
                                      <p:cBhvr>
                                        <p:cTn id="12" dur="500"/>
                                        <p:tgtEl>
                                          <p:spTgt spid="3">
                                            <p:txEl>
                                              <p:pRg st="2" end="2"/>
                                            </p:txEl>
                                          </p:spTgt>
                                        </p:tgtEl>
                                      </p:cBhvr>
                                    </p:animEffect>
                                    <p:set>
                                      <p:cBhvr>
                                        <p:cTn id="13" dur="1" fill="hold">
                                          <p:stCondLst>
                                            <p:cond delay="499"/>
                                          </p:stCondLst>
                                        </p:cTn>
                                        <p:tgtEl>
                                          <p:spTgt spid="3">
                                            <p:txEl>
                                              <p:pRg st="2" end="2"/>
                                            </p:txEl>
                                          </p:spTgt>
                                        </p:tgtEl>
                                        <p:attrNameLst>
                                          <p:attrName>style.visibility</p:attrName>
                                        </p:attrNameLst>
                                      </p:cBhvr>
                                      <p:to>
                                        <p:strVal val="hidden"/>
                                      </p:to>
                                    </p:set>
                                  </p:childTnLst>
                                </p:cTn>
                              </p:par>
                              <p:par>
                                <p:cTn id="14" presetID="22" presetClass="exit" presetSubtype="4" fill="hold" nodeType="withEffect">
                                  <p:stCondLst>
                                    <p:cond delay="0"/>
                                  </p:stCondLst>
                                  <p:childTnLst>
                                    <p:animEffect transition="out" filter="wipe(down)">
                                      <p:cBhvr>
                                        <p:cTn id="15" dur="500"/>
                                        <p:tgtEl>
                                          <p:spTgt spid="3">
                                            <p:txEl>
                                              <p:pRg st="3" end="3"/>
                                            </p:txEl>
                                          </p:spTgt>
                                        </p:tgtEl>
                                      </p:cBhvr>
                                    </p:animEffect>
                                    <p:set>
                                      <p:cBhvr>
                                        <p:cTn id="16" dur="1" fill="hold">
                                          <p:stCondLst>
                                            <p:cond delay="499"/>
                                          </p:stCondLst>
                                        </p:cTn>
                                        <p:tgtEl>
                                          <p:spTgt spid="3">
                                            <p:txEl>
                                              <p:pRg st="3" end="3"/>
                                            </p:txEl>
                                          </p:spTgt>
                                        </p:tgtEl>
                                        <p:attrNameLst>
                                          <p:attrName>style.visibility</p:attrName>
                                        </p:attrNameLst>
                                      </p:cBhvr>
                                      <p:to>
                                        <p:strVal val="hidden"/>
                                      </p:to>
                                    </p:set>
                                  </p:childTnLst>
                                </p:cTn>
                              </p:par>
                              <p:par>
                                <p:cTn id="17" presetID="22" presetClass="exit" presetSubtype="4" fill="hold" nodeType="withEffect">
                                  <p:stCondLst>
                                    <p:cond delay="0"/>
                                  </p:stCondLst>
                                  <p:childTnLst>
                                    <p:animEffect transition="out" filter="wipe(down)">
                                      <p:cBhvr>
                                        <p:cTn id="18" dur="500"/>
                                        <p:tgtEl>
                                          <p:spTgt spid="3">
                                            <p:txEl>
                                              <p:pRg st="4" end="4"/>
                                            </p:txEl>
                                          </p:spTgt>
                                        </p:tgtEl>
                                      </p:cBhvr>
                                    </p:animEffect>
                                    <p:set>
                                      <p:cBhvr>
                                        <p:cTn id="19" dur="1" fill="hold">
                                          <p:stCondLst>
                                            <p:cond delay="499"/>
                                          </p:stCondLst>
                                        </p:cTn>
                                        <p:tgtEl>
                                          <p:spTgt spid="3">
                                            <p:txEl>
                                              <p:pRg st="4" end="4"/>
                                            </p:txEl>
                                          </p:spTgt>
                                        </p:tgtEl>
                                        <p:attrNameLst>
                                          <p:attrName>style.visibility</p:attrName>
                                        </p:attrNameLst>
                                      </p:cBhvr>
                                      <p:to>
                                        <p:strVal val="hidden"/>
                                      </p:to>
                                    </p:set>
                                  </p:childTnLst>
                                </p:cTn>
                              </p:par>
                              <p:par>
                                <p:cTn id="20" presetID="22" presetClass="exit" presetSubtype="4" fill="hold" nodeType="withEffect">
                                  <p:stCondLst>
                                    <p:cond delay="0"/>
                                  </p:stCondLst>
                                  <p:childTnLst>
                                    <p:animEffect transition="out" filter="wipe(down)">
                                      <p:cBhvr>
                                        <p:cTn id="21" dur="500"/>
                                        <p:tgtEl>
                                          <p:spTgt spid="3">
                                            <p:txEl>
                                              <p:pRg st="5" end="5"/>
                                            </p:txEl>
                                          </p:spTgt>
                                        </p:tgtEl>
                                      </p:cBhvr>
                                    </p:animEffect>
                                    <p:set>
                                      <p:cBhvr>
                                        <p:cTn id="22" dur="1" fill="hold">
                                          <p:stCondLst>
                                            <p:cond delay="499"/>
                                          </p:stCondLst>
                                        </p:cTn>
                                        <p:tgtEl>
                                          <p:spTgt spid="3">
                                            <p:txEl>
                                              <p:pRg st="5" end="5"/>
                                            </p:txEl>
                                          </p:spTgt>
                                        </p:tgtEl>
                                        <p:attrNameLst>
                                          <p:attrName>style.visibility</p:attrName>
                                        </p:attrNameLst>
                                      </p:cBhvr>
                                      <p:to>
                                        <p:strVal val="hidden"/>
                                      </p:to>
                                    </p:set>
                                  </p:childTnLst>
                                </p:cTn>
                              </p:par>
                              <p:par>
                                <p:cTn id="23" presetID="22" presetClass="exit" presetSubtype="4" fill="hold" nodeType="withEffect">
                                  <p:stCondLst>
                                    <p:cond delay="0"/>
                                  </p:stCondLst>
                                  <p:childTnLst>
                                    <p:animEffect transition="out" filter="wipe(down)">
                                      <p:cBhvr>
                                        <p:cTn id="24" dur="500"/>
                                        <p:tgtEl>
                                          <p:spTgt spid="3">
                                            <p:txEl>
                                              <p:pRg st="6" end="6"/>
                                            </p:txEl>
                                          </p:spTgt>
                                        </p:tgtEl>
                                      </p:cBhvr>
                                    </p:animEffect>
                                    <p:set>
                                      <p:cBhvr>
                                        <p:cTn id="25" dur="1" fill="hold">
                                          <p:stCondLst>
                                            <p:cond delay="499"/>
                                          </p:stCondLst>
                                        </p:cTn>
                                        <p:tgtEl>
                                          <p:spTgt spid="3">
                                            <p:txEl>
                                              <p:pRg st="6" end="6"/>
                                            </p:txEl>
                                          </p:spTgt>
                                        </p:tgtEl>
                                        <p:attrNameLst>
                                          <p:attrName>style.visibility</p:attrName>
                                        </p:attrNameLst>
                                      </p:cBhvr>
                                      <p:to>
                                        <p:strVal val="hidden"/>
                                      </p:to>
                                    </p:set>
                                  </p:childTnLst>
                                </p:cTn>
                              </p:par>
                              <p:par>
                                <p:cTn id="26" presetID="22" presetClass="exit" presetSubtype="4" fill="hold" nodeType="withEffect">
                                  <p:stCondLst>
                                    <p:cond delay="0"/>
                                  </p:stCondLst>
                                  <p:childTnLst>
                                    <p:animEffect transition="out" filter="wipe(down)">
                                      <p:cBhvr>
                                        <p:cTn id="27" dur="500"/>
                                        <p:tgtEl>
                                          <p:spTgt spid="3">
                                            <p:txEl>
                                              <p:pRg st="7" end="7"/>
                                            </p:txEl>
                                          </p:spTgt>
                                        </p:tgtEl>
                                      </p:cBhvr>
                                    </p:animEffect>
                                    <p:set>
                                      <p:cBhvr>
                                        <p:cTn id="28" dur="1" fill="hold">
                                          <p:stCondLst>
                                            <p:cond delay="499"/>
                                          </p:stCondLst>
                                        </p:cTn>
                                        <p:tgtEl>
                                          <p:spTgt spid="3">
                                            <p:txEl>
                                              <p:pRg st="7" end="7"/>
                                            </p:txEl>
                                          </p:spTgt>
                                        </p:tgtEl>
                                        <p:attrNameLst>
                                          <p:attrName>style.visibility</p:attrName>
                                        </p:attrNameLst>
                                      </p:cBhvr>
                                      <p:to>
                                        <p:strVal val="hidden"/>
                                      </p:to>
                                    </p:set>
                                  </p:childTnLst>
                                </p:cTn>
                              </p:par>
                              <p:par>
                                <p:cTn id="29" presetID="22" presetClass="exit" presetSubtype="4" fill="hold" nodeType="withEffect">
                                  <p:stCondLst>
                                    <p:cond delay="0"/>
                                  </p:stCondLst>
                                  <p:childTnLst>
                                    <p:animEffect transition="out" filter="wipe(down)">
                                      <p:cBhvr>
                                        <p:cTn id="30" dur="500"/>
                                        <p:tgtEl>
                                          <p:spTgt spid="3">
                                            <p:txEl>
                                              <p:pRg st="8" end="8"/>
                                            </p:txEl>
                                          </p:spTgt>
                                        </p:tgtEl>
                                      </p:cBhvr>
                                    </p:animEffect>
                                    <p:set>
                                      <p:cBhvr>
                                        <p:cTn id="31" dur="1" fill="hold">
                                          <p:stCondLst>
                                            <p:cond delay="499"/>
                                          </p:stCondLst>
                                        </p:cTn>
                                        <p:tgtEl>
                                          <p:spTgt spid="3">
                                            <p:txEl>
                                              <p:pRg st="8" end="8"/>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F1AAA-BBCF-4394-BCC8-9DCA1091328B}"/>
              </a:ext>
            </a:extLst>
          </p:cNvPr>
          <p:cNvSpPr>
            <a:spLocks noGrp="1"/>
          </p:cNvSpPr>
          <p:nvPr>
            <p:ph type="title"/>
          </p:nvPr>
        </p:nvSpPr>
        <p:spPr/>
        <p:txBody>
          <a:bodyPr/>
          <a:lstStyle/>
          <a:p>
            <a:r>
              <a:rPr lang="en-US" dirty="0">
                <a:solidFill>
                  <a:schemeClr val="accent6">
                    <a:lumMod val="75000"/>
                  </a:schemeClr>
                </a:solidFill>
              </a:rPr>
              <a:t>Cont</a:t>
            </a:r>
            <a:r>
              <a:rPr lang="en-US" dirty="0"/>
              <a:t>.</a:t>
            </a:r>
          </a:p>
        </p:txBody>
      </p:sp>
      <p:sp>
        <p:nvSpPr>
          <p:cNvPr id="3" name="Content Placeholder 2">
            <a:extLst>
              <a:ext uri="{FF2B5EF4-FFF2-40B4-BE49-F238E27FC236}">
                <a16:creationId xmlns:a16="http://schemas.microsoft.com/office/drawing/2014/main" id="{89DACFDB-8872-4E04-BB6C-15E6E39320A8}"/>
              </a:ext>
            </a:extLst>
          </p:cNvPr>
          <p:cNvSpPr>
            <a:spLocks noGrp="1"/>
          </p:cNvSpPr>
          <p:nvPr>
            <p:ph idx="1"/>
          </p:nvPr>
        </p:nvSpPr>
        <p:spPr>
          <a:xfrm>
            <a:off x="1484310" y="1900989"/>
            <a:ext cx="10018713" cy="3890211"/>
          </a:xfrm>
        </p:spPr>
        <p:txBody>
          <a:bodyPr>
            <a:normAutofit lnSpcReduction="10000"/>
          </a:bodyPr>
          <a:lstStyle/>
          <a:p>
            <a:endParaRPr lang="en-US" dirty="0"/>
          </a:p>
          <a:p>
            <a:r>
              <a:rPr lang="en-US" dirty="0"/>
              <a:t>Mystery:3</a:t>
            </a:r>
          </a:p>
          <a:p>
            <a:r>
              <a:rPr lang="en-US" dirty="0"/>
              <a:t>Sci-fi: 2</a:t>
            </a:r>
          </a:p>
          <a:p>
            <a:r>
              <a:rPr lang="en-US" dirty="0"/>
              <a:t>Animation:13</a:t>
            </a:r>
          </a:p>
          <a:p>
            <a:r>
              <a:rPr lang="en-US" dirty="0"/>
              <a:t>Thriller:4</a:t>
            </a:r>
          </a:p>
          <a:p>
            <a:r>
              <a:rPr lang="en-US" dirty="0"/>
              <a:t>Sport:1</a:t>
            </a:r>
          </a:p>
          <a:p>
            <a:r>
              <a:rPr lang="en-US" dirty="0"/>
              <a:t>War:1</a:t>
            </a:r>
          </a:p>
          <a:p>
            <a:r>
              <a:rPr lang="en-US" dirty="0"/>
              <a:t>Family:1</a:t>
            </a:r>
          </a:p>
          <a:p>
            <a:endParaRPr lang="en-US" dirty="0"/>
          </a:p>
        </p:txBody>
      </p:sp>
    </p:spTree>
    <p:extLst>
      <p:ext uri="{BB962C8B-B14F-4D97-AF65-F5344CB8AC3E}">
        <p14:creationId xmlns:p14="http://schemas.microsoft.com/office/powerpoint/2010/main" val="785099159"/>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4" fill="hold" nodeType="clickEffect">
                                  <p:stCondLst>
                                    <p:cond delay="0"/>
                                  </p:stCondLst>
                                  <p:childTnLst>
                                    <p:animEffect transition="out" filter="wipe(down)">
                                      <p:cBhvr>
                                        <p:cTn id="6" dur="500"/>
                                        <p:tgtEl>
                                          <p:spTgt spid="3">
                                            <p:txEl>
                                              <p:pRg st="1" end="1"/>
                                            </p:txEl>
                                          </p:spTgt>
                                        </p:tgtEl>
                                      </p:cBhvr>
                                    </p:animEffect>
                                    <p:set>
                                      <p:cBhvr>
                                        <p:cTn id="7" dur="1" fill="hold">
                                          <p:stCondLst>
                                            <p:cond delay="499"/>
                                          </p:stCondLst>
                                        </p:cTn>
                                        <p:tgtEl>
                                          <p:spTgt spid="3">
                                            <p:txEl>
                                              <p:pRg st="1" end="1"/>
                                            </p:txEl>
                                          </p:spTgt>
                                        </p:tgtEl>
                                        <p:attrNameLst>
                                          <p:attrName>style.visibility</p:attrName>
                                        </p:attrNameLst>
                                      </p:cBhvr>
                                      <p:to>
                                        <p:strVal val="hidden"/>
                                      </p:to>
                                    </p:set>
                                  </p:childTnLst>
                                </p:cTn>
                              </p:par>
                              <p:par>
                                <p:cTn id="8" presetID="22" presetClass="exit" presetSubtype="4" fill="hold" nodeType="withEffect">
                                  <p:stCondLst>
                                    <p:cond delay="0"/>
                                  </p:stCondLst>
                                  <p:childTnLst>
                                    <p:animEffect transition="out" filter="wipe(down)">
                                      <p:cBhvr>
                                        <p:cTn id="9" dur="500"/>
                                        <p:tgtEl>
                                          <p:spTgt spid="3">
                                            <p:txEl>
                                              <p:pRg st="2" end="2"/>
                                            </p:txEl>
                                          </p:spTgt>
                                        </p:tgtEl>
                                      </p:cBhvr>
                                    </p:animEffect>
                                    <p:set>
                                      <p:cBhvr>
                                        <p:cTn id="10" dur="1" fill="hold">
                                          <p:stCondLst>
                                            <p:cond delay="499"/>
                                          </p:stCondLst>
                                        </p:cTn>
                                        <p:tgtEl>
                                          <p:spTgt spid="3">
                                            <p:txEl>
                                              <p:pRg st="2" end="2"/>
                                            </p:txEl>
                                          </p:spTgt>
                                        </p:tgtEl>
                                        <p:attrNameLst>
                                          <p:attrName>style.visibility</p:attrName>
                                        </p:attrNameLst>
                                      </p:cBhvr>
                                      <p:to>
                                        <p:strVal val="hidden"/>
                                      </p:to>
                                    </p:set>
                                  </p:childTnLst>
                                </p:cTn>
                              </p:par>
                              <p:par>
                                <p:cTn id="11" presetID="22" presetClass="exit" presetSubtype="4" fill="hold" nodeType="withEffect">
                                  <p:stCondLst>
                                    <p:cond delay="0"/>
                                  </p:stCondLst>
                                  <p:childTnLst>
                                    <p:animEffect transition="out" filter="wipe(down)">
                                      <p:cBhvr>
                                        <p:cTn id="12" dur="500"/>
                                        <p:tgtEl>
                                          <p:spTgt spid="3">
                                            <p:txEl>
                                              <p:pRg st="3" end="3"/>
                                            </p:txEl>
                                          </p:spTgt>
                                        </p:tgtEl>
                                      </p:cBhvr>
                                    </p:animEffect>
                                    <p:set>
                                      <p:cBhvr>
                                        <p:cTn id="13" dur="1" fill="hold">
                                          <p:stCondLst>
                                            <p:cond delay="499"/>
                                          </p:stCondLst>
                                        </p:cTn>
                                        <p:tgtEl>
                                          <p:spTgt spid="3">
                                            <p:txEl>
                                              <p:pRg st="3" end="3"/>
                                            </p:txEl>
                                          </p:spTgt>
                                        </p:tgtEl>
                                        <p:attrNameLst>
                                          <p:attrName>style.visibility</p:attrName>
                                        </p:attrNameLst>
                                      </p:cBhvr>
                                      <p:to>
                                        <p:strVal val="hidden"/>
                                      </p:to>
                                    </p:set>
                                  </p:childTnLst>
                                </p:cTn>
                              </p:par>
                              <p:par>
                                <p:cTn id="14" presetID="22" presetClass="exit" presetSubtype="4" fill="hold" nodeType="withEffect">
                                  <p:stCondLst>
                                    <p:cond delay="0"/>
                                  </p:stCondLst>
                                  <p:childTnLst>
                                    <p:animEffect transition="out" filter="wipe(down)">
                                      <p:cBhvr>
                                        <p:cTn id="15" dur="500"/>
                                        <p:tgtEl>
                                          <p:spTgt spid="3">
                                            <p:txEl>
                                              <p:pRg st="4" end="4"/>
                                            </p:txEl>
                                          </p:spTgt>
                                        </p:tgtEl>
                                      </p:cBhvr>
                                    </p:animEffect>
                                    <p:set>
                                      <p:cBhvr>
                                        <p:cTn id="16" dur="1" fill="hold">
                                          <p:stCondLst>
                                            <p:cond delay="499"/>
                                          </p:stCondLst>
                                        </p:cTn>
                                        <p:tgtEl>
                                          <p:spTgt spid="3">
                                            <p:txEl>
                                              <p:pRg st="4" end="4"/>
                                            </p:txEl>
                                          </p:spTgt>
                                        </p:tgtEl>
                                        <p:attrNameLst>
                                          <p:attrName>style.visibility</p:attrName>
                                        </p:attrNameLst>
                                      </p:cBhvr>
                                      <p:to>
                                        <p:strVal val="hidden"/>
                                      </p:to>
                                    </p:set>
                                  </p:childTnLst>
                                </p:cTn>
                              </p:par>
                              <p:par>
                                <p:cTn id="17" presetID="22" presetClass="exit" presetSubtype="4" fill="hold" nodeType="withEffect">
                                  <p:stCondLst>
                                    <p:cond delay="0"/>
                                  </p:stCondLst>
                                  <p:childTnLst>
                                    <p:animEffect transition="out" filter="wipe(down)">
                                      <p:cBhvr>
                                        <p:cTn id="18" dur="500"/>
                                        <p:tgtEl>
                                          <p:spTgt spid="3">
                                            <p:txEl>
                                              <p:pRg st="5" end="5"/>
                                            </p:txEl>
                                          </p:spTgt>
                                        </p:tgtEl>
                                      </p:cBhvr>
                                    </p:animEffect>
                                    <p:set>
                                      <p:cBhvr>
                                        <p:cTn id="19" dur="1" fill="hold">
                                          <p:stCondLst>
                                            <p:cond delay="499"/>
                                          </p:stCondLst>
                                        </p:cTn>
                                        <p:tgtEl>
                                          <p:spTgt spid="3">
                                            <p:txEl>
                                              <p:pRg st="5" end="5"/>
                                            </p:txEl>
                                          </p:spTgt>
                                        </p:tgtEl>
                                        <p:attrNameLst>
                                          <p:attrName>style.visibility</p:attrName>
                                        </p:attrNameLst>
                                      </p:cBhvr>
                                      <p:to>
                                        <p:strVal val="hidden"/>
                                      </p:to>
                                    </p:set>
                                  </p:childTnLst>
                                </p:cTn>
                              </p:par>
                              <p:par>
                                <p:cTn id="20" presetID="22" presetClass="exit" presetSubtype="4" fill="hold" nodeType="withEffect">
                                  <p:stCondLst>
                                    <p:cond delay="0"/>
                                  </p:stCondLst>
                                  <p:childTnLst>
                                    <p:animEffect transition="out" filter="wipe(down)">
                                      <p:cBhvr>
                                        <p:cTn id="21" dur="500"/>
                                        <p:tgtEl>
                                          <p:spTgt spid="3">
                                            <p:txEl>
                                              <p:pRg st="6" end="6"/>
                                            </p:txEl>
                                          </p:spTgt>
                                        </p:tgtEl>
                                      </p:cBhvr>
                                    </p:animEffect>
                                    <p:set>
                                      <p:cBhvr>
                                        <p:cTn id="22" dur="1" fill="hold">
                                          <p:stCondLst>
                                            <p:cond delay="499"/>
                                          </p:stCondLst>
                                        </p:cTn>
                                        <p:tgtEl>
                                          <p:spTgt spid="3">
                                            <p:txEl>
                                              <p:pRg st="6" end="6"/>
                                            </p:txEl>
                                          </p:spTgt>
                                        </p:tgtEl>
                                        <p:attrNameLst>
                                          <p:attrName>style.visibility</p:attrName>
                                        </p:attrNameLst>
                                      </p:cBhvr>
                                      <p:to>
                                        <p:strVal val="hidden"/>
                                      </p:to>
                                    </p:set>
                                  </p:childTnLst>
                                </p:cTn>
                              </p:par>
                              <p:par>
                                <p:cTn id="23" presetID="22" presetClass="exit" presetSubtype="4" fill="hold" nodeType="withEffect">
                                  <p:stCondLst>
                                    <p:cond delay="0"/>
                                  </p:stCondLst>
                                  <p:childTnLst>
                                    <p:animEffect transition="out" filter="wipe(down)">
                                      <p:cBhvr>
                                        <p:cTn id="24" dur="500"/>
                                        <p:tgtEl>
                                          <p:spTgt spid="3">
                                            <p:txEl>
                                              <p:pRg st="7" end="7"/>
                                            </p:txEl>
                                          </p:spTgt>
                                        </p:tgtEl>
                                      </p:cBhvr>
                                    </p:animEffect>
                                    <p:set>
                                      <p:cBhvr>
                                        <p:cTn id="25" dur="1" fill="hold">
                                          <p:stCondLst>
                                            <p:cond delay="499"/>
                                          </p:stCondLst>
                                        </p:cTn>
                                        <p:tgtEl>
                                          <p:spTgt spid="3">
                                            <p:txEl>
                                              <p:pRg st="7" end="7"/>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Content Placeholder 8">
            <a:extLst>
              <a:ext uri="{FF2B5EF4-FFF2-40B4-BE49-F238E27FC236}">
                <a16:creationId xmlns:a16="http://schemas.microsoft.com/office/drawing/2014/main" id="{D7DF1AAB-8C56-4467-A151-FEB6D04440F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77584" cy="6858000"/>
          </a:xfrm>
        </p:spPr>
      </p:pic>
    </p:spTree>
    <p:extLst>
      <p:ext uri="{BB962C8B-B14F-4D97-AF65-F5344CB8AC3E}">
        <p14:creationId xmlns:p14="http://schemas.microsoft.com/office/powerpoint/2010/main" val="3847076150"/>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TM03457496[[fn=Parallax]]</Template>
  <TotalTime>189</TotalTime>
  <Words>488</Words>
  <Application>Microsoft Office PowerPoint</Application>
  <PresentationFormat>Widescreen</PresentationFormat>
  <Paragraphs>81</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Abadi</vt:lpstr>
      <vt:lpstr>Arial</vt:lpstr>
      <vt:lpstr>Corbel</vt:lpstr>
      <vt:lpstr>Parallax</vt:lpstr>
      <vt:lpstr>Top Rated English Movies of This Decade</vt:lpstr>
      <vt:lpstr>Categories</vt:lpstr>
      <vt:lpstr>Ratings of Movies </vt:lpstr>
      <vt:lpstr>Data Source</vt:lpstr>
      <vt:lpstr>Dataset</vt:lpstr>
      <vt:lpstr>Dataset Cont.</vt:lpstr>
      <vt:lpstr>Genres</vt:lpstr>
      <vt:lpstr>Cont.</vt:lpstr>
      <vt:lpstr>PowerPoint Presentation</vt:lpstr>
      <vt:lpstr>Meta-Slide</vt:lpstr>
      <vt:lpstr>Field Alterations</vt:lpstr>
      <vt:lpstr>Field Alterations: Genre</vt:lpstr>
      <vt:lpstr>Meta-Slide</vt:lpstr>
      <vt:lpstr>Problems</vt:lpstr>
      <vt:lpstr>Discoveries</vt:lpstr>
      <vt:lpstr>Future Work</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 Rated English Movies of This Decade</dc:title>
  <dc:creator>ha wa</dc:creator>
  <cp:lastModifiedBy>ha wa</cp:lastModifiedBy>
  <cp:revision>8</cp:revision>
  <dcterms:created xsi:type="dcterms:W3CDTF">2018-12-03T01:26:03Z</dcterms:created>
  <dcterms:modified xsi:type="dcterms:W3CDTF">2018-12-03T04:35:50Z</dcterms:modified>
</cp:coreProperties>
</file>