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mp" ContentType="image/p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69" d="100"/>
          <a:sy n="69" d="100"/>
        </p:scale>
        <p:origin x="90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C:\Users\Monica\Documents\Intro%20to%20Data%20Analytics\Final%20Projec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'Clean Data'!$R$2</c:f>
              <c:strCache>
                <c:ptCount val="1"/>
                <c:pt idx="0">
                  <c:v>Times Occurred in Data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87-4A80-9E04-C7CC12B8E7B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87-4A80-9E04-C7CC12B8E7B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87-4A80-9E04-C7CC12B8E7B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87-4A80-9E04-C7CC12B8E7B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A87-4A80-9E04-C7CC12B8E7B3}"/>
              </c:ext>
            </c:extLst>
          </c:dPt>
          <c:cat>
            <c:strRef>
              <c:f>'Clean Data'!$Q$3:$Q$7</c:f>
              <c:strCache>
                <c:ptCount val="5"/>
                <c:pt idx="0">
                  <c:v>Rock</c:v>
                </c:pt>
                <c:pt idx="1">
                  <c:v>Pop</c:v>
                </c:pt>
                <c:pt idx="2">
                  <c:v>Blues</c:v>
                </c:pt>
                <c:pt idx="3">
                  <c:v>Jazz</c:v>
                </c:pt>
                <c:pt idx="4">
                  <c:v>Hip Hop</c:v>
                </c:pt>
              </c:strCache>
            </c:strRef>
          </c:cat>
          <c:val>
            <c:numRef>
              <c:f>'Clean Data'!$R$3:$R$7</c:f>
              <c:numCache>
                <c:formatCode>General</c:formatCode>
                <c:ptCount val="5"/>
                <c:pt idx="0">
                  <c:v>249</c:v>
                </c:pt>
                <c:pt idx="1">
                  <c:v>1</c:v>
                </c:pt>
                <c:pt idx="2">
                  <c:v>8</c:v>
                </c:pt>
                <c:pt idx="3">
                  <c:v>7</c:v>
                </c:pt>
                <c:pt idx="4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A87-4A80-9E04-C7CC12B8E7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'Clean Data'!$F$3:$F$60</cx:f>
        <cx:lvl ptCount="58" formatCode="General">
          <cx:pt idx="0">1955</cx:pt>
          <cx:pt idx="1">1956</cx:pt>
          <cx:pt idx="2">1957</cx:pt>
          <cx:pt idx="3">1958</cx:pt>
          <cx:pt idx="4">1959</cx:pt>
          <cx:pt idx="5">1960</cx:pt>
          <cx:pt idx="6">1961</cx:pt>
          <cx:pt idx="7">1962</cx:pt>
          <cx:pt idx="8">1963</cx:pt>
          <cx:pt idx="9">1964</cx:pt>
          <cx:pt idx="10">1965</cx:pt>
          <cx:pt idx="11">1966</cx:pt>
          <cx:pt idx="12">1967</cx:pt>
          <cx:pt idx="13">1968</cx:pt>
          <cx:pt idx="14">1969</cx:pt>
          <cx:pt idx="15">1970</cx:pt>
          <cx:pt idx="16">1971</cx:pt>
          <cx:pt idx="17">1972</cx:pt>
          <cx:pt idx="18">1973</cx:pt>
          <cx:pt idx="19">1974</cx:pt>
          <cx:pt idx="20">1975</cx:pt>
          <cx:pt idx="21">1976</cx:pt>
          <cx:pt idx="22">1977</cx:pt>
          <cx:pt idx="23">1978</cx:pt>
          <cx:pt idx="24">1979</cx:pt>
          <cx:pt idx="25">1980</cx:pt>
          <cx:pt idx="26">1981</cx:pt>
          <cx:pt idx="27">1982</cx:pt>
          <cx:pt idx="28">1983</cx:pt>
          <cx:pt idx="29">1984</cx:pt>
          <cx:pt idx="30">1985</cx:pt>
          <cx:pt idx="31">1986</cx:pt>
          <cx:pt idx="32">1987</cx:pt>
          <cx:pt idx="33">1988</cx:pt>
          <cx:pt idx="34">1989</cx:pt>
          <cx:pt idx="35">1990</cx:pt>
          <cx:pt idx="36">1991</cx:pt>
          <cx:pt idx="37">1992</cx:pt>
          <cx:pt idx="38">1993</cx:pt>
          <cx:pt idx="39">1994</cx:pt>
          <cx:pt idx="40">1995</cx:pt>
          <cx:pt idx="41">1996</cx:pt>
          <cx:pt idx="42">1997</cx:pt>
          <cx:pt idx="43">1998</cx:pt>
          <cx:pt idx="44">1999</cx:pt>
          <cx:pt idx="45">2000</cx:pt>
          <cx:pt idx="46">2001</cx:pt>
          <cx:pt idx="47">2002</cx:pt>
          <cx:pt idx="48">2003</cx:pt>
          <cx:pt idx="49">2004</cx:pt>
          <cx:pt idx="50">2005</cx:pt>
          <cx:pt idx="51">2006</cx:pt>
          <cx:pt idx="52">2007</cx:pt>
          <cx:pt idx="53">2008</cx:pt>
          <cx:pt idx="54">2009</cx:pt>
          <cx:pt idx="55">2010</cx:pt>
          <cx:pt idx="56">2011</cx:pt>
          <cx:pt idx="57">2012</cx:pt>
        </cx:lvl>
      </cx:numDim>
    </cx:data>
    <cx:data id="1">
      <cx:numDim type="val">
        <cx:f>'Clean Data'!$G$3:$G$60</cx:f>
        <cx:lvl ptCount="58" formatCode="General">
          <cx:pt idx="0">1</cx:pt>
          <cx:pt idx="1">2</cx:pt>
          <cx:pt idx="2">2</cx:pt>
          <cx:pt idx="3">1</cx:pt>
          <cx:pt idx="4">4</cx:pt>
          <cx:pt idx="5">3</cx:pt>
          <cx:pt idx="6">1</cx:pt>
          <cx:pt idx="7">2</cx:pt>
          <cx:pt idx="8">5</cx:pt>
          <cx:pt idx="9">4</cx:pt>
          <cx:pt idx="10">14</cx:pt>
          <cx:pt idx="11">13</cx:pt>
          <cx:pt idx="12">20</cx:pt>
          <cx:pt idx="13">21</cx:pt>
          <cx:pt idx="14">22</cx:pt>
          <cx:pt idx="15">26</cx:pt>
          <cx:pt idx="16">21</cx:pt>
          <cx:pt idx="17">24</cx:pt>
          <cx:pt idx="18">23</cx:pt>
          <cx:pt idx="19">14</cx:pt>
          <cx:pt idx="20">18</cx:pt>
          <cx:pt idx="21">12</cx:pt>
          <cx:pt idx="22">18</cx:pt>
          <cx:pt idx="23">16</cx:pt>
          <cx:pt idx="24">14</cx:pt>
          <cx:pt idx="25">9</cx:pt>
          <cx:pt idx="26">6</cx:pt>
          <cx:pt idx="27">6</cx:pt>
          <cx:pt idx="28">6</cx:pt>
          <cx:pt idx="29">10</cx:pt>
          <cx:pt idx="30">11</cx:pt>
          <cx:pt idx="31">9</cx:pt>
          <cx:pt idx="32">12</cx:pt>
          <cx:pt idx="33">6</cx:pt>
          <cx:pt idx="34">10</cx:pt>
          <cx:pt idx="35">5</cx:pt>
          <cx:pt idx="36">13</cx:pt>
          <cx:pt idx="37">6</cx:pt>
          <cx:pt idx="38">6</cx:pt>
          <cx:pt idx="39">16</cx:pt>
          <cx:pt idx="40">5</cx:pt>
          <cx:pt idx="41">4</cx:pt>
          <cx:pt idx="42">6</cx:pt>
          <cx:pt idx="43">5</cx:pt>
          <cx:pt idx="44">6</cx:pt>
          <cx:pt idx="45">7</cx:pt>
          <cx:pt idx="46">9</cx:pt>
          <cx:pt idx="47">7</cx:pt>
          <cx:pt idx="48">4</cx:pt>
          <cx:pt idx="49">2</cx:pt>
          <cx:pt idx="50">2</cx:pt>
          <cx:pt idx="51">3</cx:pt>
          <cx:pt idx="52">5</cx:pt>
          <cx:pt idx="53">1</cx:pt>
          <cx:pt idx="54">0</cx:pt>
          <cx:pt idx="55">1</cx:pt>
          <cx:pt idx="56">1</cx:pt>
          <cx:pt idx="57">0</cx:pt>
        </cx:lvl>
      </cx:numDim>
    </cx:data>
  </cx:chartData>
  <cx:chart>
    <cx:title pos="t" align="ctr" overlay="0">
      <cx:tx>
        <cx:txData>
          <cx:v>Years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r>
            <a:rPr lang="en-US" sz="1400" b="0" i="0" u="none" strike="noStrike" baseline="0" dirty="0">
              <a:solidFill>
                <a:schemeClr val="tx1"/>
              </a:solidFill>
              <a:latin typeface="Calibri" panose="020F0502020204030204"/>
            </a:rPr>
            <a:t>Years</a:t>
          </a:r>
        </a:p>
      </cx:txPr>
    </cx:title>
    <cx:plotArea>
      <cx:plotAreaRegion>
        <cx:series layoutId="clusteredColumn" uniqueId="{7CAE2A8F-A0E2-46E0-A161-949713D19613}" formatIdx="0">
          <cx:tx>
            <cx:txData>
              <cx:f>'Clean Data'!$F$2</cx:f>
              <cx:v>Year</cx:v>
            </cx:txData>
          </cx:tx>
          <cx:dataId val="0"/>
          <cx:layoutPr>
            <cx:binning intervalClosed="r"/>
          </cx:layoutPr>
        </cx:series>
        <cx:series layoutId="clusteredColumn" hidden="1" uniqueId="{86A08F62-21DC-4CCC-ABBB-77965BDDCC93}" formatIdx="1">
          <cx:tx>
            <cx:txData>
              <cx:f>'Clean Data'!$G$2</cx:f>
              <cx:v>Times occurred in data</cx:v>
            </cx:txData>
          </cx:tx>
          <cx:dataId val="1"/>
          <cx:layoutPr>
            <cx:binning intervalClosed="r"/>
          </cx:layoutPr>
        </cx:series>
      </cx:plotAreaRegion>
      <cx:axis id="0">
        <cx:catScaling gapWidth="0"/>
        <cx:tickLabels/>
      </cx:axis>
      <cx:axis id="1">
        <cx:valScaling/>
        <cx:majorGridlines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2808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70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231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7058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53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3553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233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064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42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12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462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596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21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186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6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9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582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488C8CE-E751-4FD8-B4A9-483A03E7D8CE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FAEEF57-0359-4F72-807E-94D43122B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0318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85FDA20-1F2D-4C6B-BEA2-541F2A2DB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Snip Diagonal Corner Rectangle 6">
            <a:extLst>
              <a:ext uri="{FF2B5EF4-FFF2-40B4-BE49-F238E27FC236}">
                <a16:creationId xmlns:a16="http://schemas.microsoft.com/office/drawing/2014/main" id="{D7A1FF82-7172-4BD7-A331-B18CA494D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69BDF2-01CD-4F32-8323-6ABD1FA15C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5840" y="2186302"/>
            <a:ext cx="8737600" cy="2716107"/>
          </a:xfrm>
        </p:spPr>
        <p:txBody>
          <a:bodyPr anchor="b">
            <a:normAutofit/>
          </a:bodyPr>
          <a:lstStyle/>
          <a:p>
            <a:r>
              <a:rPr lang="en-US" sz="5400">
                <a:solidFill>
                  <a:schemeClr val="tx2"/>
                </a:solidFill>
              </a:rPr>
              <a:t>Rolling Stone’s Top 500 Greatest Albums of All Time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295FCB-FA7F-4193-8AFC-4D7B5E2A5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4915" y="4902409"/>
            <a:ext cx="6673254" cy="914401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By: Monica Tocimak </a:t>
            </a:r>
          </a:p>
        </p:txBody>
      </p:sp>
    </p:spTree>
    <p:extLst>
      <p:ext uri="{BB962C8B-B14F-4D97-AF65-F5344CB8AC3E}">
        <p14:creationId xmlns:p14="http://schemas.microsoft.com/office/powerpoint/2010/main" val="874846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CADF2543-1B6F-4FBC-A7AF-53A0430E0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39576C-F2D2-442A-B3AF-49B84C66C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85244"/>
            <a:ext cx="8534400" cy="1507067"/>
          </a:xfrm>
        </p:spPr>
        <p:txBody>
          <a:bodyPr>
            <a:normAutofit/>
          </a:bodyPr>
          <a:lstStyle/>
          <a:p>
            <a:r>
              <a:rPr lang="en-US" dirty="0"/>
              <a:t>PROJECT OVERVIEW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4D726-6FD2-4CAA-9526-6CBC684F5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068511"/>
            <a:ext cx="8534400" cy="361526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Question: According to the Rolling Stone’s Top 500 Albums of All Time, who is the “best artist” ?</a:t>
            </a:r>
          </a:p>
          <a:p>
            <a:r>
              <a:rPr lang="en-US" dirty="0">
                <a:solidFill>
                  <a:schemeClr val="tx1"/>
                </a:solidFill>
              </a:rPr>
              <a:t>Who has the most albums?</a:t>
            </a:r>
          </a:p>
          <a:p>
            <a:r>
              <a:rPr lang="en-US" dirty="0">
                <a:solidFill>
                  <a:schemeClr val="tx1"/>
                </a:solidFill>
              </a:rPr>
              <a:t>What genres are included?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80A6E81-6B71-43DF-877B-E964A9A4C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E35C3AD-357F-4004-A3F3-2D4EAF34A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37B6032-0A70-4F26-A9A3-B4D60DF11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E192CE3-3DD1-448F-93BE-42983DA0D5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6D3DA09-5C72-4562-BEDE-1937DF87E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D6ACA7CA-2A20-49D7-9053-E076463D7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85152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CADF2543-1B6F-4FBC-A7AF-53A0430E0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A943D8-7ABB-4259-9431-054E51FCF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85244"/>
            <a:ext cx="8534400" cy="1507067"/>
          </a:xfrm>
        </p:spPr>
        <p:txBody>
          <a:bodyPr>
            <a:normAutofit/>
          </a:bodyPr>
          <a:lstStyle/>
          <a:p>
            <a:r>
              <a:rPr lang="en-US" dirty="0"/>
              <a:t>Introduction to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D7A65-9D57-4B32-87E4-1CC726D6F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068511"/>
            <a:ext cx="8534400" cy="361526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Found on Kaggle</a:t>
            </a:r>
          </a:p>
          <a:p>
            <a:r>
              <a:rPr lang="en-US" dirty="0">
                <a:solidFill>
                  <a:schemeClr val="tx1"/>
                </a:solidFill>
              </a:rPr>
              <a:t>6 columns, 501 rows</a:t>
            </a:r>
          </a:p>
          <a:p>
            <a:r>
              <a:rPr lang="en-US" dirty="0">
                <a:solidFill>
                  <a:schemeClr val="tx1"/>
                </a:solidFill>
              </a:rPr>
              <a:t> Made in 2012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7" name="Group 9">
            <a:extLst>
              <a:ext uri="{FF2B5EF4-FFF2-40B4-BE49-F238E27FC236}">
                <a16:creationId xmlns:a16="http://schemas.microsoft.com/office/drawing/2014/main" id="{A80A6E81-6B71-43DF-877B-E964A9A4C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E35C3AD-357F-4004-A3F3-2D4EAF34A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37B6032-0A70-4F26-A9A3-B4D60DF11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E192CE3-3DD1-448F-93BE-42983DA0D5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6D3DA09-5C72-4562-BEDE-1937DF87E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6ACA7CA-2A20-49D7-9053-E076463D7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4608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ADF2543-1B6F-4FBC-A7AF-53A0430E0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5674FB-EED2-4B23-AC1A-954B41180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85244"/>
            <a:ext cx="8534400" cy="1507067"/>
          </a:xfrm>
        </p:spPr>
        <p:txBody>
          <a:bodyPr>
            <a:normAutofit/>
          </a:bodyPr>
          <a:lstStyle/>
          <a:p>
            <a:r>
              <a:rPr lang="en-US" dirty="0"/>
              <a:t>Problems with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3FF1A-0F23-4003-810C-BACEC7CC8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068511"/>
            <a:ext cx="8534400" cy="361526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Not easy to edit</a:t>
            </a:r>
          </a:p>
          <a:p>
            <a:r>
              <a:rPr lang="en-US" dirty="0">
                <a:solidFill>
                  <a:schemeClr val="tx1"/>
                </a:solidFill>
              </a:rPr>
              <a:t>Graphs and tables</a:t>
            </a:r>
          </a:p>
          <a:p>
            <a:r>
              <a:rPr lang="en-US" dirty="0">
                <a:solidFill>
                  <a:schemeClr val="tx1"/>
                </a:solidFill>
              </a:rPr>
              <a:t>Cleaning data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80A6E81-6B71-43DF-877B-E964A9A4C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E35C3AD-357F-4004-A3F3-2D4EAF34A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37B6032-0A70-4F26-A9A3-B4D60DF11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E192CE3-3DD1-448F-93BE-42983DA0D5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6D3DA09-5C72-4562-BEDE-1937DF87E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6ACA7CA-2A20-49D7-9053-E076463D7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4590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BA093-B0AE-4323-924D-33D11E6AA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387927"/>
            <a:ext cx="6492444" cy="874136"/>
          </a:xfrm>
        </p:spPr>
        <p:txBody>
          <a:bodyPr>
            <a:normAutofit/>
          </a:bodyPr>
          <a:lstStyle/>
          <a:p>
            <a:r>
              <a:rPr lang="en-US" dirty="0"/>
              <a:t>Discoveries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084F1B-844D-4162-89F3-881CC61E4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 flipV="1">
            <a:off x="972081" y="5805054"/>
            <a:ext cx="4649786" cy="665017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854CD-29DF-4E0D-AF74-221FBCDB6AB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What years were involved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79AA19-28F7-4E81-8AA0-A0071BAC5E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CD7ADE-FA3E-42F3-8C17-5BE5CB2FF10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What genres were involved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1A4D7967-97AA-4C55-898F-5E4492CBDA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0911333"/>
              </p:ext>
            </p:extLst>
          </p:nvPr>
        </p:nvGraphicFramePr>
        <p:xfrm>
          <a:off x="5806545" y="183832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7" name="Chart 16">
                <a:extLst>
                  <a:ext uri="{FF2B5EF4-FFF2-40B4-BE49-F238E27FC236}">
                    <a16:creationId xmlns:a16="http://schemas.microsoft.com/office/drawing/2014/main" id="{C79F9760-582D-4642-A82F-BEFA2262B6F7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600105557"/>
                  </p:ext>
                </p:extLst>
              </p:nvPr>
            </p:nvGraphicFramePr>
            <p:xfrm>
              <a:off x="335079" y="1750866"/>
              <a:ext cx="4572000" cy="27432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17" name="Chart 16">
                <a:extLst>
                  <a:ext uri="{FF2B5EF4-FFF2-40B4-BE49-F238E27FC236}">
                    <a16:creationId xmlns:a16="http://schemas.microsoft.com/office/drawing/2014/main" id="{C79F9760-582D-4642-A82F-BEFA2262B6F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5079" y="1750866"/>
                <a:ext cx="4572000" cy="2743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48811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ADF2543-1B6F-4FBC-A7AF-53A0430E0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B8A2EA-7F9A-4649-9139-E9DC7C944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85244"/>
            <a:ext cx="8534400" cy="1507067"/>
          </a:xfrm>
        </p:spPr>
        <p:txBody>
          <a:bodyPr>
            <a:normAutofit/>
          </a:bodyPr>
          <a:lstStyle/>
          <a:p>
            <a:r>
              <a:rPr lang="en-US" dirty="0"/>
              <a:t>discoveries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C581A-F8CF-4375-995A-AB10450D9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068511"/>
            <a:ext cx="8534400" cy="361526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Answer to the question</a:t>
            </a:r>
          </a:p>
          <a:p>
            <a:r>
              <a:rPr lang="en-US" dirty="0">
                <a:solidFill>
                  <a:schemeClr val="tx1"/>
                </a:solidFill>
              </a:rPr>
              <a:t>PivotTable</a:t>
            </a:r>
          </a:p>
          <a:p>
            <a:r>
              <a:rPr lang="en-US" dirty="0">
                <a:solidFill>
                  <a:schemeClr val="tx1"/>
                </a:solidFill>
              </a:rPr>
              <a:t>The Beetles and The Rolling Stones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80A6E81-6B71-43DF-877B-E964A9A4C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E35C3AD-357F-4004-A3F3-2D4EAF34A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37B6032-0A70-4F26-A9A3-B4D60DF11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E192CE3-3DD1-448F-93BE-42983DA0D5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6D3DA09-5C72-4562-BEDE-1937DF87E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6ACA7CA-2A20-49D7-9053-E076463D7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FB34B16E-1332-4595-A115-8005D410B2D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5128" y="650443"/>
            <a:ext cx="2847975" cy="210502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6B8D425-16F4-4EBC-942A-134D16FDBA8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577" y="3024834"/>
            <a:ext cx="3924300" cy="221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28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ADF2543-1B6F-4FBC-A7AF-53A0430E0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B8A2EA-7F9A-4649-9139-E9DC7C944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85244"/>
            <a:ext cx="8534400" cy="1507067"/>
          </a:xfrm>
        </p:spPr>
        <p:txBody>
          <a:bodyPr>
            <a:normAutofit/>
          </a:bodyPr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C581A-F8CF-4375-995A-AB10450D9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068511"/>
            <a:ext cx="8534400" cy="361526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Beetles and The Rolling Stones</a:t>
            </a:r>
          </a:p>
          <a:p>
            <a:r>
              <a:rPr lang="en-US" dirty="0">
                <a:solidFill>
                  <a:schemeClr val="tx1"/>
                </a:solidFill>
              </a:rPr>
              <a:t>Years included in the list</a:t>
            </a:r>
          </a:p>
          <a:p>
            <a:r>
              <a:rPr lang="en-US" dirty="0">
                <a:solidFill>
                  <a:schemeClr val="tx1"/>
                </a:solidFill>
              </a:rPr>
              <a:t>Genres included in the list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80A6E81-6B71-43DF-877B-E964A9A4C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E35C3AD-357F-4004-A3F3-2D4EAF34A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37B6032-0A70-4F26-A9A3-B4D60DF11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E192CE3-3DD1-448F-93BE-42983DA0D5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6D3DA09-5C72-4562-BEDE-1937DF87E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6ACA7CA-2A20-49D7-9053-E076463D7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48777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ADF2543-1B6F-4FBC-A7AF-53A0430E0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B8A2EA-7F9A-4649-9139-E9DC7C944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85244"/>
            <a:ext cx="8534400" cy="1507067"/>
          </a:xfrm>
        </p:spPr>
        <p:txBody>
          <a:bodyPr>
            <a:normAutofit/>
          </a:bodyPr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C581A-F8CF-4375-995A-AB10450D9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068511"/>
            <a:ext cx="8534400" cy="361526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Updating the list</a:t>
            </a:r>
          </a:p>
          <a:p>
            <a:r>
              <a:rPr lang="en-US" dirty="0">
                <a:solidFill>
                  <a:schemeClr val="tx1"/>
                </a:solidFill>
              </a:rPr>
              <a:t>Tables </a:t>
            </a:r>
            <a:r>
              <a:rPr lang="en-US">
                <a:solidFill>
                  <a:schemeClr val="tx1"/>
                </a:solidFill>
              </a:rPr>
              <a:t>and charts</a:t>
            </a:r>
          </a:p>
          <a:p>
            <a:endParaRPr lang="en-US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80A6E81-6B71-43DF-877B-E964A9A4C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E35C3AD-357F-4004-A3F3-2D4EAF34A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37B6032-0A70-4F26-A9A3-B4D60DF11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E192CE3-3DD1-448F-93BE-42983DA0D5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6D3DA09-5C72-4562-BEDE-1937DF87E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6ACA7CA-2A20-49D7-9053-E076463D7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16247748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Century Gothic</vt:lpstr>
      <vt:lpstr>Wingdings 3</vt:lpstr>
      <vt:lpstr>Slice</vt:lpstr>
      <vt:lpstr>Rolling Stone’s Top 500 Greatest Albums of All Time </vt:lpstr>
      <vt:lpstr>PROJECT OVERVIEW </vt:lpstr>
      <vt:lpstr>Introduction to Dataset</vt:lpstr>
      <vt:lpstr>Problems with data</vt:lpstr>
      <vt:lpstr>Discoveries</vt:lpstr>
      <vt:lpstr>discoveries</vt:lpstr>
      <vt:lpstr>Conclusions</vt:lpstr>
      <vt:lpstr>Future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Rolling Stone’s Top 500 Greatest Albums of All Time</dc:title>
  <dc:creator>Monica Tocimak</dc:creator>
  <cp:lastModifiedBy>Monica Tocimak</cp:lastModifiedBy>
  <cp:revision>7</cp:revision>
  <dcterms:created xsi:type="dcterms:W3CDTF">2018-12-02T22:13:51Z</dcterms:created>
  <dcterms:modified xsi:type="dcterms:W3CDTF">2018-12-02T23:21:28Z</dcterms:modified>
</cp:coreProperties>
</file>