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kadie\Downloads\dsci%20(1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kadie\Downloads\dsci%20(1)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kadie\Downloads\dsci%20(1)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kadie\Downloads\dsci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Male</a:t>
            </a:r>
            <a:r>
              <a:rPr lang="en-US" baseline="0"/>
              <a:t> Suicide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'Totals (M)'!$K$1</c:f>
              <c:strCache>
                <c:ptCount val="1"/>
                <c:pt idx="0">
                  <c:v>% Of Male Pop (US)</c:v>
                </c:pt>
              </c:strCache>
            </c:strRef>
          </c:tx>
          <c:marker>
            <c:symbol val="none"/>
          </c:marker>
          <c:cat>
            <c:numRef>
              <c:f>'Totals (M)'!$H$2:$H$27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'Totals (M)'!$K$2:$K$27</c:f>
              <c:numCache>
                <c:formatCode>0.0000%</c:formatCode>
                <c:ptCount val="26"/>
                <c:pt idx="0">
                  <c:v>2.2138958781013667E-4</c:v>
                </c:pt>
                <c:pt idx="1">
                  <c:v>2.1876933411111701E-4</c:v>
                </c:pt>
                <c:pt idx="2">
                  <c:v>2.1352021009662033E-4</c:v>
                </c:pt>
                <c:pt idx="3">
                  <c:v>2.1596025059408079E-4</c:v>
                </c:pt>
                <c:pt idx="4">
                  <c:v>2.150499948282686E-4</c:v>
                </c:pt>
                <c:pt idx="5">
                  <c:v>2.1437399715610803E-4</c:v>
                </c:pt>
                <c:pt idx="6">
                  <c:v>2.0826628737412729E-4</c:v>
                </c:pt>
                <c:pt idx="7">
                  <c:v>2.0191920591865154E-4</c:v>
                </c:pt>
                <c:pt idx="8">
                  <c:v>2.0041650933141098E-4</c:v>
                </c:pt>
                <c:pt idx="9">
                  <c:v>1.8966957944294396E-4</c:v>
                </c:pt>
                <c:pt idx="10">
                  <c:v>1.841116575484181E-4</c:v>
                </c:pt>
                <c:pt idx="11">
                  <c:v>1.8981150527451671E-4</c:v>
                </c:pt>
                <c:pt idx="12">
                  <c:v>1.9294930761555094E-4</c:v>
                </c:pt>
                <c:pt idx="13">
                  <c:v>1.8954069518691436E-4</c:v>
                </c:pt>
                <c:pt idx="14">
                  <c:v>1.9031921414005255E-4</c:v>
                </c:pt>
                <c:pt idx="15">
                  <c:v>1.9097703556449568E-4</c:v>
                </c:pt>
                <c:pt idx="16">
                  <c:v>1.9187221561406043E-4</c:v>
                </c:pt>
                <c:pt idx="17">
                  <c:v>1.9770904758932258E-4</c:v>
                </c:pt>
                <c:pt idx="18">
                  <c:v>2.0459616175673038E-4</c:v>
                </c:pt>
                <c:pt idx="19">
                  <c:v>2.0703511869244538E-4</c:v>
                </c:pt>
                <c:pt idx="20">
                  <c:v>2.1348898658445786E-4</c:v>
                </c:pt>
                <c:pt idx="21">
                  <c:v>2.1663792849968471E-4</c:v>
                </c:pt>
                <c:pt idx="22">
                  <c:v>2.2010447596239134E-4</c:v>
                </c:pt>
                <c:pt idx="23">
                  <c:v>2.2002117445502883E-4</c:v>
                </c:pt>
                <c:pt idx="24">
                  <c:v>2.2536260271031644E-4</c:v>
                </c:pt>
                <c:pt idx="25">
                  <c:v>2.2947610045908723E-4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6B-4817-ACA2-4484C06BB9CA}"/>
            </c:ext>
          </c:extLst>
        </c:ser>
        <c:ser>
          <c:idx val="0"/>
          <c:order val="1"/>
          <c:tx>
            <c:strRef>
              <c:f>'Totals (M)'!$P$1</c:f>
              <c:strCache>
                <c:ptCount val="1"/>
                <c:pt idx="0">
                  <c:v>% of Male Pop (GER)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'Totals (M)'!$M$2:$M$27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'Totals (M)'!$P$2:$P$27</c:f>
              <c:numCache>
                <c:formatCode>0.0000%</c:formatCode>
                <c:ptCount val="26"/>
                <c:pt idx="0">
                  <c:v>2.647237671075027E-4</c:v>
                </c:pt>
                <c:pt idx="1">
                  <c:v>2.6560965613232071E-4</c:v>
                </c:pt>
                <c:pt idx="2">
                  <c:v>2.5362998740824746E-4</c:v>
                </c:pt>
                <c:pt idx="3">
                  <c:v>2.4096709562036926E-4</c:v>
                </c:pt>
                <c:pt idx="4">
                  <c:v>2.4417640608702628E-4</c:v>
                </c:pt>
                <c:pt idx="5">
                  <c:v>2.45136217799622E-4</c:v>
                </c:pt>
                <c:pt idx="6">
                  <c:v>2.3072978074326289E-4</c:v>
                </c:pt>
                <c:pt idx="7">
                  <c:v>2.3284129632118657E-4</c:v>
                </c:pt>
                <c:pt idx="8">
                  <c:v>2.2605314527622425E-4</c:v>
                </c:pt>
                <c:pt idx="9">
                  <c:v>2.1256226691003581E-4</c:v>
                </c:pt>
                <c:pt idx="10">
                  <c:v>2.1359568007462616E-4</c:v>
                </c:pt>
                <c:pt idx="11">
                  <c:v>2.1453886655839555E-4</c:v>
                </c:pt>
                <c:pt idx="12">
                  <c:v>2.1174280133821869E-4</c:v>
                </c:pt>
                <c:pt idx="13">
                  <c:v>2.1297515330657982E-4</c:v>
                </c:pt>
                <c:pt idx="14">
                  <c:v>2.0661220955428837E-4</c:v>
                </c:pt>
                <c:pt idx="15">
                  <c:v>1.9562921574660627E-4</c:v>
                </c:pt>
                <c:pt idx="16">
                  <c:v>1.8780152357914225E-4</c:v>
                </c:pt>
                <c:pt idx="17">
                  <c:v>1.8213481852000446E-4</c:v>
                </c:pt>
                <c:pt idx="18">
                  <c:v>1.831560255615617E-4</c:v>
                </c:pt>
                <c:pt idx="19">
                  <c:v>1.8777742022645289E-4</c:v>
                </c:pt>
                <c:pt idx="20">
                  <c:v>1.9480411456745221E-4</c:v>
                </c:pt>
                <c:pt idx="21">
                  <c:v>1.9921735777635622E-4</c:v>
                </c:pt>
                <c:pt idx="22">
                  <c:v>1.8919616444424984E-4</c:v>
                </c:pt>
                <c:pt idx="23">
                  <c:v>1.9757553932146741E-4</c:v>
                </c:pt>
                <c:pt idx="24">
                  <c:v>2.0109946499739789E-4</c:v>
                </c:pt>
                <c:pt idx="25">
                  <c:v>1.9302422497045123E-4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6B-4817-ACA2-4484C06B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327856"/>
        <c:axId val="400328184"/>
      </c:lineChart>
      <c:catAx>
        <c:axId val="40032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28184"/>
        <c:crosses val="autoZero"/>
        <c:auto val="1"/>
        <c:lblAlgn val="ctr"/>
        <c:lblOffset val="100"/>
        <c:noMultiLvlLbl val="0"/>
      </c:catAx>
      <c:valAx>
        <c:axId val="40032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32785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Female Suicide</a:t>
            </a:r>
            <a:r>
              <a:rPr lang="en-US" baseline="0"/>
              <a:t> Rates (US)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'Totals (FEM)'!$Q$3</c:f>
              <c:strCache>
                <c:ptCount val="1"/>
                <c:pt idx="0">
                  <c:v>% of Fem Pop (GER)</c:v>
                </c:pt>
              </c:strCache>
            </c:strRef>
          </c:tx>
          <c:marker>
            <c:symbol val="none"/>
          </c:marker>
          <c:cat>
            <c:numRef>
              <c:f>'Totals (FEM)'!$N$4:$N$29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'Totals (FEM)'!$Q$4:$Q$29</c:f>
              <c:numCache>
                <c:formatCode>0.0000%</c:formatCode>
                <c:ptCount val="26"/>
                <c:pt idx="0">
                  <c:v>1.127262549462175E-4</c:v>
                </c:pt>
                <c:pt idx="1">
                  <c:v>1.1123658084196435E-4</c:v>
                </c:pt>
                <c:pt idx="2">
                  <c:v>1.0497540750376001E-4</c:v>
                </c:pt>
                <c:pt idx="3">
                  <c:v>9.4168377097644787E-5</c:v>
                </c:pt>
                <c:pt idx="4">
                  <c:v>9.0213313755267466E-5</c:v>
                </c:pt>
                <c:pt idx="5">
                  <c:v>9.181618729901121E-5</c:v>
                </c:pt>
                <c:pt idx="6">
                  <c:v>8.7305609578900857E-5</c:v>
                </c:pt>
                <c:pt idx="7">
                  <c:v>8.5261541835727608E-5</c:v>
                </c:pt>
                <c:pt idx="8">
                  <c:v>7.6612400588367278E-5</c:v>
                </c:pt>
                <c:pt idx="9">
                  <c:v>7.6720987851263976E-5</c:v>
                </c:pt>
                <c:pt idx="10">
                  <c:v>7.314811973717086E-5</c:v>
                </c:pt>
                <c:pt idx="11">
                  <c:v>7.3871208891517634E-5</c:v>
                </c:pt>
                <c:pt idx="12">
                  <c:v>7.5906596226139425E-5</c:v>
                </c:pt>
                <c:pt idx="13">
                  <c:v>7.3700692489029311E-5</c:v>
                </c:pt>
                <c:pt idx="14">
                  <c:v>6.9263244513898784E-5</c:v>
                </c:pt>
                <c:pt idx="15">
                  <c:v>6.7872699362673123E-5</c:v>
                </c:pt>
                <c:pt idx="16">
                  <c:v>6.3086508937664607E-5</c:v>
                </c:pt>
                <c:pt idx="17">
                  <c:v>5.9511941007652611E-5</c:v>
                </c:pt>
                <c:pt idx="18">
                  <c:v>6.0052266866104539E-5</c:v>
                </c:pt>
                <c:pt idx="19">
                  <c:v>5.9216366095987757E-5</c:v>
                </c:pt>
                <c:pt idx="20">
                  <c:v>6.3978645183309315E-5</c:v>
                </c:pt>
                <c:pt idx="21">
                  <c:v>6.2603444560621399E-5</c:v>
                </c:pt>
                <c:pt idx="22">
                  <c:v>6.5204400664259509E-5</c:v>
                </c:pt>
                <c:pt idx="23">
                  <c:v>6.665229405433966E-5</c:v>
                </c:pt>
                <c:pt idx="24">
                  <c:v>6.5327275768290913E-5</c:v>
                </c:pt>
                <c:pt idx="25">
                  <c:v>6.7489470134514425E-5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BF-4B67-8402-5178557CAC1F}"/>
            </c:ext>
          </c:extLst>
        </c:ser>
        <c:ser>
          <c:idx val="0"/>
          <c:order val="1"/>
          <c:tx>
            <c:strRef>
              <c:f>'Totals (FEM)'!$L$3</c:f>
              <c:strCache>
                <c:ptCount val="1"/>
                <c:pt idx="0">
                  <c:v>% Of Fem Pop (US)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'Totals (FEM)'!$I$4:$I$29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'Totals (FEM)'!$L$4:$L$29</c:f>
              <c:numCache>
                <c:formatCode>0.0000%</c:formatCode>
                <c:ptCount val="26"/>
                <c:pt idx="0">
                  <c:v>5.2226361000034652E-5</c:v>
                </c:pt>
                <c:pt idx="1">
                  <c:v>5.0395199185397242E-5</c:v>
                </c:pt>
                <c:pt idx="2">
                  <c:v>4.9749764384521154E-5</c:v>
                </c:pt>
                <c:pt idx="3">
                  <c:v>4.9784542112149242E-5</c:v>
                </c:pt>
                <c:pt idx="4">
                  <c:v>4.8256114921703122E-5</c:v>
                </c:pt>
                <c:pt idx="5">
                  <c:v>4.7359131807975299E-5</c:v>
                </c:pt>
                <c:pt idx="6">
                  <c:v>4.6796958792655917E-5</c:v>
                </c:pt>
                <c:pt idx="7">
                  <c:v>4.7466166311515086E-5</c:v>
                </c:pt>
                <c:pt idx="8">
                  <c:v>4.680487167619123E-5</c:v>
                </c:pt>
                <c:pt idx="9">
                  <c:v>4.4109019209566223E-5</c:v>
                </c:pt>
                <c:pt idx="10">
                  <c:v>4.2775073009781146E-5</c:v>
                </c:pt>
                <c:pt idx="11">
                  <c:v>4.3897670390700333E-5</c:v>
                </c:pt>
                <c:pt idx="12">
                  <c:v>4.5550030400233223E-5</c:v>
                </c:pt>
                <c:pt idx="13">
                  <c:v>4.5478362172197472E-5</c:v>
                </c:pt>
                <c:pt idx="14">
                  <c:v>4.9336109889871511E-5</c:v>
                </c:pt>
                <c:pt idx="15">
                  <c:v>4.7897233847549417E-5</c:v>
                </c:pt>
                <c:pt idx="16">
                  <c:v>4.9270506531742149E-5</c:v>
                </c:pt>
                <c:pt idx="17">
                  <c:v>5.1343727127951071E-5</c:v>
                </c:pt>
                <c:pt idx="18">
                  <c:v>5.2911119485623255E-5</c:v>
                </c:pt>
                <c:pt idx="19">
                  <c:v>5.4046684145055193E-5</c:v>
                </c:pt>
                <c:pt idx="20">
                  <c:v>5.5379579699326614E-5</c:v>
                </c:pt>
                <c:pt idx="21">
                  <c:v>5.7811796603048925E-5</c:v>
                </c:pt>
                <c:pt idx="22">
                  <c:v>5.9405294999595164E-5</c:v>
                </c:pt>
                <c:pt idx="23">
                  <c:v>6.0764558057879194E-5</c:v>
                </c:pt>
                <c:pt idx="24">
                  <c:v>6.4038581365685098E-5</c:v>
                </c:pt>
                <c:pt idx="25">
                  <c:v>6.7117004061720511E-5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BF-4B67-8402-5178557CA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169336"/>
        <c:axId val="410169664"/>
      </c:lineChart>
      <c:catAx>
        <c:axId val="410169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69664"/>
        <c:crosses val="autoZero"/>
        <c:auto val="1"/>
        <c:lblAlgn val="ctr"/>
        <c:lblOffset val="100"/>
        <c:noMultiLvlLbl val="0"/>
      </c:catAx>
      <c:valAx>
        <c:axId val="41016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of Population that commited suicide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6666666666666666E-2"/>
              <c:y val="0.125416666666666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6933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'age (US)'!$K$29:$K$33</cx:f>
        <cx:lvl ptCount="5" formatCode="0.00000%">
          <cx:pt idx="0">6.341032540823664e-06</cx:pt>
          <cx:pt idx="1">1.3313874593542771e-05</cx:pt>
          <cx:pt idx="2">9.1773834165275368e-06</cx:pt>
          <cx:pt idx="3">1.0756121835619881e-05</cx:pt>
          <cx:pt idx="4">1.1994869761183852e-05</cx:pt>
        </cx:lvl>
      </cx:numDim>
    </cx:data>
    <cx:data id="1">
      <cx:numDim type="val">
        <cx:f>'age (US)'!$M$29:$M$33</cx:f>
        <cx:lvl ptCount="5" formatCode="0.00000%">
          <cx:pt idx="0">0.00015812432660318468</cx:pt>
          <cx:pt idx="1">0.00023447463945845188</cx:pt>
          <cx:pt idx="2">0.00016402149981284249</cx:pt>
          <cx:pt idx="3">0.00017226390729748511</cx:pt>
          <cx:pt idx="4">0.00020473143857824397</cx:pt>
        </cx:lvl>
      </cx:numDim>
    </cx:data>
    <cx:data id="2">
      <cx:numDim type="val">
        <cx:f>'age (US)'!$O$29:$O$33</cx:f>
        <cx:lvl ptCount="5" formatCode="0.00000%">
          <cx:pt idx="0">0.00019572050019162022</cx:pt>
          <cx:pt idx="1">0.0002561667971808927</cx:pt>
          <cx:pt idx="2">0.00020776103739329589</cx:pt>
          <cx:pt idx="3">0.00023181625343754285</cx:pt>
          <cx:pt idx="4">0.00024211528616691598</cx:pt>
        </cx:lvl>
      </cx:numDim>
    </cx:data>
    <cx:data id="3">
      <cx:numDim type="val">
        <cx:f>'age (US)'!$Q$29:$Q$33</cx:f>
        <cx:lvl ptCount="5" formatCode="0.00000%">
          <cx:pt idx="0">0.00022320101191837559</cx:pt>
          <cx:pt idx="1">0.00027927402197080466</cx:pt>
          <cx:pt idx="2">0.00023289635880224967</cx:pt>
          <cx:pt idx="3">0.00023948129509325898</cx:pt>
          <cx:pt idx="4">0.00027056745368642392</cx:pt>
        </cx:lvl>
      </cx:numDim>
    </cx:data>
    <cx:data id="4">
      <cx:numDim type="val">
        <cx:f>'age (US)'!$S$29:$S$33</cx:f>
        <cx:lvl ptCount="5" formatCode="0.00000%">
          <cx:pt idx="0">0.00020818472245963759</cx:pt>
          <cx:pt idx="1">0.00028602780219349566</cx:pt>
          <cx:pt idx="2">0.00022720194275419687</cx:pt>
          <cx:pt idx="3">0.00025002256252413591</cx:pt>
          <cx:pt idx="4">0.00026844688260583242</cx:pt>
        </cx:lvl>
      </cx:numDim>
    </cx:data>
    <cx:data id="5">
      <cx:numDim type="val">
        <cx:f>'age (US)'!$U$29:$U$33</cx:f>
        <cx:lvl ptCount="5" formatCode="0.00000%">
          <cx:pt idx="0">0.0003559982283787224</cx:pt>
          <cx:pt idx="1">0.00057851239669421491</cx:pt>
          <cx:pt idx="2">0.00036964218893494402</cx:pt>
          <cx:pt idx="3">0.0003970054597363039</cx:pt>
          <cx:pt idx="4">0.00046970692236868069</cx:pt>
        </cx:lvl>
      </cx:numDim>
    </cx:data>
  </cx:chartData>
  <cx:chart>
    <cx:title pos="t" align="ctr" overlay="0">
      <cx:tx>
        <cx:txData>
          <cx:v>Suicide Rates By Age Group (Males US)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Suicide Rates By Age Group (Males US)</a:t>
          </a:r>
        </a:p>
      </cx:txPr>
    </cx:title>
    <cx:plotArea>
      <cx:plotAreaRegion>
        <cx:series layoutId="boxWhisker" uniqueId="{89425091-8AF0-4C1D-89D2-9067FEA4A465}" formatIdx="0">
          <cx:tx>
            <cx:txData>
              <cx:f>'age (US)'!$K$1</cx:f>
              <cx:v> (5-14 US)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12C5A313-D77C-4596-A635-60802EDBCC7E}" formatIdx="2">
          <cx:tx>
            <cx:txData>
              <cx:f>'age (US)'!$M$1</cx:f>
              <cx:v> (15-24 US)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59CC4DCF-04B8-4E0B-82AC-DB3CC8AECE34}" formatIdx="4">
          <cx:tx>
            <cx:txData>
              <cx:f>'age (US)'!$O$1</cx:f>
              <cx:v>(25-34 US)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5DAAB7BC-48C9-4FD0-97F4-6A406CD5426C}" formatIdx="6">
          <cx:tx>
            <cx:txData>
              <cx:f>'age (US)'!$Q$1</cx:f>
              <cx:v> (35-54 US)</cx:v>
            </cx:txData>
          </cx:tx>
          <cx:dataId val="3"/>
          <cx:layoutPr>
            <cx:visibility meanLine="1" meanMarker="1" nonoutliers="0" outliers="1"/>
            <cx:statistics quartileMethod="exclusive"/>
          </cx:layoutPr>
        </cx:series>
        <cx:series layoutId="boxWhisker" uniqueId="{00000007-09DF-4249-BBEA-23C71F72480C}">
          <cx:tx>
            <cx:txData>
              <cx:f>'age (US)'!$S$1</cx:f>
              <cx:v> (55-75 US)</cx:v>
            </cx:txData>
          </cx:tx>
          <cx:dataId val="4"/>
          <cx:layoutPr>
            <cx:statistics quartileMethod="exclusive"/>
          </cx:layoutPr>
        </cx:series>
        <cx:series layoutId="boxWhisker" uniqueId="{00000008-09DF-4249-BBEA-23C71F72480C}">
          <cx:tx>
            <cx:txData>
              <cx:f>'age (US)'!$U$1</cx:f>
              <cx:v>(75+ US)</cx:v>
            </cx:txData>
          </cx:tx>
          <cx:dataId val="5"/>
          <cx:layoutPr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/>
        <cx:title>
          <cx:tx>
            <cx:txData>
              <cx:v>%of Population that commits suicide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%of Population that commits suicide</a:t>
              </a:r>
            </a:p>
          </cx:txPr>
        </cx:title>
        <cx:majorGridlines/>
        <cx:majorTickMarks type="out"/>
        <cx:tickLabels/>
      </cx:axis>
    </cx:plotArea>
    <cx:legend pos="r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'age (US)'!$K$88:$K$92</cx:f>
        <cx:lvl ptCount="5" formatCode="0.00000%">
          <cx:pt idx="0">2.5939575522710982e-06</cx:pt>
          <cx:pt idx="1">7.7668371880687034e-06</cx:pt>
          <cx:pt idx="2">3.2943734183762454e-06</cx:pt>
          <cx:pt idx="3">4.1235663113348551e-06</cx:pt>
          <cx:pt idx="4">4.6570932543449213e-06</cx:pt>
        </cx:lvl>
      </cx:numDim>
    </cx:data>
    <cx:data id="1">
      <cx:numDim type="val">
        <cx:f>'age (US)'!$M$88:$M$92</cx:f>
        <cx:lvl ptCount="5" formatCode="0.00000%">
          <cx:pt idx="0">2.8874988818648681e-05</cx:pt>
          <cx:pt idx="1">5.2325496203558756e-05</cx:pt>
          <cx:pt idx="2">3.2010629814342064e-05</cx:pt>
          <cx:pt idx="3">3.622396902594062e-05</cx:pt>
          <cx:pt idx="4">3.939250179773305e-05</cx:pt>
        </cx:lvl>
      </cx:numDim>
    </cx:data>
    <cx:data id="2">
      <cx:numDim type="val">
        <cx:f>'age (US)'!$O$88:$O$92</cx:f>
        <cx:lvl ptCount="5" formatCode="0.00000%">
          <cx:pt idx="0">4.3194151896230857e-05</cx:pt>
          <cx:pt idx="1">6.3386338178302045e-05</cx:pt>
          <cx:pt idx="2">4.7226860060046556e-05</cx:pt>
          <cx:pt idx="3">5.0828884268116584e-05</cx:pt>
          <cx:pt idx="4">5.3842355941969845e-05</cx:pt>
        </cx:lvl>
      </cx:numDim>
    </cx:data>
    <cx:data id="3">
      <cx:numDim type="val">
        <cx:f>'age (US)'!$Q$88:$Q$92</cx:f>
        <cx:lvl ptCount="5" formatCode="0.00000%">
          <cx:pt idx="0">6.3386338178302045e-05</cx:pt>
          <cx:pt idx="1">9.1314806552648237e-05</cx:pt>
          <cx:pt idx="2">6.7477907860270662e-05</cx:pt>
          <cx:pt idx="3">6.9867063013783807e-05</cx:pt>
          <cx:pt idx="4">8.1718243660992878e-05</cx:pt>
        </cx:lvl>
      </cx:numDim>
    </cx:data>
    <cx:data id="4">
      <cx:numDim type="val">
        <cx:f>'age (US)'!$S$88:$S$92</cx:f>
        <cx:lvl ptCount="5" formatCode="0.00000%">
          <cx:pt idx="0">4.7667761542584476e-05</cx:pt>
          <cx:pt idx="1">9.7587851278040883e-05</cx:pt>
          <cx:pt idx="2">5.0570837538320807e-05</cx:pt>
          <cx:pt idx="3">5.8941841011430775e-05</cx:pt>
          <cx:pt idx="4">6.8113927374356225e-05</cx:pt>
        </cx:lvl>
      </cx:numDim>
    </cx:data>
    <cx:data id="5">
      <cx:numDim type="val">
        <cx:f>'age (US)'!$U$88:$U$92</cx:f>
        <cx:lvl ptCount="5" formatCode="0.00000%">
          <cx:pt idx="0">3.5041433567567454e-05</cx:pt>
          <cx:pt idx="1">8.1786988749447896e-05</cx:pt>
          <cx:pt idx="2">3.7598683856340359e-05</cx:pt>
          <cx:pt idx="3">4.0650752429729402e-05</cx:pt>
          <cx:pt idx="4">5.5899473583996571e-05</cx:pt>
        </cx:lvl>
      </cx:numDim>
    </cx:data>
  </cx:chartData>
  <cx:chart>
    <cx:title pos="t" align="ctr" overlay="0">
      <cx:tx>
        <cx:txData>
          <cx:v>Suicide Rates By Age Group (Females US)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Suicide Rates By Age Group (Females US)</a:t>
          </a:r>
        </a:p>
      </cx:txPr>
    </cx:title>
    <cx:plotArea>
      <cx:plotAreaRegion>
        <cx:series layoutId="boxWhisker" uniqueId="{31180F9F-CF7D-4DFC-982F-857B7BC0FE51}">
          <cx:tx>
            <cx:txData>
              <cx:f>'age (US)'!$K$60</cx:f>
              <cx:v>(5-14 US)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1-BADA-4D6B-B517-4336531D7D3E}">
          <cx:tx>
            <cx:txData>
              <cx:f>'age (US)'!$M$60</cx:f>
              <cx:v> (15-24 US)</cx:v>
            </cx:txData>
          </cx:tx>
          <cx:dataId val="1"/>
          <cx:layoutPr>
            <cx:statistics quartileMethod="exclusive"/>
          </cx:layoutPr>
        </cx:series>
        <cx:series layoutId="boxWhisker" uniqueId="{00000002-BADA-4D6B-B517-4336531D7D3E}">
          <cx:tx>
            <cx:txData>
              <cx:f>'age (US)'!$O$60</cx:f>
              <cx:v>(25-34 US)</cx:v>
            </cx:txData>
          </cx:tx>
          <cx:dataId val="2"/>
          <cx:layoutPr>
            <cx:statistics quartileMethod="exclusive"/>
          </cx:layoutPr>
        </cx:series>
        <cx:series layoutId="boxWhisker" uniqueId="{00000003-BADA-4D6B-B517-4336531D7D3E}">
          <cx:tx>
            <cx:txData>
              <cx:f>'age (US)'!$Q$60</cx:f>
              <cx:v> (35-54 US)</cx:v>
            </cx:txData>
          </cx:tx>
          <cx:dataId val="3"/>
          <cx:layoutPr>
            <cx:statistics quartileMethod="exclusive"/>
          </cx:layoutPr>
        </cx:series>
        <cx:series layoutId="boxWhisker" uniqueId="{00000004-BADA-4D6B-B517-4336531D7D3E}">
          <cx:tx>
            <cx:txData>
              <cx:f>'age (US)'!$S$60</cx:f>
              <cx:v>(55-74 US)</cx:v>
            </cx:txData>
          </cx:tx>
          <cx:dataId val="4"/>
          <cx:layoutPr>
            <cx:statistics quartileMethod="exclusive"/>
          </cx:layoutPr>
        </cx:series>
        <cx:series layoutId="boxWhisker" uniqueId="{00000005-BADA-4D6B-B517-4336531D7D3E}">
          <cx:tx>
            <cx:txData>
              <cx:f>'age (US)'!$U$60</cx:f>
              <cx:v>(75+ US)</cx:v>
            </cx:txData>
          </cx:tx>
          <cx:dataId val="5"/>
          <cx:layoutPr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/>
        <cx:title>
          <cx:tx>
            <cx:txData>
              <cx:v>% of Populaton That Commits Suicide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% of Populaton That Commits Suicide</a:t>
              </a:r>
            </a:p>
          </cx:txPr>
        </cx:title>
        <cx:majorGridlines/>
        <cx:majorTickMarks type="out"/>
        <cx:tickLabels/>
      </cx:axis>
    </cx:plotArea>
    <cx:legend pos="r" align="ctr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'Age (GER)'!$K$29:$K$33</cx:f>
        <cx:lvl ptCount="5" formatCode="0.00000%">
          <cx:pt idx="0">1.6112698659504036e-06</cx:pt>
          <cx:pt idx="1">1.0296405021140491e-05</cx:pt>
          <cx:pt idx="2">3.4796779669051418e-06</cx:pt>
          <cx:pt idx="3">5.2696281136620055e-06</cx:pt>
          <cx:pt idx="4">6.2466698483828197e-06</cx:pt>
        </cx:lvl>
      </cx:numDim>
    </cx:data>
    <cx:data id="1">
      <cx:numDim type="val">
        <cx:f>'Age (GER)'!$M$29:$M$33</cx:f>
        <cx:lvl ptCount="5" formatCode="0.00000%">
          <cx:pt idx="0">8.3180319890272772e-05</cx:pt>
          <cx:pt idx="1">0.00014418872909263428</cx:pt>
          <cx:pt idx="2">9.4202238727268751e-05</cx:pt>
          <cx:pt idx="3">0.00011602920885293475</cx:pt>
          <cx:pt idx="4">0.00012794675236225476</cx:pt>
        </cx:lvl>
      </cx:numDim>
    </cx:data>
    <cx:data id="2">
      <cx:numDim type="val">
        <cx:f>'Age (GER)'!$O$29:$O$33</cx:f>
        <cx:lvl ptCount="5" formatCode="0.00000%">
          <cx:pt idx="0">0.00012672731445076201</cx:pt>
          <cx:pt idx="1">0.00022166275193743934</cx:pt>
          <cx:pt idx="2">0.00013696861560761936</cx:pt>
          <cx:pt idx="3">0.00016087920048574682</cx:pt>
          <cx:pt idx="4">0.00020034558508061497</cx:pt>
        </cx:lvl>
      </cx:numDim>
    </cx:data>
    <cx:data id="3">
      <cx:numDim type="val">
        <cx:f>'Age (GER)'!$Q$29:$Q$33</cx:f>
        <cx:lvl ptCount="5" formatCode="0.00000%">
          <cx:pt idx="0">0.00019123489575420571</cx:pt>
          <cx:pt idx="1">0.00030657887674223042</cx:pt>
          <cx:pt idx="2">0.00020355706586067067</cx:pt>
          <cx:pt idx="3">0.00024046462559130784</cx:pt>
          <cx:pt idx="4">0.00026996967536164237</cx:pt>
        </cx:lvl>
      </cx:numDim>
    </cx:data>
    <cx:data id="4">
      <cx:numDim type="val">
        <cx:f>'Age (GER)'!$S$29:$S$33</cx:f>
        <cx:lvl ptCount="5" formatCode="0.00000%">
          <cx:pt idx="0">0.00023797578382665061</cx:pt>
          <cx:pt idx="1">0.00036492696910406334</cx:pt>
          <cx:pt idx="2">0.0002533336272133648</cx:pt>
          <cx:pt idx="3">0.00027337132437103969</cx:pt>
          <cx:pt idx="4">0.00030567921801430745</cx:pt>
        </cx:lvl>
      </cx:numDim>
    </cx:data>
    <cx:data id="5">
      <cx:numDim type="val">
        <cx:f>'Age (GER)'!$U$29:$U$33</cx:f>
        <cx:lvl ptCount="5" formatCode="0.00000%">
          <cx:pt idx="0">0.0004602102387766178</cx:pt>
          <cx:pt idx="1">0.00088257553705536472</cx:pt>
          <cx:pt idx="2">0.00048388738417561467</cx:pt>
          <cx:pt idx="3">0.0005987396239417065</cx:pt>
          <cx:pt idx="4">0.00076811478624409877</cx:pt>
        </cx:lvl>
      </cx:numDim>
    </cx:data>
  </cx:chartData>
  <cx:chart>
    <cx:title pos="t" align="ctr" overlay="0">
      <cx:tx>
        <cx:txData>
          <cx:v>Suicide Rates By Age Group (Males GER)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Suicide Rates By Age Group (Males GER)</a:t>
          </a:r>
        </a:p>
      </cx:txPr>
    </cx:title>
    <cx:plotArea>
      <cx:plotAreaRegion>
        <cx:series layoutId="boxWhisker" uniqueId="{3342C8AB-8E5C-4BCC-BD6B-CD1D4CB3E5BB}">
          <cx:tx>
            <cx:txData>
              <cx:f>'Age (GER)'!$K$1</cx:f>
              <cx:v>5-14 (GER)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1-5A8F-4B3E-A37F-4752DF1E6A15}">
          <cx:tx>
            <cx:txData>
              <cx:f>'Age (GER)'!$M$1</cx:f>
              <cx:v>15-24 (GER)</cx:v>
            </cx:txData>
          </cx:tx>
          <cx:dataId val="1"/>
          <cx:layoutPr>
            <cx:statistics quartileMethod="exclusive"/>
          </cx:layoutPr>
        </cx:series>
        <cx:series layoutId="boxWhisker" uniqueId="{00000002-5A8F-4B3E-A37F-4752DF1E6A15}">
          <cx:tx>
            <cx:txData>
              <cx:f>'Age (GER)'!$O$1</cx:f>
              <cx:v>25-34 (GER)</cx:v>
            </cx:txData>
          </cx:tx>
          <cx:dataId val="2"/>
          <cx:layoutPr>
            <cx:statistics quartileMethod="exclusive"/>
          </cx:layoutPr>
        </cx:series>
        <cx:series layoutId="boxWhisker" uniqueId="{00000003-5A8F-4B3E-A37F-4752DF1E6A15}">
          <cx:tx>
            <cx:txData>
              <cx:f>'Age (GER)'!$Q$1</cx:f>
              <cx:v>35-54 (GER)</cx:v>
            </cx:txData>
          </cx:tx>
          <cx:dataId val="3"/>
          <cx:layoutPr>
            <cx:statistics quartileMethod="exclusive"/>
          </cx:layoutPr>
        </cx:series>
        <cx:series layoutId="boxWhisker" uniqueId="{00000004-5A8F-4B3E-A37F-4752DF1E6A15}">
          <cx:tx>
            <cx:txData>
              <cx:f>'Age (GER)'!$S$1</cx:f>
              <cx:v>55-74 (GER)</cx:v>
            </cx:txData>
          </cx:tx>
          <cx:dataId val="4"/>
          <cx:layoutPr>
            <cx:statistics quartileMethod="exclusive"/>
          </cx:layoutPr>
        </cx:series>
        <cx:series layoutId="boxWhisker" uniqueId="{00000005-5A8F-4B3E-A37F-4752DF1E6A15}">
          <cx:tx>
            <cx:txData>
              <cx:f>'Age (GER)'!$U$1</cx:f>
              <cx:v>75+ (GER)</cx:v>
            </cx:txData>
          </cx:tx>
          <cx:dataId val="5"/>
          <cx:layoutPr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/>
        <cx:title>
          <cx:tx>
            <cx:txData>
              <cx:v>% Of Population That Commits Suicide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% Of Population That Commits Suicide</a:t>
              </a:r>
            </a:p>
          </cx:txPr>
        </cx:title>
        <cx:majorGridlines/>
        <cx:majorTickMarks type="out"/>
        <cx:tickLabels/>
      </cx:axis>
    </cx:plotArea>
    <cx:legend pos="r" align="ctr" overlay="0"/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'Age (GER)'!$K$81:$K$85</cx:f>
        <cx:lvl ptCount="5" formatCode="0.00000%">
          <cx:pt idx="0">1.2046741356463077e-06</cx:pt>
          <cx:pt idx="1">0.00029514911045693074</cx:pt>
          <cx:pt idx="2">3.5497840679491721e-05</cx:pt>
          <cx:pt idx="3">6.5961989781166845e-05</cx:pt>
          <cx:pt idx="4">0.0001553010976061858</cx:pt>
        </cx:lvl>
      </cx:numDim>
    </cx:data>
    <cx:data id="1">
      <cx:numDim type="val">
        <cx:f>'Age (GER)'!$M$81:$M$85</cx:f>
        <cx:lvl ptCount="5" formatCode="0.00000%">
          <cx:pt idx="0">1.797106658280169e-06</cx:pt>
          <cx:pt idx="1">0.00023938474870017332</cx:pt>
          <cx:pt idx="2">3.4391071811217349e-05</cx:pt>
          <cx:pt idx="3">6.5744881148505532e-05</cx:pt>
          <cx:pt idx="4">0.00012930920396785414</cx:pt>
        </cx:lvl>
      </cx:numDim>
    </cx:data>
    <cx:data id="2">
      <cx:numDim type="val">
        <cx:f>'Age (GER)'!$O$81:$O$85</cx:f>
        <cx:lvl ptCount="5" formatCode="0.00000%">
          <cx:pt idx="0">1.8484190125607003e-06</cx:pt>
          <cx:pt idx="1">0.00018515771778898448</cx:pt>
          <cx:pt idx="2">3.030817439347534e-05</cx:pt>
          <cx:pt idx="3">7.1415303227357103e-05</cx:pt>
          <cx:pt idx="4">0.00010745349195392714</cx:pt>
        </cx:lvl>
      </cx:numDim>
    </cx:data>
    <cx:data id="3">
      <cx:numDim type="val">
        <cx:f>'Age (GER)'!$Q$81:$Q$85</cx:f>
        <cx:lvl ptCount="5" formatCode="0.00000%">
          <cx:pt idx="0">1.445699177469453e-06</cx:pt>
          <cx:pt idx="1">0.00018018152067623635</cx:pt>
          <cx:pt idx="2">2.4417811559326499e-05</cx:pt>
          <cx:pt idx="3">3.9794153196215186e-05</cx:pt>
          <cx:pt idx="4">9.5271355280410224e-05</cx:pt>
        </cx:lvl>
      </cx:numDim>
    </cx:data>
    <cx:data id="4">
      <cx:numDim type="val">
        <cx:f>'Age (GER)'!$S$81:$S$85</cx:f>
        <cx:lvl ptCount="5" formatCode="0.00000%">
          <cx:pt idx="0">1.5889376045388533e-06</cx:pt>
          <cx:pt idx="1">0.00013213014219423975</cx:pt>
          <cx:pt idx="2">2.7288514919125246e-05</cx:pt>
          <cx:pt idx="3">4.8664054546958076e-05</cx:pt>
          <cx:pt idx="4">7.9473915287968955e-05</cx:pt>
        </cx:lvl>
      </cx:numDim>
    </cx:data>
    <cx:data id="5">
      <cx:numDim type="val">
        <cx:f>'Age (GER)'!$U$81:$U$85</cx:f>
        <cx:lvl ptCount="5" formatCode="0.00000%">
          <cx:pt idx="0">2.2844695761480818e-06</cx:pt>
          <cx:pt idx="1">0.00013023700421496202</cx:pt>
          <cx:pt idx="2">2.8425561653037883e-05</cx:pt>
          <cx:pt idx="3">6.7633041305013196e-05</cx:pt>
          <cx:pt idx="4">8.8231699338813397e-05</cx:pt>
        </cx:lvl>
      </cx:numDim>
    </cx:data>
  </cx:chartData>
  <cx:chart>
    <cx:title pos="t" align="ctr" overlay="0">
      <cx:tx>
        <cx:txData>
          <cx:v>Suicide Rates By Age Group (Females GER)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Suicide Rates By Age Group (Females GER)</a:t>
          </a:r>
        </a:p>
      </cx:txPr>
    </cx:title>
    <cx:plotArea>
      <cx:plotAreaRegion>
        <cx:series layoutId="boxWhisker" uniqueId="{2714A553-D311-47A3-B2EB-5A00DDB699EE}">
          <cx:tx>
            <cx:txData>
              <cx:f>'Age (GER)'!$K$53</cx:f>
              <cx:v>5-14 (GER)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1-10CE-4FDB-8BC1-E6DD0E2AF950}">
          <cx:tx>
            <cx:txData>
              <cx:f>'Age (GER)'!$M$53</cx:f>
              <cx:v>15-24 (GER)</cx:v>
            </cx:txData>
          </cx:tx>
          <cx:dataId val="1"/>
          <cx:layoutPr>
            <cx:statistics quartileMethod="exclusive"/>
          </cx:layoutPr>
        </cx:series>
        <cx:series layoutId="boxWhisker" uniqueId="{00000002-10CE-4FDB-8BC1-E6DD0E2AF950}">
          <cx:tx>
            <cx:txData>
              <cx:f>'Age (GER)'!$O$53</cx:f>
              <cx:v>25-34 (GER)</cx:v>
            </cx:txData>
          </cx:tx>
          <cx:dataId val="2"/>
          <cx:layoutPr>
            <cx:statistics quartileMethod="exclusive"/>
          </cx:layoutPr>
        </cx:series>
        <cx:series layoutId="boxWhisker" uniqueId="{00000003-10CE-4FDB-8BC1-E6DD0E2AF950}">
          <cx:tx>
            <cx:txData>
              <cx:f>'Age (GER)'!$Q$53</cx:f>
              <cx:v>35-54 (GER)</cx:v>
            </cx:txData>
          </cx:tx>
          <cx:dataId val="3"/>
          <cx:layoutPr>
            <cx:statistics quartileMethod="exclusive"/>
          </cx:layoutPr>
        </cx:series>
        <cx:series layoutId="boxWhisker" uniqueId="{00000004-10CE-4FDB-8BC1-E6DD0E2AF950}">
          <cx:tx>
            <cx:txData>
              <cx:f>'Age (GER)'!$S$53</cx:f>
              <cx:v>55-74 (GER)</cx:v>
            </cx:txData>
          </cx:tx>
          <cx:dataId val="4"/>
          <cx:layoutPr>
            <cx:statistics quartileMethod="exclusive"/>
          </cx:layoutPr>
        </cx:series>
        <cx:series layoutId="boxWhisker" uniqueId="{00000005-10CE-4FDB-8BC1-E6DD0E2AF950}">
          <cx:tx>
            <cx:txData>
              <cx:f>'Age (GER)'!$U$53</cx:f>
              <cx:v>75+(GER)</cx:v>
            </cx:txData>
          </cx:tx>
          <cx:dataId val="5"/>
          <cx:layoutPr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/>
        <cx:title>
          <cx:tx>
            <cx:txData>
              <cx:v>% Of Population That Commits Suicide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% Of Population That Commits Suicide</a:t>
              </a:r>
            </a:p>
          </cx:txPr>
        </cx:title>
        <cx:majorGridlines/>
        <cx:majorTickMarks type="out"/>
        <cx:tickLabels/>
      </cx:axis>
    </cx:plotArea>
    <cx:legend pos="r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6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48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37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7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4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1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9398-C262-4D93-9B13-585341928234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60A24D-FA42-43CC-A91C-46ECF926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14/relationships/chartEx" Target="../charts/chartEx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14/relationships/chartEx" Target="../charts/chartEx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healthinfo/statistics/mortality/whodp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FB7C-D16D-4F36-B332-547690638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Suicide In The United States And Germany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A64B7-974C-4FE5-9207-7AFB7900B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Caroline Strayer</a:t>
            </a:r>
          </a:p>
          <a:p>
            <a:r>
              <a:rPr lang="en-US" dirty="0"/>
              <a:t>DSCI 101</a:t>
            </a:r>
          </a:p>
          <a:p>
            <a:r>
              <a:rPr lang="en-US" dirty="0"/>
              <a:t>Tuesday/Thursday</a:t>
            </a:r>
          </a:p>
        </p:txBody>
      </p:sp>
    </p:spTree>
    <p:extLst>
      <p:ext uri="{BB962C8B-B14F-4D97-AF65-F5344CB8AC3E}">
        <p14:creationId xmlns:p14="http://schemas.microsoft.com/office/powerpoint/2010/main" val="31563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BEE9-06E2-4D0E-AF7C-39C2D859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A0C8-4E77-4B98-B14A-FEF8EADC1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66268"/>
            <a:ext cx="4184035" cy="38807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Females in The United States</a:t>
            </a:r>
          </a:p>
          <a:p>
            <a:r>
              <a:rPr lang="en-US" sz="1400" dirty="0"/>
              <a:t>Started lower and ended higher</a:t>
            </a:r>
          </a:p>
          <a:p>
            <a:r>
              <a:rPr lang="en-US" sz="1400" dirty="0"/>
              <a:t>Added together the total population for each year and the total number of suicides for each year to complete</a:t>
            </a:r>
          </a:p>
          <a:p>
            <a:endParaRPr lang="en-US" sz="1400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C75BA-46AE-45FC-9D42-A69FB714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567" y="1566267"/>
            <a:ext cx="418403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Females in Germany</a:t>
            </a:r>
          </a:p>
          <a:p>
            <a:r>
              <a:rPr lang="en-US" sz="1400" dirty="0"/>
              <a:t>Started higher and ended lower</a:t>
            </a:r>
          </a:p>
          <a:p>
            <a:r>
              <a:rPr lang="en-US" sz="14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488DDCC-6D40-4D0F-8737-AC71CD8509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129354"/>
              </p:ext>
            </p:extLst>
          </p:nvPr>
        </p:nvGraphicFramePr>
        <p:xfrm>
          <a:off x="1290653" y="3123028"/>
          <a:ext cx="7141431" cy="37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077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D610-61A2-473E-B523-0A3A77CE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Comparison of 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B0AA-BB3E-457B-800A-CE266B0AD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680846"/>
            <a:ext cx="3910819" cy="48955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The United States</a:t>
            </a:r>
          </a:p>
          <a:p>
            <a:endParaRPr lang="en-US" sz="2400" dirty="0"/>
          </a:p>
          <a:p>
            <a:r>
              <a:rPr lang="en-US" dirty="0"/>
              <a:t>Most at risk females</a:t>
            </a:r>
          </a:p>
          <a:p>
            <a:pPr lvl="1"/>
            <a:r>
              <a:rPr lang="en-US" sz="1200" dirty="0"/>
              <a:t>Ages 35-54</a:t>
            </a:r>
          </a:p>
          <a:p>
            <a:r>
              <a:rPr lang="en-US" sz="1600" dirty="0"/>
              <a:t>Used the MAX, MIN, and Quartile functions to complete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Most at risk males</a:t>
            </a:r>
          </a:p>
          <a:p>
            <a:pPr lvl="1"/>
            <a:r>
              <a:rPr lang="en-US" sz="1200" dirty="0"/>
              <a:t>Ages 75 and older</a:t>
            </a:r>
          </a:p>
          <a:p>
            <a:r>
              <a:rPr lang="en-US" sz="1600" dirty="0"/>
              <a:t>Used the MAX, MIN, and Quartile functions to complete</a:t>
            </a:r>
          </a:p>
          <a:p>
            <a:endParaRPr lang="en-US" sz="1400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6EDB0CC0-58DD-4DF3-B040-9CC4DCCAE91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40483154"/>
                  </p:ext>
                </p:extLst>
              </p:nvPr>
            </p:nvGraphicFramePr>
            <p:xfrm>
              <a:off x="535114" y="4128625"/>
              <a:ext cx="485775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6EDB0CC0-58DD-4DF3-B040-9CC4DCCAE9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114" y="4128625"/>
                <a:ext cx="4857750" cy="27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B04DB57-71D9-485D-AB72-2DA941FEC4D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8975397"/>
                  </p:ext>
                </p:extLst>
              </p:nvPr>
            </p:nvGraphicFramePr>
            <p:xfrm>
              <a:off x="489123" y="135777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B04DB57-71D9-485D-AB72-2DA941FEC4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123" y="1357775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2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D84D-C7AF-48B2-BBDF-2EE0EC55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07B1E-EDC3-4C2E-845B-0A518C59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437" y="1625600"/>
            <a:ext cx="3914211" cy="51253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Germany</a:t>
            </a:r>
            <a:endParaRPr lang="en-US" sz="2000" dirty="0"/>
          </a:p>
          <a:p>
            <a:pPr marL="0" indent="0" algn="ctr">
              <a:buNone/>
            </a:pPr>
            <a:endParaRPr lang="en-US" sz="2400" dirty="0"/>
          </a:p>
          <a:p>
            <a:r>
              <a:rPr lang="en-US" dirty="0"/>
              <a:t>Most at risk females</a:t>
            </a:r>
          </a:p>
          <a:p>
            <a:pPr lvl="1"/>
            <a:r>
              <a:rPr lang="en-US" sz="1400" dirty="0"/>
              <a:t>Ages 5-14</a:t>
            </a:r>
          </a:p>
          <a:p>
            <a:r>
              <a:rPr lang="en-US" dirty="0"/>
              <a:t>Used the MAX, MIN, and Quartile functions to complete</a:t>
            </a:r>
          </a:p>
          <a:p>
            <a:pPr marL="342900" lvl="1" indent="-342900"/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Most at risk males</a:t>
            </a:r>
          </a:p>
          <a:p>
            <a:pPr lvl="1"/>
            <a:r>
              <a:rPr lang="en-US" sz="1400" dirty="0"/>
              <a:t>Ages 75 and older</a:t>
            </a:r>
          </a:p>
          <a:p>
            <a:r>
              <a:rPr lang="en-US" dirty="0"/>
              <a:t>Used the MAX, MIN, and Quartile functions to complete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1EF7910-2992-4D7C-8EDB-13D9206AE9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21095568"/>
                  </p:ext>
                </p:extLst>
              </p:nvPr>
            </p:nvGraphicFramePr>
            <p:xfrm>
              <a:off x="400160" y="4188265"/>
              <a:ext cx="4762683" cy="266973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71EF7910-2992-4D7C-8EDB-13D9206AE9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160" y="4188265"/>
                <a:ext cx="4762683" cy="2669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A7952A98-ADE4-49C8-B8AB-3193885907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35413092"/>
                  </p:ext>
                </p:extLst>
              </p:nvPr>
            </p:nvGraphicFramePr>
            <p:xfrm>
              <a:off x="495501" y="1445065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A7952A98-ADE4-49C8-B8AB-3193885907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501" y="1445065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3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7610-DEED-4C77-9EE4-24930A18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Answer To 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189A-B6FC-4764-8506-F236989F9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 what group of people are affected by suicide the most?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000" dirty="0">
                <a:solidFill>
                  <a:srgbClr val="CF3A0B"/>
                </a:solidFill>
              </a:rPr>
              <a:t>Males Aged 75 and older are more at risk than any other demographic in both The United States and Germany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89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4D60-ED07-4E96-8496-A9AC8FCA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507E-F1C7-468B-8E41-8D272B8BB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than two countries in the world.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Are males the most affected in most countries?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What about age?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Do poverty levels, economy, and government play a role? </a:t>
            </a:r>
          </a:p>
        </p:txBody>
      </p:sp>
    </p:spTree>
    <p:extLst>
      <p:ext uri="{BB962C8B-B14F-4D97-AF65-F5344CB8AC3E}">
        <p14:creationId xmlns:p14="http://schemas.microsoft.com/office/powerpoint/2010/main" val="190772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7B94C-F7A3-4083-A592-15B0904C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C7AB65-6C91-429D-9FE8-3BA73F6B4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334" y="2290547"/>
            <a:ext cx="994043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(n.d.). Retrieved from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http://apps.who.int/healthinfo/statistics/mortality/whodpms/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en-US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lang="en-US" alt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buClrTx/>
              <a:buSzTx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914400">
              <a:buClrTx/>
              <a:buSzTx/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>
              <a:buClrTx/>
              <a:buSzTx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Szamil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(2018, August).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Suicide Statistics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Kaggle: https://www.kaggle.com/szamil/who-suicide-statistics/version/1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9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DD7C-937B-4D40-896D-61B1832C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F11F-64D3-4437-9595-D5975616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Thank you all for your time and attention.</a:t>
            </a:r>
          </a:p>
        </p:txBody>
      </p:sp>
    </p:spTree>
    <p:extLst>
      <p:ext uri="{BB962C8B-B14F-4D97-AF65-F5344CB8AC3E}">
        <p14:creationId xmlns:p14="http://schemas.microsoft.com/office/powerpoint/2010/main" val="10852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2CEC-FA6D-4864-A311-E17963E5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Demographic Is Most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A545-88C9-476C-B8E7-46AD1FDE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Looking at Data from the World Health Organization from 1990 to 2015, what group of people is most at risk?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Factors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Age 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30356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2BDF-316C-4E50-9C76-BF6B00F7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7A742-7F79-49D1-8531-859B1FF6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87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Where was everything found?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Suicide Data from Kaggle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Originally found in the World Health Organization Mortality Database</a:t>
            </a:r>
          </a:p>
          <a:p>
            <a:pPr lvl="1"/>
            <a:r>
              <a:rPr lang="en-US" sz="1800" dirty="0"/>
              <a:t>Contained Data from 141 countries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CSV File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1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2BEB4-1B34-46A6-99EB-9CCA8DF0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F20F-17E9-412E-A9DF-1D03795C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49" y="1476345"/>
            <a:ext cx="5892278" cy="4451226"/>
          </a:xfrm>
        </p:spPr>
        <p:txBody>
          <a:bodyPr/>
          <a:lstStyle/>
          <a:p>
            <a:r>
              <a:rPr lang="en-US" dirty="0"/>
              <a:t>Determine what countries to analyze</a:t>
            </a:r>
          </a:p>
          <a:p>
            <a:endParaRPr lang="en-US" dirty="0"/>
          </a:p>
          <a:p>
            <a:r>
              <a:rPr lang="en-US" dirty="0"/>
              <a:t>Fix timing issues</a:t>
            </a:r>
          </a:p>
          <a:p>
            <a:pPr lvl="1"/>
            <a:r>
              <a:rPr lang="en-US" sz="1400" dirty="0"/>
              <a:t>Data time ranges between The United States and Germany (Indicated by orange arrows)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Change the Age field</a:t>
            </a:r>
          </a:p>
          <a:p>
            <a:pPr lvl="1"/>
            <a:r>
              <a:rPr lang="en-US" sz="1400" dirty="0"/>
              <a:t>Changed Age field from containing age ranges to singular age values that implied the range (Blue arrow)</a:t>
            </a:r>
          </a:p>
          <a:p>
            <a:pPr lvl="1"/>
            <a:r>
              <a:rPr lang="en-US" sz="1400" dirty="0"/>
              <a:t>Changed by using the Find and Replace feature of Excel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91F134-8F0F-4818-B67F-996A8F8FD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47" y="1092744"/>
            <a:ext cx="2467844" cy="17643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C3ACF3-A209-4E81-8C56-BE7DF21B998E}"/>
              </a:ext>
            </a:extLst>
          </p:cNvPr>
          <p:cNvCxnSpPr>
            <a:cxnSpLocks/>
          </p:cNvCxnSpPr>
          <p:nvPr/>
        </p:nvCxnSpPr>
        <p:spPr>
          <a:xfrm flipV="1">
            <a:off x="9161460" y="2988179"/>
            <a:ext cx="0" cy="71377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AD818B03-F1E3-4B5F-AE1F-9CB0A85D1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47" y="3833052"/>
            <a:ext cx="2622582" cy="182188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D5C9C4-98F8-404F-AE2E-87BE6F68482F}"/>
              </a:ext>
            </a:extLst>
          </p:cNvPr>
          <p:cNvCxnSpPr>
            <a:cxnSpLocks/>
          </p:cNvCxnSpPr>
          <p:nvPr/>
        </p:nvCxnSpPr>
        <p:spPr>
          <a:xfrm flipV="1">
            <a:off x="9274002" y="5772826"/>
            <a:ext cx="0" cy="5706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6E854D-FB56-4489-BAA1-6973DEA0B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2" y="5050549"/>
            <a:ext cx="3282462" cy="175404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195715A-BDFE-4917-94A6-25D78E7D4A37}"/>
              </a:ext>
            </a:extLst>
          </p:cNvPr>
          <p:cNvCxnSpPr>
            <a:cxnSpLocks/>
          </p:cNvCxnSpPr>
          <p:nvPr/>
        </p:nvCxnSpPr>
        <p:spPr>
          <a:xfrm>
            <a:off x="1334313" y="5927570"/>
            <a:ext cx="686758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73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8899-4F23-4D2F-AD90-09CBB994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 Dataset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A9BE9-E156-4E1D-A59C-6A0979632E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 3" panose="05040102010807070707" pitchFamily="18" charset="2"/>
              <a:buChar char=""/>
            </a:pPr>
            <a:r>
              <a:rPr lang="en-US" sz="2000" dirty="0"/>
              <a:t>Six Fields</a:t>
            </a:r>
          </a:p>
          <a:p>
            <a:pPr lvl="1"/>
            <a:r>
              <a:rPr lang="en-US" sz="1800" dirty="0"/>
              <a:t>Country: </a:t>
            </a:r>
            <a:r>
              <a:rPr lang="en-US" dirty="0"/>
              <a:t>Text Field</a:t>
            </a:r>
          </a:p>
          <a:p>
            <a:pPr lvl="2"/>
            <a:r>
              <a:rPr lang="en-US" sz="1600" dirty="0"/>
              <a:t>The Country on Earth where data is found</a:t>
            </a:r>
          </a:p>
          <a:p>
            <a:pPr lvl="1"/>
            <a:r>
              <a:rPr lang="en-US" sz="1800" dirty="0"/>
              <a:t>Year: </a:t>
            </a:r>
            <a:r>
              <a:rPr lang="en-US" dirty="0"/>
              <a:t>Integer</a:t>
            </a:r>
          </a:p>
          <a:p>
            <a:pPr lvl="2"/>
            <a:r>
              <a:rPr lang="en-US" sz="1600" dirty="0"/>
              <a:t>Year in which data took place</a:t>
            </a:r>
          </a:p>
          <a:p>
            <a:pPr lvl="1"/>
            <a:r>
              <a:rPr lang="en-US" sz="1800" dirty="0"/>
              <a:t>Sex:</a:t>
            </a:r>
            <a:r>
              <a:rPr lang="en-US" dirty="0"/>
              <a:t> Text Field</a:t>
            </a:r>
          </a:p>
          <a:p>
            <a:pPr lvl="2"/>
            <a:r>
              <a:rPr lang="en-US" sz="1600" dirty="0"/>
              <a:t>Female or Male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0A62C7-EB27-45D7-97C6-2F3186F35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2491894"/>
            <a:ext cx="4968430" cy="388077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800" dirty="0"/>
              <a:t>Suicide Number: </a:t>
            </a:r>
            <a:r>
              <a:rPr lang="en-US" dirty="0"/>
              <a:t>Integer</a:t>
            </a:r>
          </a:p>
          <a:p>
            <a:pPr lvl="2"/>
            <a:r>
              <a:rPr lang="en-US" sz="1600" dirty="0"/>
              <a:t>The number of suicides committed in relation to the Year, Sex, and Age fields</a:t>
            </a:r>
          </a:p>
          <a:p>
            <a:pPr lvl="1"/>
            <a:r>
              <a:rPr lang="en-US" sz="1800" dirty="0"/>
              <a:t>Population:</a:t>
            </a:r>
            <a:r>
              <a:rPr lang="en-US" dirty="0"/>
              <a:t> Integer</a:t>
            </a:r>
          </a:p>
          <a:p>
            <a:pPr lvl="2"/>
            <a:r>
              <a:rPr lang="en-US" sz="1600" dirty="0"/>
              <a:t>number of total living people.</a:t>
            </a:r>
          </a:p>
          <a:p>
            <a:pPr lvl="1"/>
            <a:r>
              <a:rPr lang="en-US" sz="1800" dirty="0"/>
              <a:t>Age: </a:t>
            </a:r>
            <a:r>
              <a:rPr lang="en-US" dirty="0"/>
              <a:t>Integer Range</a:t>
            </a:r>
          </a:p>
          <a:p>
            <a:pPr lvl="2"/>
            <a:r>
              <a:rPr lang="en-US" dirty="0"/>
              <a:t>there are 6 age ranges 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5-14 years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15-24 years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25-34 years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35-54 years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55-74 years</a:t>
            </a:r>
          </a:p>
          <a:p>
            <a:pPr lvl="3">
              <a:buFont typeface="+mj-lt"/>
              <a:buAutoNum type="arabicPeriod"/>
            </a:pPr>
            <a:r>
              <a:rPr lang="en-US" dirty="0"/>
              <a:t>Ages 75+ years</a:t>
            </a:r>
          </a:p>
          <a:p>
            <a:pPr lvl="3">
              <a:buFont typeface="+mj-lt"/>
              <a:buAutoNum type="arabicPeriod"/>
            </a:pPr>
            <a:endParaRPr lang="en-US" dirty="0"/>
          </a:p>
          <a:p>
            <a:pPr marL="1257300" lvl="2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75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8AE9-44EF-4E6E-838A-9CFD06DC5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E97B-1649-42AB-8156-7A38FBFFE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7322" y="2367628"/>
            <a:ext cx="6173632" cy="3880772"/>
          </a:xfrm>
        </p:spPr>
        <p:txBody>
          <a:bodyPr/>
          <a:lstStyle/>
          <a:p>
            <a:r>
              <a:rPr lang="en-US" sz="2800" dirty="0"/>
              <a:t>% of Population: Integer</a:t>
            </a:r>
          </a:p>
          <a:p>
            <a:pPr lvl="1"/>
            <a:r>
              <a:rPr lang="en-US" sz="2000" dirty="0"/>
              <a:t>The percentage of a certain demographic that committed suicide </a:t>
            </a:r>
          </a:p>
          <a:p>
            <a:pPr lvl="1"/>
            <a:r>
              <a:rPr lang="en-US" sz="2000" dirty="0"/>
              <a:t>Derived to complete analysis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5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BECC-BD76-4205-8AE1-07F8E326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ABBB4-4C67-4942-91C3-3089ECBD0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3313527"/>
            <a:ext cx="4213757" cy="3436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Females In The United States</a:t>
            </a:r>
          </a:p>
          <a:p>
            <a:r>
              <a:rPr lang="en-US" sz="1600" dirty="0"/>
              <a:t>Rate was stable from 1990 to 2000</a:t>
            </a:r>
          </a:p>
          <a:p>
            <a:r>
              <a:rPr lang="en-US" sz="1600" dirty="0"/>
              <a:t>28.7% increase from 2000 to 2015. </a:t>
            </a:r>
          </a:p>
          <a:p>
            <a:r>
              <a:rPr lang="en-US" sz="1600" dirty="0"/>
              <a:t>0.006% maximum percent of the population that committed suicide</a:t>
            </a:r>
          </a:p>
          <a:p>
            <a:r>
              <a:rPr lang="en-US" sz="1600" dirty="0"/>
              <a:t>Used SUMIF function.</a:t>
            </a:r>
          </a:p>
          <a:p>
            <a:r>
              <a:rPr lang="en-US" sz="16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9E528-E810-4C5E-B8EB-429E80945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4424" y="3316635"/>
            <a:ext cx="4213757" cy="3451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Males In The United States</a:t>
            </a:r>
          </a:p>
          <a:p>
            <a:r>
              <a:rPr lang="en-US" sz="1600" dirty="0"/>
              <a:t>Rate decreased from 1990 to 2004</a:t>
            </a:r>
          </a:p>
          <a:p>
            <a:r>
              <a:rPr lang="en-US" sz="1600" dirty="0"/>
              <a:t>2004 to 2015 rates increased by 16.316%. </a:t>
            </a:r>
          </a:p>
          <a:p>
            <a:r>
              <a:rPr lang="en-US" sz="1600" dirty="0"/>
              <a:t>0.0229% maximum Percent of the population that committed suicide</a:t>
            </a:r>
          </a:p>
          <a:p>
            <a:r>
              <a:rPr lang="en-US" sz="1600" dirty="0"/>
              <a:t>Used SUMIF function</a:t>
            </a:r>
          </a:p>
          <a:p>
            <a:r>
              <a:rPr lang="en-US" sz="16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CC80A2F2-294E-4186-B5E6-D049A289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66" y="1339361"/>
            <a:ext cx="1495425" cy="152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59940B-A7A1-491C-94E9-9331DE5D8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6" y="1454455"/>
            <a:ext cx="1293811" cy="12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2F1E-BE0E-4DF3-99A0-B4E0AFE8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Sex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D0EBB-10CF-4D4B-BE2C-4465B1BA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3581426"/>
            <a:ext cx="4147884" cy="31346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Females In Germany</a:t>
            </a:r>
            <a:endParaRPr lang="en-US" sz="2400" dirty="0"/>
          </a:p>
          <a:p>
            <a:r>
              <a:rPr lang="en-US" sz="1600" dirty="0"/>
              <a:t>Rate fell over time </a:t>
            </a:r>
          </a:p>
          <a:p>
            <a:r>
              <a:rPr lang="en-US" sz="1600" dirty="0"/>
              <a:t>40.71% decrease from 1990 to 2015. </a:t>
            </a:r>
          </a:p>
          <a:p>
            <a:r>
              <a:rPr lang="en-US" sz="1600" dirty="0"/>
              <a:t>0.0113% maximum percent of the population that committed suicide</a:t>
            </a:r>
          </a:p>
          <a:p>
            <a:r>
              <a:rPr lang="en-US" sz="1600" dirty="0"/>
              <a:t>Used SUMIF function</a:t>
            </a:r>
          </a:p>
          <a:p>
            <a:r>
              <a:rPr lang="en-US" sz="16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942E-6FAF-4B53-8134-693872B7A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666" y="3581426"/>
            <a:ext cx="4298336" cy="31346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Males In Germany</a:t>
            </a:r>
            <a:endParaRPr lang="en-US" sz="2400" dirty="0"/>
          </a:p>
          <a:p>
            <a:r>
              <a:rPr lang="en-US" sz="1600" dirty="0"/>
              <a:t>Rates rose and fell frequently</a:t>
            </a:r>
          </a:p>
          <a:p>
            <a:r>
              <a:rPr lang="en-US" sz="1600" dirty="0"/>
              <a:t>27.17% decrease overall from 1990-2015</a:t>
            </a:r>
          </a:p>
          <a:p>
            <a:r>
              <a:rPr lang="en-US" sz="1600" dirty="0"/>
              <a:t>0.0266% maximum percent of the population that committed suicide</a:t>
            </a:r>
          </a:p>
          <a:p>
            <a:r>
              <a:rPr lang="en-US" sz="1600" dirty="0"/>
              <a:t>Used SUMIF function</a:t>
            </a:r>
          </a:p>
          <a:p>
            <a:r>
              <a:rPr lang="en-US" sz="16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84F347B2-3A9A-4E0E-ACBA-072C8E4BB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8" y="1752574"/>
            <a:ext cx="1495425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B0106-C88E-462D-9881-2C3DF1A2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46" y="1867668"/>
            <a:ext cx="1293811" cy="12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D23E-79E1-48C3-99A4-106AE917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Country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C6754-5BC1-47A3-A1ED-FEC3FDDC0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30502"/>
            <a:ext cx="4184035" cy="38807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Males in The United States</a:t>
            </a:r>
          </a:p>
          <a:p>
            <a:r>
              <a:rPr lang="en-US" sz="1400" dirty="0"/>
              <a:t>Started lower and ended higher</a:t>
            </a:r>
          </a:p>
          <a:p>
            <a:r>
              <a:rPr lang="en-US" sz="14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B9119-D592-4464-8D71-E5A7727D1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1630502"/>
            <a:ext cx="418403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Males in Germany</a:t>
            </a:r>
          </a:p>
          <a:p>
            <a:r>
              <a:rPr lang="en-US" sz="1400" dirty="0"/>
              <a:t>Started higher and ended lower</a:t>
            </a:r>
          </a:p>
          <a:p>
            <a:r>
              <a:rPr lang="en-US" sz="1400" dirty="0"/>
              <a:t>Added together the total population for each year and the total number of suicides for each year to complete</a:t>
            </a:r>
          </a:p>
          <a:p>
            <a:endParaRPr lang="en-US" sz="1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51045DB-6B41-4696-98EC-BCBB43E4C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779634"/>
              </p:ext>
            </p:extLst>
          </p:nvPr>
        </p:nvGraphicFramePr>
        <p:xfrm>
          <a:off x="1557199" y="3134547"/>
          <a:ext cx="6836938" cy="3723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56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857</Words>
  <Application>Microsoft Office PowerPoint</Application>
  <PresentationFormat>Widescreen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Suicide In The United States And Germany</vt:lpstr>
      <vt:lpstr>What Demographic Is Most At Risk?</vt:lpstr>
      <vt:lpstr>Data</vt:lpstr>
      <vt:lpstr>Cleaning</vt:lpstr>
      <vt:lpstr>What Did the Dataset look like?</vt:lpstr>
      <vt:lpstr>Derived Field</vt:lpstr>
      <vt:lpstr>Comparison of Sex</vt:lpstr>
      <vt:lpstr>Comparison of Sex </vt:lpstr>
      <vt:lpstr>Comparison of Country</vt:lpstr>
      <vt:lpstr>Comparison of Country</vt:lpstr>
      <vt:lpstr>Comparison of Age </vt:lpstr>
      <vt:lpstr>Comparison of Age</vt:lpstr>
      <vt:lpstr>An Answer To The Question</vt:lpstr>
      <vt:lpstr>Future Works</vt:lpstr>
      <vt:lpstr>Bibliography</vt:lpstr>
      <vt:lpstr>Question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In The United States And Germany</dc:title>
  <dc:creator>kadie nicole</dc:creator>
  <cp:lastModifiedBy>kadie nicole</cp:lastModifiedBy>
  <cp:revision>26</cp:revision>
  <dcterms:created xsi:type="dcterms:W3CDTF">2018-12-03T03:12:42Z</dcterms:created>
  <dcterms:modified xsi:type="dcterms:W3CDTF">2018-12-03T07:16:38Z</dcterms:modified>
</cp:coreProperties>
</file>