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12/2/2018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12/2/2018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Ethnicity and Vietnam</a:t>
            </a:r>
            <a:endParaRPr lang="en-US" dirty="0"/>
          </a:p>
        </p:txBody>
      </p:sp>
      <p:sp>
        <p:nvSpPr>
          <p:cNvPr id="3" name="Subtitle 2"/>
          <p:cNvSpPr>
            <a:spLocks noGrp="1"/>
          </p:cNvSpPr>
          <p:nvPr>
            <p:ph type="subTitle" idx="1"/>
          </p:nvPr>
        </p:nvSpPr>
        <p:spPr/>
        <p:txBody>
          <a:bodyPr/>
          <a:lstStyle/>
          <a:p>
            <a:r>
              <a:rPr lang="en-US" dirty="0" smtClean="0"/>
              <a:t>An Exploration of </a:t>
            </a:r>
            <a:r>
              <a:rPr lang="en-US" dirty="0" err="1" smtClean="0"/>
              <a:t>u.s.</a:t>
            </a:r>
            <a:r>
              <a:rPr lang="en-US" dirty="0" smtClean="0"/>
              <a:t> casualties during the Vietnam war</a:t>
            </a:r>
            <a:endParaRPr lang="en-US" dirty="0"/>
          </a:p>
        </p:txBody>
      </p:sp>
    </p:spTree>
    <p:extLst>
      <p:ext uri="{BB962C8B-B14F-4D97-AF65-F5344CB8AC3E}">
        <p14:creationId xmlns:p14="http://schemas.microsoft.com/office/powerpoint/2010/main" val="24140775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Comparisons I: Marital Status</a:t>
            </a:r>
            <a:endParaRPr lang="en-US" dirty="0"/>
          </a:p>
        </p:txBody>
      </p:sp>
      <p:sp>
        <p:nvSpPr>
          <p:cNvPr id="3" name="Content Placeholder 2"/>
          <p:cNvSpPr>
            <a:spLocks noGrp="1"/>
          </p:cNvSpPr>
          <p:nvPr>
            <p:ph sz="half" idx="1"/>
          </p:nvPr>
        </p:nvSpPr>
        <p:spPr>
          <a:xfrm>
            <a:off x="334851" y="2060576"/>
            <a:ext cx="5576551" cy="3473449"/>
          </a:xfrm>
        </p:spPr>
        <p:txBody>
          <a:bodyPr>
            <a:normAutofit/>
          </a:bodyPr>
          <a:lstStyle/>
          <a:p>
            <a:r>
              <a:rPr lang="en-US" dirty="0" smtClean="0"/>
              <a:t>Can a difference in deployment between married and unmarried soldiers be determined by looking at their Cause of Death?</a:t>
            </a:r>
            <a:endParaRPr lang="en-US" dirty="0"/>
          </a:p>
          <a:p>
            <a:r>
              <a:rPr lang="en-US" dirty="0" smtClean="0"/>
              <a:t>Three times </a:t>
            </a:r>
            <a:r>
              <a:rPr lang="en-US" dirty="0"/>
              <a:t>as many married soldiers died in aircraft crashes (as crew) as their unmarried counterparts. </a:t>
            </a:r>
            <a:r>
              <a:rPr lang="en-US" dirty="0" smtClean="0"/>
              <a:t>Only one-third </a:t>
            </a:r>
            <a:r>
              <a:rPr lang="en-US" dirty="0"/>
              <a:t>as many married individuals died due to small arms </a:t>
            </a:r>
            <a:r>
              <a:rPr lang="en-US" dirty="0" smtClean="0"/>
              <a:t>fire</a:t>
            </a:r>
            <a:endParaRPr lang="en-US" dirty="0"/>
          </a:p>
          <a:p>
            <a:r>
              <a:rPr lang="en-US" dirty="0" smtClean="0"/>
              <a:t>A quick look at branches of service confirms a difference in enlistment makeup.</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15654" y="1299455"/>
            <a:ext cx="5918561" cy="5442635"/>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111" y="5418115"/>
            <a:ext cx="5254975" cy="1323975"/>
          </a:xfrm>
          <a:prstGeom prst="rect">
            <a:avLst/>
          </a:prstGeom>
        </p:spPr>
      </p:pic>
    </p:spTree>
    <p:extLst>
      <p:ext uri="{BB962C8B-B14F-4D97-AF65-F5344CB8AC3E}">
        <p14:creationId xmlns:p14="http://schemas.microsoft.com/office/powerpoint/2010/main" val="17275873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Comparisons II: Religion</a:t>
            </a:r>
            <a:endParaRPr lang="en-US" dirty="0"/>
          </a:p>
        </p:txBody>
      </p:sp>
      <p:sp>
        <p:nvSpPr>
          <p:cNvPr id="3" name="Content Placeholder 2"/>
          <p:cNvSpPr>
            <a:spLocks noGrp="1"/>
          </p:cNvSpPr>
          <p:nvPr>
            <p:ph sz="half" idx="1"/>
          </p:nvPr>
        </p:nvSpPr>
        <p:spPr/>
        <p:txBody>
          <a:bodyPr/>
          <a:lstStyle/>
          <a:p>
            <a:r>
              <a:rPr lang="en-US" dirty="0" smtClean="0"/>
              <a:t>A quick comparison between religions did not show any meaningful difference between them.</a:t>
            </a:r>
          </a:p>
          <a:p>
            <a:endParaRPr lang="en-US" dirty="0"/>
          </a:p>
          <a:p>
            <a:r>
              <a:rPr lang="en-US" dirty="0" smtClean="0"/>
              <a:t>Still, one bit of data did stand out:</a:t>
            </a:r>
          </a:p>
          <a:p>
            <a:endParaRPr lang="en-US" dirty="0"/>
          </a:p>
          <a:p>
            <a:r>
              <a:rPr lang="en-US" dirty="0" smtClean="0"/>
              <a:t>Apparently Roman Catholics committed suicide at higher rates than other soldiers.</a:t>
            </a:r>
            <a:endParaRPr lang="en-US" dirty="0"/>
          </a:p>
        </p:txBody>
      </p:sp>
      <p:pic>
        <p:nvPicPr>
          <p:cNvPr id="8" name="Content Placeholder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54674" y="1197736"/>
            <a:ext cx="6468875" cy="5512158"/>
          </a:xfrm>
        </p:spPr>
      </p:pic>
    </p:spTree>
    <p:extLst>
      <p:ext uri="{BB962C8B-B14F-4D97-AF65-F5344CB8AC3E}">
        <p14:creationId xmlns:p14="http://schemas.microsoft.com/office/powerpoint/2010/main" val="17306473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and Future Plans</a:t>
            </a:r>
            <a:endParaRPr lang="en-US" dirty="0"/>
          </a:p>
        </p:txBody>
      </p:sp>
      <p:sp>
        <p:nvSpPr>
          <p:cNvPr id="5" name="Content Placeholder 4"/>
          <p:cNvSpPr>
            <a:spLocks noGrp="1"/>
          </p:cNvSpPr>
          <p:nvPr>
            <p:ph idx="1"/>
          </p:nvPr>
        </p:nvSpPr>
        <p:spPr/>
        <p:txBody>
          <a:bodyPr>
            <a:normAutofit/>
          </a:bodyPr>
          <a:lstStyle/>
          <a:p>
            <a:r>
              <a:rPr lang="en-US" dirty="0" smtClean="0"/>
              <a:t>Discrimination against African American soldiers is very evident in a variety of different categories</a:t>
            </a:r>
          </a:p>
          <a:p>
            <a:endParaRPr lang="en-US" dirty="0"/>
          </a:p>
          <a:p>
            <a:r>
              <a:rPr lang="en-US" dirty="0" smtClean="0"/>
              <a:t>An exploration of different parts of the dataset, such as a deeper look at the briefly mentioned “MARITAL STATUS” and “RELIGION”.</a:t>
            </a:r>
          </a:p>
          <a:p>
            <a:endParaRPr lang="en-US" dirty="0"/>
          </a:p>
          <a:p>
            <a:r>
              <a:rPr lang="en-US" dirty="0" smtClean="0"/>
              <a:t>A comparison between actual enlistment records would confirm or refute many observations, such as differences in which branch of the military each race was deployed in.</a:t>
            </a:r>
            <a:endParaRPr lang="en-US" dirty="0"/>
          </a:p>
        </p:txBody>
      </p:sp>
    </p:spTree>
    <p:extLst>
      <p:ext uri="{BB962C8B-B14F-4D97-AF65-F5344CB8AC3E}">
        <p14:creationId xmlns:p14="http://schemas.microsoft.com/office/powerpoint/2010/main" val="20364250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Dataset Overview</a:t>
            </a:r>
            <a:endParaRPr lang="en-US" dirty="0"/>
          </a:p>
        </p:txBody>
      </p:sp>
      <p:sp>
        <p:nvSpPr>
          <p:cNvPr id="4" name="Content Placeholder 3"/>
          <p:cNvSpPr>
            <a:spLocks noGrp="1"/>
          </p:cNvSpPr>
          <p:nvPr>
            <p:ph sz="half" idx="1"/>
          </p:nvPr>
        </p:nvSpPr>
        <p:spPr>
          <a:xfrm>
            <a:off x="167425" y="1178696"/>
            <a:ext cx="11848564" cy="4195763"/>
          </a:xfrm>
        </p:spPr>
        <p:txBody>
          <a:bodyPr>
            <a:noAutofit/>
          </a:bodyPr>
          <a:lstStyle/>
          <a:p>
            <a:r>
              <a:rPr lang="en-US" dirty="0" smtClean="0"/>
              <a:t>The dataset was retrieved from Kaggle.com, but originated </a:t>
            </a:r>
            <a:r>
              <a:rPr lang="en-US" dirty="0"/>
              <a:t>from the Defense Manpower Data Center (DMDC), of the Office of the Secretary of </a:t>
            </a:r>
            <a:r>
              <a:rPr lang="en-US" dirty="0" smtClean="0"/>
              <a:t>Defense.</a:t>
            </a:r>
          </a:p>
          <a:p>
            <a:endParaRPr lang="en-US" dirty="0"/>
          </a:p>
          <a:p>
            <a:endParaRPr lang="en-US" dirty="0" smtClean="0"/>
          </a:p>
          <a:p>
            <a:r>
              <a:rPr lang="en-US" dirty="0" smtClean="0"/>
              <a:t>The dataset originally consisted of 58,221 records divided into 31 fields, for a total of 1.8 million data points. The entire dataset came to about 7mb of data.</a:t>
            </a:r>
          </a:p>
          <a:p>
            <a:endParaRPr lang="en-US" dirty="0"/>
          </a:p>
          <a:p>
            <a:endParaRPr lang="en-US" dirty="0" smtClean="0"/>
          </a:p>
          <a:p>
            <a:r>
              <a:rPr lang="en-US" dirty="0" smtClean="0"/>
              <a:t>The dataset contains records only for U.S. service members, and only fatal casualties. </a:t>
            </a:r>
            <a:endParaRPr lang="en-US" dirty="0"/>
          </a:p>
          <a:p>
            <a:pPr marL="0" indent="0">
              <a:buNone/>
            </a:pPr>
            <a:endParaRPr lang="en-US" sz="1600" dirty="0"/>
          </a:p>
          <a:p>
            <a:pPr algn="ctr"/>
            <a:r>
              <a:rPr lang="en-US" sz="2000" dirty="0" smtClean="0"/>
              <a:t>A partial sample of the original unedited data:</a:t>
            </a:r>
            <a:endParaRPr lang="en-US" sz="2000"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66688" y="5637836"/>
            <a:ext cx="11849100" cy="924266"/>
          </a:xfrm>
        </p:spPr>
      </p:pic>
    </p:spTree>
    <p:extLst>
      <p:ext uri="{BB962C8B-B14F-4D97-AF65-F5344CB8AC3E}">
        <p14:creationId xmlns:p14="http://schemas.microsoft.com/office/powerpoint/2010/main" val="33723771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Cleaning</a:t>
            </a:r>
            <a:endParaRPr lang="en-US" dirty="0"/>
          </a:p>
        </p:txBody>
      </p:sp>
      <p:sp>
        <p:nvSpPr>
          <p:cNvPr id="3" name="Content Placeholder 2"/>
          <p:cNvSpPr>
            <a:spLocks noGrp="1"/>
          </p:cNvSpPr>
          <p:nvPr>
            <p:ph idx="1"/>
          </p:nvPr>
        </p:nvSpPr>
        <p:spPr/>
        <p:txBody>
          <a:bodyPr>
            <a:normAutofit/>
          </a:bodyPr>
          <a:lstStyle/>
          <a:p>
            <a:r>
              <a:rPr lang="en-US" dirty="0" smtClean="0"/>
              <a:t>The data was mostly clean, with the primary issue being several thousand blank cells. Still, considering the size of the dataset, it still amounted to a fairly small number.</a:t>
            </a:r>
          </a:p>
          <a:p>
            <a:r>
              <a:rPr lang="en-US" dirty="0" smtClean="0"/>
              <a:t>The blank cells were replaced with “UNKNOWN”</a:t>
            </a:r>
          </a:p>
          <a:p>
            <a:r>
              <a:rPr lang="en-US" dirty="0" smtClean="0"/>
              <a:t>The field “BIRTH_YEAR” contained a full date, and the year was isolated using a simple “=LEFT” function for easier referencing. The new field was labeled “BIRTH_YEAR_YEAR”.</a:t>
            </a:r>
          </a:p>
          <a:p>
            <a:r>
              <a:rPr lang="en-US" dirty="0" smtClean="0"/>
              <a:t>The data was already sanitized by the original uploader on </a:t>
            </a:r>
            <a:r>
              <a:rPr lang="en-US" dirty="0" err="1" smtClean="0"/>
              <a:t>Kaggle</a:t>
            </a:r>
            <a:r>
              <a:rPr lang="en-US" dirty="0" smtClean="0"/>
              <a:t> </a:t>
            </a:r>
            <a:r>
              <a:rPr lang="en-US" dirty="0"/>
              <a:t>(Username “</a:t>
            </a:r>
            <a:r>
              <a:rPr lang="en-US" dirty="0" smtClean="0"/>
              <a:t>0rangutan”), and no randomization or elimination of identifying information was needed.</a:t>
            </a:r>
            <a:endParaRPr lang="en-US" dirty="0"/>
          </a:p>
        </p:txBody>
      </p:sp>
    </p:spTree>
    <p:extLst>
      <p:ext uri="{BB962C8B-B14F-4D97-AF65-F5344CB8AC3E}">
        <p14:creationId xmlns:p14="http://schemas.microsoft.com/office/powerpoint/2010/main" val="16579930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Goal</a:t>
            </a:r>
            <a:endParaRPr lang="en-US" dirty="0"/>
          </a:p>
        </p:txBody>
      </p:sp>
      <p:sp>
        <p:nvSpPr>
          <p:cNvPr id="5" name="Content Placeholder 4"/>
          <p:cNvSpPr>
            <a:spLocks noGrp="1"/>
          </p:cNvSpPr>
          <p:nvPr>
            <p:ph idx="1"/>
          </p:nvPr>
        </p:nvSpPr>
        <p:spPr/>
        <p:txBody>
          <a:bodyPr/>
          <a:lstStyle/>
          <a:p>
            <a:r>
              <a:rPr lang="en-US" dirty="0" smtClean="0"/>
              <a:t>To determine if any racial biases were present that could be inferred from the casualty data, primarily in reference to cause of death and what that might indicate about the different roles assigned to soldiers based on their race.</a:t>
            </a:r>
          </a:p>
          <a:p>
            <a:r>
              <a:rPr lang="en-US" dirty="0" smtClean="0"/>
              <a:t>Ultimately, the comparison focuses on the designations “WHITE” and “BLACK OR AFRICAN AMERICAN”. Data for other ethnicities totaled only 800 of 58,221 entries, and provided too little data for a meaningful comparison.</a:t>
            </a:r>
          </a:p>
          <a:p>
            <a:r>
              <a:rPr lang="en-US" dirty="0" smtClean="0"/>
              <a:t>Other fields of comparison, such as “MARITAL_STATUS” were explored as well, but were not the focus of the study.</a:t>
            </a:r>
            <a:endParaRPr lang="en-US" dirty="0"/>
          </a:p>
        </p:txBody>
      </p:sp>
    </p:spTree>
    <p:extLst>
      <p:ext uri="{BB962C8B-B14F-4D97-AF65-F5344CB8AC3E}">
        <p14:creationId xmlns:p14="http://schemas.microsoft.com/office/powerpoint/2010/main" val="17852253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I: Cause of Death</a:t>
            </a:r>
            <a:endParaRPr lang="en-US" dirty="0"/>
          </a:p>
        </p:txBody>
      </p:sp>
      <p:sp>
        <p:nvSpPr>
          <p:cNvPr id="3" name="Content Placeholder 2"/>
          <p:cNvSpPr>
            <a:spLocks noGrp="1"/>
          </p:cNvSpPr>
          <p:nvPr>
            <p:ph sz="half" idx="1"/>
          </p:nvPr>
        </p:nvSpPr>
        <p:spPr>
          <a:xfrm>
            <a:off x="646111" y="1152983"/>
            <a:ext cx="5370075" cy="5705017"/>
          </a:xfrm>
        </p:spPr>
        <p:txBody>
          <a:bodyPr/>
          <a:lstStyle/>
          <a:p>
            <a:r>
              <a:rPr lang="en-US" dirty="0" smtClean="0"/>
              <a:t>When looking at cause of death, the data is, proportionally very even except for in two notable categories:</a:t>
            </a:r>
            <a:br>
              <a:rPr lang="en-US" dirty="0" smtClean="0"/>
            </a:br>
            <a:r>
              <a:rPr lang="en-US" dirty="0" smtClean="0"/>
              <a:t>	</a:t>
            </a:r>
          </a:p>
          <a:p>
            <a:pPr lvl="1"/>
            <a:r>
              <a:rPr lang="en-US" dirty="0" smtClean="0"/>
              <a:t>“DECLARED DEAD”: Where African Americans make up only 4% of the total</a:t>
            </a:r>
          </a:p>
          <a:p>
            <a:pPr lvl="1"/>
            <a:r>
              <a:rPr lang="en-US" dirty="0" smtClean="0"/>
              <a:t>“HOMICIDE”: Where African Americans make up 32% of the total.</a:t>
            </a:r>
            <a:endParaRPr lang="en-US" dirty="0"/>
          </a:p>
          <a:p>
            <a:endParaRPr lang="en-US" dirty="0" smtClean="0"/>
          </a:p>
          <a:p>
            <a:r>
              <a:rPr lang="en-US" dirty="0" smtClean="0"/>
              <a:t>However, total % isn’t the most useful way to examine the data. What does this look like when proportions of the total are taken into account?</a:t>
            </a:r>
          </a:p>
          <a:p>
            <a:endParaRPr lang="en-US" dirty="0"/>
          </a:p>
          <a:p>
            <a:r>
              <a:rPr lang="en-US" dirty="0" smtClean="0"/>
              <a:t>Here we can see that African Americans were murdered at </a:t>
            </a:r>
            <a:r>
              <a:rPr lang="en-US" i="1" dirty="0" smtClean="0"/>
              <a:t>far</a:t>
            </a:r>
            <a:r>
              <a:rPr lang="en-US" dirty="0" smtClean="0"/>
              <a:t> higher rates than Whites, and were declared dead at a much lower rate.</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16187" y="1152983"/>
            <a:ext cx="5792457" cy="2814749"/>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6187" y="3967732"/>
            <a:ext cx="5792457" cy="2890268"/>
          </a:xfrm>
          <a:prstGeom prst="rect">
            <a:avLst/>
          </a:prstGeom>
        </p:spPr>
      </p:pic>
    </p:spTree>
    <p:extLst>
      <p:ext uri="{BB962C8B-B14F-4D97-AF65-F5344CB8AC3E}">
        <p14:creationId xmlns:p14="http://schemas.microsoft.com/office/powerpoint/2010/main" val="32944812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II: Method of Death</a:t>
            </a:r>
            <a:endParaRPr lang="en-US" dirty="0"/>
          </a:p>
        </p:txBody>
      </p:sp>
      <p:sp>
        <p:nvSpPr>
          <p:cNvPr id="3" name="Content Placeholder 2"/>
          <p:cNvSpPr>
            <a:spLocks noGrp="1"/>
          </p:cNvSpPr>
          <p:nvPr>
            <p:ph sz="half" idx="1"/>
          </p:nvPr>
        </p:nvSpPr>
        <p:spPr>
          <a:xfrm>
            <a:off x="296214" y="1343553"/>
            <a:ext cx="5203437" cy="4912786"/>
          </a:xfrm>
        </p:spPr>
        <p:txBody>
          <a:bodyPr>
            <a:normAutofit lnSpcReduction="10000"/>
          </a:bodyPr>
          <a:lstStyle/>
          <a:p>
            <a:r>
              <a:rPr lang="en-US" dirty="0" smtClean="0"/>
              <a:t>Can any further questions be answered by looking more closely at the causes of death between both groups?</a:t>
            </a:r>
          </a:p>
          <a:p>
            <a:endParaRPr lang="en-US" dirty="0"/>
          </a:p>
          <a:p>
            <a:r>
              <a:rPr lang="en-US" dirty="0" smtClean="0"/>
              <a:t>Data that stands out: “AIRCRAFT CRASH – CREW”, “HELICOPTER CRASH – CREW”, “SHIP/SUBMARINE ACCIDENT AT SEA”.</a:t>
            </a:r>
          </a:p>
          <a:p>
            <a:endParaRPr lang="en-US" dirty="0"/>
          </a:p>
          <a:p>
            <a:r>
              <a:rPr lang="en-US" dirty="0" smtClean="0"/>
              <a:t>Inference: White service members were employed far more often in the Airforce and Navy than African American service members.</a:t>
            </a:r>
          </a:p>
          <a:p>
            <a:endParaRPr lang="en-US" dirty="0"/>
          </a:p>
          <a:p>
            <a:r>
              <a:rPr lang="en-US" dirty="0" smtClean="0"/>
              <a:t>Does this explain the “DECLARED DEAD” discrepancy? </a:t>
            </a:r>
            <a:endParaRPr lang="en-US"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55045" y="1343552"/>
            <a:ext cx="6219275" cy="5480351"/>
          </a:xfrm>
        </p:spPr>
      </p:pic>
    </p:spTree>
    <p:extLst>
      <p:ext uri="{BB962C8B-B14F-4D97-AF65-F5344CB8AC3E}">
        <p14:creationId xmlns:p14="http://schemas.microsoft.com/office/powerpoint/2010/main" val="30598845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II: Method of Death II</a:t>
            </a:r>
            <a:endParaRPr lang="en-US" dirty="0"/>
          </a:p>
        </p:txBody>
      </p:sp>
      <p:sp>
        <p:nvSpPr>
          <p:cNvPr id="3" name="Content Placeholder 2"/>
          <p:cNvSpPr>
            <a:spLocks noGrp="1"/>
          </p:cNvSpPr>
          <p:nvPr>
            <p:ph sz="half" idx="1"/>
          </p:nvPr>
        </p:nvSpPr>
        <p:spPr>
          <a:xfrm>
            <a:off x="206062" y="1300711"/>
            <a:ext cx="5293589" cy="5311412"/>
          </a:xfrm>
        </p:spPr>
        <p:txBody>
          <a:bodyPr>
            <a:normAutofit lnSpcReduction="10000"/>
          </a:bodyPr>
          <a:lstStyle/>
          <a:p>
            <a:r>
              <a:rPr lang="en-US" dirty="0" smtClean="0"/>
              <a:t>By combining our Cause of Death field with the more detailed version, we can see that the difference in the “DECLARED DEAD” field was largely due to the prominence of White casualties in aircraft and helicopter crashes.</a:t>
            </a:r>
          </a:p>
          <a:p>
            <a:endParaRPr lang="en-US" dirty="0"/>
          </a:p>
          <a:p>
            <a:r>
              <a:rPr lang="en-US" dirty="0" smtClean="0"/>
              <a:t>Does that indicate a divide in service branches by race?</a:t>
            </a:r>
          </a:p>
          <a:p>
            <a:endParaRPr lang="en-US" dirty="0"/>
          </a:p>
          <a:p>
            <a:r>
              <a:rPr lang="en-US" dirty="0" smtClean="0"/>
              <a:t>Only 4% of Air Force casualties were African American, and similarly only 3% of Navy casualties were Black.</a:t>
            </a:r>
          </a:p>
          <a:p>
            <a:endParaRPr lang="en-US" dirty="0" smtClean="0"/>
          </a:p>
          <a:p>
            <a:r>
              <a:rPr lang="en-US" dirty="0" smtClean="0"/>
              <a:t>Without looking at enlistment records it is impossible to prove, but a compelling conclusion.</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499650" y="1300711"/>
            <a:ext cx="6477701" cy="2652812"/>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99650" y="4309308"/>
            <a:ext cx="6477702" cy="2302815"/>
          </a:xfrm>
          <a:prstGeom prst="rect">
            <a:avLst/>
          </a:prstGeom>
        </p:spPr>
      </p:pic>
    </p:spTree>
    <p:extLst>
      <p:ext uri="{BB962C8B-B14F-4D97-AF65-F5344CB8AC3E}">
        <p14:creationId xmlns:p14="http://schemas.microsoft.com/office/powerpoint/2010/main" val="125171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Exploration: Deployment Province</a:t>
            </a:r>
            <a:endParaRPr lang="en-US" dirty="0"/>
          </a:p>
        </p:txBody>
      </p:sp>
      <p:sp>
        <p:nvSpPr>
          <p:cNvPr id="3" name="Content Placeholder 2"/>
          <p:cNvSpPr>
            <a:spLocks noGrp="1"/>
          </p:cNvSpPr>
          <p:nvPr>
            <p:ph sz="half" idx="1"/>
          </p:nvPr>
        </p:nvSpPr>
        <p:spPr/>
        <p:txBody>
          <a:bodyPr/>
          <a:lstStyle/>
          <a:p>
            <a:r>
              <a:rPr lang="en-US" dirty="0" smtClean="0"/>
              <a:t>Did this difference in service branches result in any notable deployment differences based on race?</a:t>
            </a:r>
          </a:p>
          <a:p>
            <a:endParaRPr lang="en-US" dirty="0"/>
          </a:p>
          <a:p>
            <a:r>
              <a:rPr lang="en-US" dirty="0" smtClean="0"/>
              <a:t>A look at the top ten provinces of deployment indicated that, no, deployment was fairly proportional across all categories.</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499651" y="2060575"/>
            <a:ext cx="6428128" cy="3649730"/>
          </a:xfrm>
        </p:spPr>
      </p:pic>
    </p:spTree>
    <p:extLst>
      <p:ext uri="{BB962C8B-B14F-4D97-AF65-F5344CB8AC3E}">
        <p14:creationId xmlns:p14="http://schemas.microsoft.com/office/powerpoint/2010/main" val="21257121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III: Pay Grade</a:t>
            </a:r>
            <a:endParaRPr lang="en-US" dirty="0"/>
          </a:p>
        </p:txBody>
      </p:sp>
      <p:sp>
        <p:nvSpPr>
          <p:cNvPr id="3" name="Content Placeholder 2"/>
          <p:cNvSpPr>
            <a:spLocks noGrp="1"/>
          </p:cNvSpPr>
          <p:nvPr>
            <p:ph sz="half" idx="1"/>
          </p:nvPr>
        </p:nvSpPr>
        <p:spPr/>
        <p:txBody>
          <a:bodyPr>
            <a:normAutofit fontScale="92500" lnSpcReduction="20000"/>
          </a:bodyPr>
          <a:lstStyle/>
          <a:p>
            <a:r>
              <a:rPr lang="en-US" dirty="0" smtClean="0"/>
              <a:t>A final question: Were African Americans discriminated against when it came to rank and pay?</a:t>
            </a:r>
            <a:endParaRPr lang="en-US" dirty="0"/>
          </a:p>
          <a:p>
            <a:r>
              <a:rPr lang="en-US" dirty="0" smtClean="0"/>
              <a:t>Yes and no.</a:t>
            </a:r>
            <a:endParaRPr lang="en-US" dirty="0"/>
          </a:p>
          <a:p>
            <a:r>
              <a:rPr lang="en-US" dirty="0" smtClean="0"/>
              <a:t>For enlisted ranks (E01-E09), there is little evident discrimination when it comes to rank and pay.</a:t>
            </a:r>
            <a:endParaRPr lang="en-US" dirty="0"/>
          </a:p>
          <a:p>
            <a:r>
              <a:rPr lang="en-US" dirty="0" smtClean="0"/>
              <a:t>For officer ranks (O01-O08) there is a </a:t>
            </a:r>
            <a:r>
              <a:rPr lang="en-US" i="1" dirty="0" smtClean="0"/>
              <a:t>clear</a:t>
            </a:r>
            <a:r>
              <a:rPr lang="en-US" dirty="0" smtClean="0"/>
              <a:t> difference between the two, with the proportion of white officers to black reaching ratios of 50:1 or more.</a:t>
            </a:r>
          </a:p>
          <a:p>
            <a:r>
              <a:rPr lang="en-US" dirty="0" smtClean="0"/>
              <a:t>African Americans are almost entirely absent from Warrant Officer ranks (W01-W04, usually indicating specialists in a given field).</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531344" y="1165862"/>
            <a:ext cx="5304340" cy="5575662"/>
          </a:xfrm>
        </p:spPr>
      </p:pic>
    </p:spTree>
    <p:extLst>
      <p:ext uri="{BB962C8B-B14F-4D97-AF65-F5344CB8AC3E}">
        <p14:creationId xmlns:p14="http://schemas.microsoft.com/office/powerpoint/2010/main" val="1841841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212</TotalTime>
  <Words>835</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Ion</vt:lpstr>
      <vt:lpstr>Ethnicity and Vietnam</vt:lpstr>
      <vt:lpstr>Dataset Overview</vt:lpstr>
      <vt:lpstr>Data Cleaning</vt:lpstr>
      <vt:lpstr>The Goal</vt:lpstr>
      <vt:lpstr>Comparison I: Cause of Death</vt:lpstr>
      <vt:lpstr>Comparison II: Method of Death</vt:lpstr>
      <vt:lpstr>Comparison II: Method of Death II</vt:lpstr>
      <vt:lpstr>Exploration: Deployment Province</vt:lpstr>
      <vt:lpstr>Comparison III: Pay Grade</vt:lpstr>
      <vt:lpstr>Additional Comparisons I: Marital Status</vt:lpstr>
      <vt:lpstr>Additional Comparisons II: Religion</vt:lpstr>
      <vt:lpstr>Summary and Future Plans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end user</dc:creator>
  <cp:lastModifiedBy>end user</cp:lastModifiedBy>
  <cp:revision>16</cp:revision>
  <dcterms:created xsi:type="dcterms:W3CDTF">2018-12-03T00:04:32Z</dcterms:created>
  <dcterms:modified xsi:type="dcterms:W3CDTF">2018-12-03T03:36:44Z</dcterms:modified>
</cp:coreProperties>
</file>