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0" r:id="rId5"/>
    <p:sldId id="259" r:id="rId6"/>
    <p:sldId id="261" r:id="rId7"/>
    <p:sldId id="262" r:id="rId8"/>
    <p:sldId id="263" r:id="rId9"/>
    <p:sldId id="264" r:id="rId10"/>
    <p:sldId id="265" r:id="rId11"/>
    <p:sldId id="260" r:id="rId12"/>
    <p:sldId id="266" r:id="rId13"/>
    <p:sldId id="267" r:id="rId14"/>
    <p:sldId id="271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758303-8C08-4766-A401-74DD122C7052}" v="491" dt="2018-12-06T21:32:43.3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transition spd="slow">
    <p:push dir="u"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D8203-A50B-4997-B362-EE829CA5A1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FIFA WORLD CUP ATTENDANCE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093CD2-27A5-49DA-86BD-387EC43195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Richson Nguyen</a:t>
            </a:r>
          </a:p>
          <a:p>
            <a:r>
              <a:rPr lang="en-US" dirty="0" err="1"/>
              <a:t>Dsci</a:t>
            </a:r>
            <a:r>
              <a:rPr lang="en-US" dirty="0"/>
              <a:t> 101</a:t>
            </a:r>
          </a:p>
          <a:p>
            <a:r>
              <a:rPr lang="en-US" dirty="0"/>
              <a:t>Fall 2018</a:t>
            </a:r>
          </a:p>
        </p:txBody>
      </p:sp>
    </p:spTree>
    <p:extLst>
      <p:ext uri="{BB962C8B-B14F-4D97-AF65-F5344CB8AC3E}">
        <p14:creationId xmlns:p14="http://schemas.microsoft.com/office/powerpoint/2010/main" val="2736239352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42000"/>
                <a:hueMod val="42000"/>
                <a:satMod val="124000"/>
                <a:lumMod val="62000"/>
              </a:schemeClr>
              <a:schemeClr val="bg2">
                <a:tint val="96000"/>
                <a:satMod val="130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10E5D-28E3-4D4E-858E-93E776137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1" y="629266"/>
            <a:ext cx="4166510" cy="1622321"/>
          </a:xfrm>
        </p:spPr>
        <p:txBody>
          <a:bodyPr>
            <a:normAutofit/>
          </a:bodyPr>
          <a:lstStyle/>
          <a:p>
            <a:r>
              <a:rPr lang="en-US" dirty="0"/>
              <a:t>Total Matches per Year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8405307-955E-4BAE-83D0-864978D71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2438400"/>
            <a:ext cx="4166509" cy="3785419"/>
          </a:xfrm>
        </p:spPr>
        <p:txBody>
          <a:bodyPr>
            <a:normAutofit/>
          </a:bodyPr>
          <a:lstStyle/>
          <a:p>
            <a:r>
              <a:rPr lang="en-US" dirty="0"/>
              <a:t>Increase per Year</a:t>
            </a:r>
          </a:p>
          <a:p>
            <a:pPr lvl="1"/>
            <a:r>
              <a:rPr lang="en-US" dirty="0"/>
              <a:t>Growth</a:t>
            </a:r>
          </a:p>
          <a:p>
            <a:pPr lvl="1"/>
            <a:r>
              <a:rPr lang="en-US" dirty="0"/>
              <a:t>Expansion</a:t>
            </a:r>
          </a:p>
          <a:p>
            <a:pPr lvl="1"/>
            <a:endParaRPr lang="en-US" dirty="0"/>
          </a:p>
        </p:txBody>
      </p:sp>
      <p:sp>
        <p:nvSpPr>
          <p:cNvPr id="13" name="Freeform 31">
            <a:extLst>
              <a:ext uri="{FF2B5EF4-FFF2-40B4-BE49-F238E27FC236}">
                <a16:creationId xmlns:a16="http://schemas.microsoft.com/office/drawing/2014/main" id="{8DB9BC10-DABC-48C4-BF24-E621264B0A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9402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348FA2-1392-4EC3-AF8B-6A64B797C7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3992" y="0"/>
            <a:ext cx="6098427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5">
            <a:extLst>
              <a:ext uri="{FF2B5EF4-FFF2-40B4-BE49-F238E27FC236}">
                <a16:creationId xmlns:a16="http://schemas.microsoft.com/office/drawing/2014/main" id="{93CB2C36-347C-4705-BC75-94EAB8FF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450577" y="2756642"/>
            <a:ext cx="6858000" cy="1344715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43D8932C-305B-4570-B10F-F47C605BDE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3992" y="1392102"/>
            <a:ext cx="5449889" cy="4073792"/>
          </a:xfrm>
          <a:prstGeom prst="rect">
            <a:avLst/>
          </a:prstGeom>
          <a:effectLst/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437D23E-7DA0-4020-B991-9734AB9774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F4DE9F3-AB23-4E3E-8450-A8E3C60BB02D}"/>
              </a:ext>
            </a:extLst>
          </p:cNvPr>
          <p:cNvCxnSpPr>
            <a:cxnSpLocks/>
          </p:cNvCxnSpPr>
          <p:nvPr/>
        </p:nvCxnSpPr>
        <p:spPr>
          <a:xfrm flipV="1">
            <a:off x="6652470" y="1879135"/>
            <a:ext cx="4261607" cy="1979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70399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42000"/>
                <a:hueMod val="42000"/>
                <a:satMod val="124000"/>
                <a:lumMod val="62000"/>
              </a:schemeClr>
              <a:schemeClr val="bg2">
                <a:tint val="96000"/>
                <a:satMod val="130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ED40652-2041-40A8-BD19-2174322668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F9E3962-D4A6-4AE1-88E9-74BCE5EB88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4C6C9A81-EBD8-4A7D-BE1B-7520E2A46F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9C71F41-5AA1-428C-A1E3-0BD5A76911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AA17048-7FB7-46CB-B99B-8D9D66ECA5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1CFBC036-F1E2-42B1-B205-11560583B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D1AFA7-32A9-4D27-959A-249D77CC9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1" y="629266"/>
            <a:ext cx="4166510" cy="162232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Average Attendance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32D9D-2DE9-4CCF-8044-3B3DB65BE9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4166509" cy="3785419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r>
              <a:rPr lang="en-US" dirty="0"/>
              <a:t>Record Attendance</a:t>
            </a:r>
          </a:p>
          <a:p>
            <a:pPr lvl="1"/>
            <a:r>
              <a:rPr lang="en-US" dirty="0"/>
              <a:t>173,850</a:t>
            </a:r>
          </a:p>
          <a:p>
            <a:pPr lvl="1"/>
            <a:r>
              <a:rPr lang="en-US" dirty="0"/>
              <a:t>1950</a:t>
            </a:r>
          </a:p>
          <a:p>
            <a:pPr lvl="1"/>
            <a:r>
              <a:rPr lang="en-US" dirty="0"/>
              <a:t>Uruguay vs. Brazil</a:t>
            </a:r>
          </a:p>
          <a:p>
            <a:pPr lvl="1"/>
            <a:r>
              <a:rPr lang="en-US" dirty="0"/>
              <a:t>City: Rio De Janeiro, Brazil</a:t>
            </a:r>
          </a:p>
          <a:p>
            <a:pPr lvl="1"/>
            <a:r>
              <a:rPr lang="en-US" dirty="0"/>
              <a:t>Population: 6.32 million</a:t>
            </a:r>
          </a:p>
          <a:p>
            <a:r>
              <a:rPr lang="en-US" dirty="0"/>
              <a:t>Lowest Attendance</a:t>
            </a:r>
          </a:p>
          <a:p>
            <a:pPr lvl="1"/>
            <a:r>
              <a:rPr lang="en-US" dirty="0"/>
              <a:t>2,000</a:t>
            </a:r>
          </a:p>
          <a:p>
            <a:pPr lvl="1"/>
            <a:r>
              <a:rPr lang="en-US" dirty="0"/>
              <a:t>1930</a:t>
            </a:r>
          </a:p>
          <a:p>
            <a:pPr lvl="1"/>
            <a:r>
              <a:rPr lang="en-US" dirty="0"/>
              <a:t>Chile vs. France</a:t>
            </a:r>
          </a:p>
          <a:p>
            <a:pPr lvl="1"/>
            <a:r>
              <a:rPr lang="en-US" dirty="0"/>
              <a:t>City: Montevideo, Uruguay</a:t>
            </a:r>
          </a:p>
          <a:p>
            <a:pPr lvl="1"/>
            <a:r>
              <a:rPr lang="en-US" dirty="0"/>
              <a:t>Population: 1.381 million</a:t>
            </a:r>
          </a:p>
          <a:p>
            <a:pPr lvl="1"/>
            <a:endParaRPr lang="en-US" dirty="0"/>
          </a:p>
        </p:txBody>
      </p:sp>
      <p:sp>
        <p:nvSpPr>
          <p:cNvPr id="22" name="Freeform 31">
            <a:extLst>
              <a:ext uri="{FF2B5EF4-FFF2-40B4-BE49-F238E27FC236}">
                <a16:creationId xmlns:a16="http://schemas.microsoft.com/office/drawing/2014/main" id="{8DB9BC10-DABC-48C4-BF24-E621264B0A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9402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8348FA2-1392-4EC3-AF8B-6A64B797C7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3992" y="0"/>
            <a:ext cx="6098427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5">
            <a:extLst>
              <a:ext uri="{FF2B5EF4-FFF2-40B4-BE49-F238E27FC236}">
                <a16:creationId xmlns:a16="http://schemas.microsoft.com/office/drawing/2014/main" id="{93CB2C36-347C-4705-BC75-94EAB8FF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2450577" y="2756642"/>
            <a:ext cx="6858000" cy="1344715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BC41580-2B1E-4DA5-8828-EC42E4769EF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7"/>
          <a:stretch>
            <a:fillRect/>
          </a:stretch>
        </p:blipFill>
        <p:spPr>
          <a:xfrm>
            <a:off x="5718943" y="920556"/>
            <a:ext cx="6165894" cy="5016886"/>
          </a:xfrm>
          <a:prstGeom prst="rect">
            <a:avLst/>
          </a:prstGeom>
          <a:effectLst/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4437D23E-7DA0-4020-B991-9734AB9774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C85C590-24B6-43DE-A5E6-C119D2E21CCF}"/>
              </a:ext>
            </a:extLst>
          </p:cNvPr>
          <p:cNvSpPr/>
          <p:nvPr/>
        </p:nvSpPr>
        <p:spPr>
          <a:xfrm>
            <a:off x="7288922" y="1399335"/>
            <a:ext cx="1603387" cy="243281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B92D3F80-AE0B-4E5F-8274-8D366B98469B}"/>
              </a:ext>
            </a:extLst>
          </p:cNvPr>
          <p:cNvSpPr/>
          <p:nvPr/>
        </p:nvSpPr>
        <p:spPr>
          <a:xfrm rot="10800000">
            <a:off x="9899009" y="5582874"/>
            <a:ext cx="1224603" cy="24328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3977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5E023-73DC-4C34-9D94-A7F76B625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Discoveries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97545-900A-4747-BF03-FBF5F143C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979" y="1853248"/>
            <a:ext cx="8946541" cy="4195481"/>
          </a:xfrm>
        </p:spPr>
        <p:txBody>
          <a:bodyPr/>
          <a:lstStyle/>
          <a:p>
            <a:r>
              <a:rPr lang="en-US" dirty="0"/>
              <a:t>More attendance at earlier dates</a:t>
            </a:r>
          </a:p>
          <a:p>
            <a:pPr lvl="1"/>
            <a:r>
              <a:rPr lang="en-US" dirty="0"/>
              <a:t>Technology influence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0CC177-1A23-48E3-9AD5-4A9326F25B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7031" y="117928"/>
            <a:ext cx="939629" cy="662214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B138DA7-8D64-4371-911D-15E620F4EF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9010" y="117928"/>
            <a:ext cx="933580" cy="233395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8DF9A3B-AAB5-4D86-9184-6FBFD82645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9956" y="2530037"/>
            <a:ext cx="952633" cy="4039164"/>
          </a:xfrm>
          <a:prstGeom prst="rect">
            <a:avLst/>
          </a:prstGeom>
        </p:spPr>
      </p:pic>
      <p:sp>
        <p:nvSpPr>
          <p:cNvPr id="10" name="Action Button: Help 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8A5129E1-5C32-4338-AD15-C1EE5B9230B0}"/>
              </a:ext>
            </a:extLst>
          </p:cNvPr>
          <p:cNvSpPr/>
          <p:nvPr/>
        </p:nvSpPr>
        <p:spPr>
          <a:xfrm rot="1366895">
            <a:off x="1765198" y="3191068"/>
            <a:ext cx="1865442" cy="1930559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2323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D793A-4A64-46CE-ADBA-506B5B5E8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r>
              <a:rPr lang="en-US"/>
              <a:t>Problems with 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756DB-13D4-4944-9EBE-77B5EB253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Very few problems</a:t>
            </a:r>
          </a:p>
          <a:p>
            <a:pPr lvl="1"/>
            <a:r>
              <a:rPr lang="en-US" dirty="0"/>
              <a:t>Minor patch work</a:t>
            </a:r>
          </a:p>
          <a:p>
            <a:pPr lvl="2"/>
            <a:r>
              <a:rPr lang="en-US" dirty="0"/>
              <a:t>Text errors</a:t>
            </a:r>
          </a:p>
          <a:p>
            <a:r>
              <a:rPr lang="en-US" dirty="0"/>
              <a:t>Very consistent and clean </a:t>
            </a:r>
          </a:p>
        </p:txBody>
      </p:sp>
    </p:spTree>
    <p:extLst>
      <p:ext uri="{BB962C8B-B14F-4D97-AF65-F5344CB8AC3E}">
        <p14:creationId xmlns:p14="http://schemas.microsoft.com/office/powerpoint/2010/main" val="12622774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E1C88-52F3-4B08-8067-7872EFAB5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there any way to identify causes that contribute to total attendance?</a:t>
            </a:r>
          </a:p>
        </p:txBody>
      </p:sp>
    </p:spTree>
    <p:extLst>
      <p:ext uri="{BB962C8B-B14F-4D97-AF65-F5344CB8AC3E}">
        <p14:creationId xmlns:p14="http://schemas.microsoft.com/office/powerpoint/2010/main" val="1943444199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31BE9-F766-4190-90CB-0928BDD63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Research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D4010-C022-469E-9556-B0423CACD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Technology Advancements = Attendance</a:t>
            </a:r>
          </a:p>
          <a:p>
            <a:r>
              <a:rPr lang="en-US" dirty="0"/>
              <a:t>Access to technology</a:t>
            </a:r>
          </a:p>
          <a:p>
            <a:pPr lvl="1"/>
            <a:r>
              <a:rPr lang="en-US" dirty="0"/>
              <a:t>TV	</a:t>
            </a:r>
          </a:p>
          <a:p>
            <a:pPr lvl="1"/>
            <a:r>
              <a:rPr lang="en-US" dirty="0"/>
              <a:t>Internet</a:t>
            </a:r>
          </a:p>
          <a:p>
            <a:pPr lvl="1"/>
            <a:r>
              <a:rPr lang="en-US" dirty="0"/>
              <a:t>Phone</a:t>
            </a:r>
          </a:p>
          <a:p>
            <a:pPr lvl="1"/>
            <a:r>
              <a:rPr lang="en-US" dirty="0"/>
              <a:t>Tablet</a:t>
            </a:r>
          </a:p>
        </p:txBody>
      </p:sp>
    </p:spTree>
    <p:extLst>
      <p:ext uri="{BB962C8B-B14F-4D97-AF65-F5344CB8AC3E}">
        <p14:creationId xmlns:p14="http://schemas.microsoft.com/office/powerpoint/2010/main" val="12313936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7B0FF-0AE8-48A5-977D-46CF86279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8" y="2794702"/>
            <a:ext cx="9404723" cy="1400530"/>
          </a:xfrm>
        </p:spPr>
        <p:txBody>
          <a:bodyPr/>
          <a:lstStyle/>
          <a:p>
            <a:r>
              <a:rPr lang="en-US" dirty="0"/>
              <a:t>Thank You!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4971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620A4-9BFD-4BC2-B5D3-443E3299A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Attendance in Stadiums during FIFA World Cup Tournament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85518-DBCC-48C5-B78E-5CEC80AF9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there any way to identify causes that contribute to total attendance?</a:t>
            </a:r>
          </a:p>
          <a:p>
            <a:r>
              <a:rPr lang="en-US" dirty="0"/>
              <a:t>Factors investigated</a:t>
            </a:r>
          </a:p>
          <a:p>
            <a:pPr lvl="1"/>
            <a:r>
              <a:rPr lang="en-US" dirty="0"/>
              <a:t>Year</a:t>
            </a:r>
          </a:p>
          <a:p>
            <a:pPr lvl="1"/>
            <a:r>
              <a:rPr lang="en-US" dirty="0"/>
              <a:t>Stadium</a:t>
            </a:r>
          </a:p>
          <a:p>
            <a:pPr lvl="1"/>
            <a:r>
              <a:rPr lang="en-US" dirty="0"/>
              <a:t>City</a:t>
            </a:r>
          </a:p>
          <a:p>
            <a:pPr lvl="1"/>
            <a:r>
              <a:rPr lang="en-US" dirty="0"/>
              <a:t>Attendance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3598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E3B35-7540-44B0-9616-D5903D3EF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C1DF7-CDFA-4AC1-9947-9E420F2F5B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FIFA WORLD CUP MATCHES from Kaggle.com</a:t>
            </a:r>
          </a:p>
          <a:p>
            <a:r>
              <a:rPr lang="en-US" dirty="0"/>
              <a:t>Information from tournament matches </a:t>
            </a:r>
          </a:p>
          <a:p>
            <a:pPr lvl="1"/>
            <a:r>
              <a:rPr lang="en-US" dirty="0"/>
              <a:t>1930- 2014</a:t>
            </a:r>
          </a:p>
          <a:p>
            <a:r>
              <a:rPr lang="en-US" dirty="0"/>
              <a:t>CSV File</a:t>
            </a:r>
          </a:p>
          <a:p>
            <a:r>
              <a:rPr lang="en-US" dirty="0"/>
              <a:t>234 KB Size</a:t>
            </a:r>
          </a:p>
        </p:txBody>
      </p:sp>
    </p:spTree>
    <p:extLst>
      <p:ext uri="{BB962C8B-B14F-4D97-AF65-F5344CB8AC3E}">
        <p14:creationId xmlns:p14="http://schemas.microsoft.com/office/powerpoint/2010/main" val="15581578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C1CC2-2F85-45CD-80BB-BCC588D55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Raw Ugly Data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B0C71F2-B560-4DE4-A5C5-69107D15D2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023" y="1853248"/>
            <a:ext cx="11319905" cy="2247114"/>
          </a:xfr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A248A5FD-20EC-4E1D-B638-8DE13052538C}"/>
              </a:ext>
            </a:extLst>
          </p:cNvPr>
          <p:cNvSpPr/>
          <p:nvPr/>
        </p:nvSpPr>
        <p:spPr>
          <a:xfrm>
            <a:off x="3330429" y="1853248"/>
            <a:ext cx="654342" cy="271204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791235A-E854-4FD3-9353-295C0C8EB992}"/>
              </a:ext>
            </a:extLst>
          </p:cNvPr>
          <p:cNvSpPr/>
          <p:nvPr/>
        </p:nvSpPr>
        <p:spPr>
          <a:xfrm>
            <a:off x="4576403" y="1819316"/>
            <a:ext cx="834496" cy="271204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92E8ACC-92E0-4246-B03E-980531FBD44F}"/>
              </a:ext>
            </a:extLst>
          </p:cNvPr>
          <p:cNvSpPr/>
          <p:nvPr/>
        </p:nvSpPr>
        <p:spPr>
          <a:xfrm>
            <a:off x="6095999" y="1819316"/>
            <a:ext cx="1013879" cy="271204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2D23325-4B62-410F-8543-FA80B052A21F}"/>
              </a:ext>
            </a:extLst>
          </p:cNvPr>
          <p:cNvSpPr/>
          <p:nvPr/>
        </p:nvSpPr>
        <p:spPr>
          <a:xfrm>
            <a:off x="7029946" y="1730760"/>
            <a:ext cx="4646525" cy="448315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5B5E375-CDE8-4753-8F27-C6BAECE00FD7}"/>
              </a:ext>
            </a:extLst>
          </p:cNvPr>
          <p:cNvSpPr/>
          <p:nvPr/>
        </p:nvSpPr>
        <p:spPr>
          <a:xfrm>
            <a:off x="202554" y="1819315"/>
            <a:ext cx="401566" cy="271204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F1B0AD1-43FB-458C-9B7A-62C21BCFE568}"/>
              </a:ext>
            </a:extLst>
          </p:cNvPr>
          <p:cNvSpPr/>
          <p:nvPr/>
        </p:nvSpPr>
        <p:spPr>
          <a:xfrm>
            <a:off x="1057385" y="1819315"/>
            <a:ext cx="401566" cy="271204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089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C6D3E-D46F-4BB8-BE14-2DDA8425C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Fields in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F94D5-B9C8-484C-8BC1-AE94DC9B1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Six Fields </a:t>
            </a:r>
          </a:p>
          <a:p>
            <a:pPr lvl="1"/>
            <a:r>
              <a:rPr lang="en-US" dirty="0"/>
              <a:t>Date &amp; Time</a:t>
            </a:r>
          </a:p>
          <a:p>
            <a:pPr lvl="2"/>
            <a:r>
              <a:rPr lang="en-US" b="1" dirty="0"/>
              <a:t>31 May 1986 12:00</a:t>
            </a:r>
          </a:p>
          <a:p>
            <a:pPr lvl="1"/>
            <a:r>
              <a:rPr lang="en-US" dirty="0"/>
              <a:t>Stadium</a:t>
            </a:r>
          </a:p>
          <a:p>
            <a:pPr lvl="2"/>
            <a:r>
              <a:rPr lang="en-US" b="1" dirty="0"/>
              <a:t>Estádio do Maracanã</a:t>
            </a:r>
          </a:p>
          <a:p>
            <a:pPr lvl="2"/>
            <a:r>
              <a:rPr lang="en-US" b="1" dirty="0"/>
              <a:t>Estadio Azteca</a:t>
            </a:r>
          </a:p>
          <a:p>
            <a:pPr lvl="1"/>
            <a:r>
              <a:rPr lang="en-US" dirty="0"/>
              <a:t>Attendance Field: Numeric value </a:t>
            </a:r>
          </a:p>
          <a:p>
            <a:pPr lvl="2"/>
            <a:r>
              <a:rPr lang="en-US" b="1" dirty="0"/>
              <a:t>173,850</a:t>
            </a:r>
          </a:p>
          <a:p>
            <a:pPr lvl="1"/>
            <a:r>
              <a:rPr lang="en-US" dirty="0"/>
              <a:t>Home Team &amp; Away Team: Text value</a:t>
            </a:r>
          </a:p>
          <a:p>
            <a:pPr lvl="2"/>
            <a:r>
              <a:rPr lang="en-US" dirty="0"/>
              <a:t>Brazil</a:t>
            </a:r>
          </a:p>
          <a:p>
            <a:pPr lvl="2"/>
            <a:r>
              <a:rPr lang="en-US" dirty="0"/>
              <a:t>Mexico</a:t>
            </a:r>
          </a:p>
          <a:p>
            <a:pPr lvl="2"/>
            <a:r>
              <a:rPr lang="en-US" dirty="0"/>
              <a:t>Argentina</a:t>
            </a:r>
          </a:p>
          <a:p>
            <a:r>
              <a:rPr lang="en-US" dirty="0"/>
              <a:t>Record Example</a:t>
            </a:r>
          </a:p>
          <a:p>
            <a:pPr lvl="1"/>
            <a:r>
              <a:rPr lang="es-ES" b="1" dirty="0"/>
              <a:t>15 Jun 1986 12:00 Estadio Azteca Mexico City  Mexico Bulgaria 114580 </a:t>
            </a:r>
            <a:endParaRPr lang="en-US" b="1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3491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BE291-8394-4B2D-94D4-B621F09FC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Derived Field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1068B-1FAC-4C24-AB07-8D5AC4A8635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Datetime</a:t>
            </a:r>
          </a:p>
          <a:p>
            <a:pPr lvl="1"/>
            <a:r>
              <a:rPr lang="en-US" dirty="0"/>
              <a:t>Split the field from one into four separate fields</a:t>
            </a:r>
          </a:p>
          <a:p>
            <a:pPr lvl="2"/>
            <a:r>
              <a:rPr lang="en-US" dirty="0"/>
              <a:t>Day</a:t>
            </a:r>
          </a:p>
          <a:p>
            <a:pPr lvl="2"/>
            <a:r>
              <a:rPr lang="en-US" dirty="0"/>
              <a:t>Month</a:t>
            </a:r>
          </a:p>
          <a:p>
            <a:pPr lvl="2"/>
            <a:r>
              <a:rPr lang="en-US" dirty="0"/>
              <a:t>Year</a:t>
            </a:r>
          </a:p>
          <a:p>
            <a:pPr lvl="2"/>
            <a:r>
              <a:rPr lang="en-US" dirty="0"/>
              <a:t>Time</a:t>
            </a:r>
          </a:p>
          <a:p>
            <a:r>
              <a:rPr lang="en-US" dirty="0"/>
              <a:t>Text to Columns Tool used</a:t>
            </a:r>
          </a:p>
          <a:p>
            <a:pPr lvl="1"/>
            <a:r>
              <a:rPr lang="en-US" dirty="0"/>
              <a:t>Delimited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7E7DEED-B72E-40BB-B421-448ED21516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9651" y="671377"/>
            <a:ext cx="4396339" cy="33554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389E765-CF2B-4762-A51F-6824DBB14F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8350" y="4245496"/>
            <a:ext cx="2152253" cy="1727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6021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B3F7A-2AFB-4DD1-8334-DEE839842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Stadium Field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04DD6-992F-45E8-819C-D6E56FCEED4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Inconsistencies </a:t>
            </a:r>
          </a:p>
          <a:p>
            <a:pPr lvl="1"/>
            <a:r>
              <a:rPr lang="en-US" dirty="0"/>
              <a:t>Unknown characters</a:t>
            </a:r>
          </a:p>
          <a:p>
            <a:r>
              <a:rPr lang="en-US" dirty="0"/>
              <a:t>Find and Replace</a:t>
            </a:r>
          </a:p>
          <a:p>
            <a:pPr lvl="1"/>
            <a:r>
              <a:rPr lang="en-US" dirty="0"/>
              <a:t>Google Search </a:t>
            </a:r>
          </a:p>
          <a:p>
            <a:pPr lvl="2"/>
            <a:r>
              <a:rPr lang="en-US" dirty="0"/>
              <a:t>Stadium Name</a:t>
            </a:r>
          </a:p>
          <a:p>
            <a:pPr lvl="1"/>
            <a:r>
              <a:rPr lang="en-US" dirty="0"/>
              <a:t>Replace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A81DAE-5612-4329-A015-E3379CC0B9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533" y="1667484"/>
            <a:ext cx="3497500" cy="39309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53F8986-EF59-44DC-9FCF-2BA684FF62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533" y="2355649"/>
            <a:ext cx="3315163" cy="58110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4506E4B-550F-4A19-98CB-10069CD212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2500" y="1667484"/>
            <a:ext cx="3334215" cy="22767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CFCD424-147A-48E9-9A8E-59BD9DC46E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5953" y="3157727"/>
            <a:ext cx="4248743" cy="3172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4454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240B2-C375-4DE4-9C74-A4EB4AA88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 Matches per Year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35C9F-0008-458E-8C05-0E736ABF1C9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Find unique values</a:t>
            </a:r>
          </a:p>
          <a:p>
            <a:pPr lvl="1"/>
            <a:r>
              <a:rPr lang="en-US" dirty="0"/>
              <a:t>Year Column</a:t>
            </a:r>
          </a:p>
          <a:p>
            <a:r>
              <a:rPr lang="en-US" dirty="0"/>
              <a:t>Done with the Remove Duplicates Tool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E1D528-D57E-44B4-B7E8-C459B5EF87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2669" y="1184152"/>
            <a:ext cx="4029637" cy="175284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D094352-ABF6-4DA7-8C48-8F6790C49B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2669" y="3027406"/>
            <a:ext cx="4067743" cy="113363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0D44669-EC4F-4BC9-B626-313DC0E55F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5324" y="1184152"/>
            <a:ext cx="475375" cy="5588871"/>
          </a:xfrm>
          <a:prstGeom prst="rect">
            <a:avLst/>
          </a:prstGeom>
        </p:spPr>
      </p:pic>
      <p:sp>
        <p:nvSpPr>
          <p:cNvPr id="11" name="Arrow: Left 10">
            <a:extLst>
              <a:ext uri="{FF2B5EF4-FFF2-40B4-BE49-F238E27FC236}">
                <a16:creationId xmlns:a16="http://schemas.microsoft.com/office/drawing/2014/main" id="{EE6BBC94-AD7D-4CB1-AB4E-555B3BC1E8A9}"/>
              </a:ext>
            </a:extLst>
          </p:cNvPr>
          <p:cNvSpPr/>
          <p:nvPr/>
        </p:nvSpPr>
        <p:spPr>
          <a:xfrm>
            <a:off x="10654018" y="2833969"/>
            <a:ext cx="1082180" cy="1520505"/>
          </a:xfrm>
          <a:prstGeom prst="lef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3017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DA089-087A-40B4-B9B7-EED8DBA7C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r>
              <a:rPr lang="en-US" dirty="0"/>
              <a:t>Total Matches per Year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ED6DA-EB69-401D-BB35-15F62B366E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/>
          <a:lstStyle/>
          <a:p>
            <a:r>
              <a:rPr lang="en-US" dirty="0"/>
              <a:t>Create a Table </a:t>
            </a:r>
          </a:p>
          <a:p>
            <a:pPr lvl="1"/>
            <a:r>
              <a:rPr lang="en-US" dirty="0"/>
              <a:t>Total Games per Year</a:t>
            </a:r>
          </a:p>
          <a:p>
            <a:r>
              <a:rPr lang="en-US" dirty="0"/>
              <a:t>Done with Frequency Distribution</a:t>
            </a:r>
          </a:p>
          <a:p>
            <a:pPr lvl="1"/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5695C8E-C7DE-44BE-B211-6A00CF1EAA0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514717" y="1509939"/>
            <a:ext cx="3206153" cy="4200525"/>
          </a:xfr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0B27961-69E5-475C-986E-D1C45C511E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9651" y="1509939"/>
            <a:ext cx="1705213" cy="4344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1057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270</Words>
  <Application>Microsoft Office PowerPoint</Application>
  <PresentationFormat>Widescreen</PresentationFormat>
  <Paragraphs>91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Ion</vt:lpstr>
      <vt:lpstr>FIFA WORLD CUP ATTENDANCE</vt:lpstr>
      <vt:lpstr>Attendance in Stadiums during FIFA World Cup Tournament</vt:lpstr>
      <vt:lpstr>My Data</vt:lpstr>
      <vt:lpstr>Raw Ugly Data</vt:lpstr>
      <vt:lpstr>Fields in Dataset</vt:lpstr>
      <vt:lpstr>Derived Field</vt:lpstr>
      <vt:lpstr>Stadium Field</vt:lpstr>
      <vt:lpstr>Total Matches per Year</vt:lpstr>
      <vt:lpstr>Total Matches per Year</vt:lpstr>
      <vt:lpstr>Total Matches per Year</vt:lpstr>
      <vt:lpstr>Average Attendance </vt:lpstr>
      <vt:lpstr>Discoveries</vt:lpstr>
      <vt:lpstr>Problems with Data</vt:lpstr>
      <vt:lpstr>Is there any way to identify causes that contribute to total attendance?</vt:lpstr>
      <vt:lpstr>Future Research </vt:lpstr>
      <vt:lpstr>Thank You!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FIFA WORLD CUP ATTENDANCE</dc:title>
  <dc:creator>Richson Nguyen</dc:creator>
  <cp:lastModifiedBy>Richson Nguyen</cp:lastModifiedBy>
  <cp:revision>3</cp:revision>
  <dcterms:created xsi:type="dcterms:W3CDTF">2018-12-03T02:27:36Z</dcterms:created>
  <dcterms:modified xsi:type="dcterms:W3CDTF">2018-12-06T21:55:53Z</dcterms:modified>
</cp:coreProperties>
</file>