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7" r:id="rId8"/>
    <p:sldId id="266" r:id="rId9"/>
    <p:sldId id="260" r:id="rId10"/>
    <p:sldId id="268" r:id="rId11"/>
    <p:sldId id="264" r:id="rId12"/>
    <p:sldId id="262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11/27/2018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854EF-8F5A-42BF-91CF-49A7F82EF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Analyzing Super Bowl Teams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E3BAB-56F8-471D-BE13-C238871D4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4472982"/>
            <a:ext cx="9440034" cy="1049867"/>
          </a:xfrm>
        </p:spPr>
        <p:txBody>
          <a:bodyPr/>
          <a:lstStyle/>
          <a:p>
            <a:r>
              <a:rPr lang="en-US" dirty="0"/>
              <a:t>By: Steven Myers</a:t>
            </a:r>
          </a:p>
        </p:txBody>
      </p:sp>
    </p:spTree>
    <p:extLst>
      <p:ext uri="{BB962C8B-B14F-4D97-AF65-F5344CB8AC3E}">
        <p14:creationId xmlns:p14="http://schemas.microsoft.com/office/powerpoint/2010/main" val="146419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Offensive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3795" y="2194725"/>
            <a:ext cx="4002762" cy="2117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3001" y="2061721"/>
            <a:ext cx="3907875" cy="258492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22063"/>
              </p:ext>
            </p:extLst>
          </p:nvPr>
        </p:nvGraphicFramePr>
        <p:xfrm>
          <a:off x="7182340" y="4843681"/>
          <a:ext cx="2449195" cy="569278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1727835">
                  <a:extLst>
                    <a:ext uri="{9D8B030D-6E8A-4147-A177-3AD203B41FA5}">
                      <a16:colId xmlns:a16="http://schemas.microsoft.com/office/drawing/2014/main" val="1210398888"/>
                    </a:ext>
                  </a:extLst>
                </a:gridCol>
                <a:gridCol w="721360">
                  <a:extLst>
                    <a:ext uri="{9D8B030D-6E8A-4147-A177-3AD203B41FA5}">
                      <a16:colId xmlns:a16="http://schemas.microsoft.com/office/drawing/2014/main" val="261313282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Higher Ranked Offense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859106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Lower Ranked Offense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4442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257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1435E-1E11-479F-AA9D-56D3D1366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Offensive and Defensive Rankings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187" y="1830749"/>
            <a:ext cx="6487002" cy="1583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975" y="4352192"/>
            <a:ext cx="8027426" cy="19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3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4175-5B11-474D-BA9A-2AF376AF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6605" y="2092668"/>
            <a:ext cx="5021941" cy="3863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8159" y="3378152"/>
            <a:ext cx="5459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team with the better defense has won ~ 2/3 of Super Bowls (regardless of their offensive ranking)</a:t>
            </a:r>
          </a:p>
        </p:txBody>
      </p:sp>
    </p:spTree>
    <p:extLst>
      <p:ext uri="{BB962C8B-B14F-4D97-AF65-F5344CB8AC3E}">
        <p14:creationId xmlns:p14="http://schemas.microsoft.com/office/powerpoint/2010/main" val="1292387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 deeper into the specific rankings of each teams’ offenses and defenses </a:t>
            </a:r>
          </a:p>
          <a:p>
            <a:endParaRPr lang="en-US" dirty="0"/>
          </a:p>
          <a:p>
            <a:r>
              <a:rPr lang="en-US" dirty="0"/>
              <a:t>Location, Location, Location </a:t>
            </a:r>
          </a:p>
        </p:txBody>
      </p:sp>
    </p:spTree>
    <p:extLst>
      <p:ext uri="{BB962C8B-B14F-4D97-AF65-F5344CB8AC3E}">
        <p14:creationId xmlns:p14="http://schemas.microsoft.com/office/powerpoint/2010/main" val="127167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Comments?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85214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D6EA-10AA-4861-8E8F-C0D7723B6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“Offense Wins Games, but Defense Wins Championships”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65ABF-9047-4A69-A09B-AFF9BAAFF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Quote by Paul “Bear” Bryant (College football player and coach) </a:t>
            </a:r>
          </a:p>
          <a:p>
            <a:r>
              <a:rPr lang="en-US" dirty="0"/>
              <a:t>Does the team with a better defense really win championships?</a:t>
            </a:r>
          </a:p>
          <a:p>
            <a:r>
              <a:rPr lang="en-US" dirty="0"/>
              <a:t>Data to look at:</a:t>
            </a:r>
          </a:p>
          <a:p>
            <a:pPr lvl="1"/>
            <a:r>
              <a:rPr lang="en-US" dirty="0"/>
              <a:t>Defensive Rankings </a:t>
            </a:r>
          </a:p>
          <a:p>
            <a:pPr lvl="1"/>
            <a:r>
              <a:rPr lang="en-US" dirty="0"/>
              <a:t>Offensive Rankings </a:t>
            </a:r>
          </a:p>
          <a:p>
            <a:pPr lvl="1"/>
            <a:r>
              <a:rPr lang="en-US" dirty="0"/>
              <a:t>Point Differential</a:t>
            </a:r>
          </a:p>
        </p:txBody>
      </p:sp>
    </p:spTree>
    <p:extLst>
      <p:ext uri="{BB962C8B-B14F-4D97-AF65-F5344CB8AC3E}">
        <p14:creationId xmlns:p14="http://schemas.microsoft.com/office/powerpoint/2010/main" val="119615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A4D09-9460-436D-927D-29628AC09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dirty="0"/>
              <a:t>Super Bowl 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EF0C-89C3-4290-A943-588AA25D2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 was obtained from Data.World</a:t>
            </a:r>
          </a:p>
          <a:p>
            <a:r>
              <a:rPr lang="en-US" dirty="0"/>
              <a:t>Defensive and Offensive Rankings were from the Pro Football Reference and was added to the dataset manually</a:t>
            </a:r>
          </a:p>
          <a:p>
            <a:r>
              <a:rPr lang="en-US" dirty="0"/>
              <a:t>XLSX File </a:t>
            </a:r>
          </a:p>
          <a:p>
            <a:r>
              <a:rPr lang="en-US" dirty="0"/>
              <a:t>Originally 18 KB</a:t>
            </a:r>
          </a:p>
        </p:txBody>
      </p:sp>
    </p:spTree>
    <p:extLst>
      <p:ext uri="{BB962C8B-B14F-4D97-AF65-F5344CB8AC3E}">
        <p14:creationId xmlns:p14="http://schemas.microsoft.com/office/powerpoint/2010/main" val="4170470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5736-7986-4B67-A46B-396B31ED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Dictionary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5CD1-8EA6-4944-B4FD-A0175212D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45701"/>
            <a:ext cx="10353762" cy="4058751"/>
          </a:xfrm>
        </p:spPr>
        <p:txBody>
          <a:bodyPr/>
          <a:lstStyle/>
          <a:p>
            <a:r>
              <a:rPr lang="en-US" dirty="0"/>
              <a:t>Winner Offensive/Defensive Rank</a:t>
            </a:r>
          </a:p>
          <a:p>
            <a:pPr lvl="1"/>
            <a:r>
              <a:rPr lang="en-US" dirty="0"/>
              <a:t>Rank of the offense and defense of the Super Bowl winning team</a:t>
            </a:r>
          </a:p>
          <a:p>
            <a:r>
              <a:rPr lang="en-US" dirty="0"/>
              <a:t>Loser Offensive/Defensive Rank</a:t>
            </a:r>
          </a:p>
          <a:p>
            <a:pPr lvl="1"/>
            <a:r>
              <a:rPr lang="en-US" dirty="0"/>
              <a:t>Rank of the offense and defense of the Super Bowl losing team </a:t>
            </a:r>
          </a:p>
          <a:p>
            <a:r>
              <a:rPr lang="en-US" dirty="0"/>
              <a:t>Point Difference </a:t>
            </a:r>
          </a:p>
          <a:p>
            <a:pPr lvl="1"/>
            <a:r>
              <a:rPr lang="en-US" dirty="0"/>
              <a:t>The difference from the winning teams score and the losing teams score </a:t>
            </a:r>
          </a:p>
          <a:p>
            <a:pPr marL="8100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5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A763-C6EC-4EBB-8074-35631B5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687C7-BEB7-4D07-80D6-6B9C5D97A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any blank cells within the dataset with “N/A”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Merging the City and State field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BEE70-C768-4AD3-905C-458B3EC10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94" t="-527" r="11095" b="19891"/>
          <a:stretch/>
        </p:blipFill>
        <p:spPr>
          <a:xfrm>
            <a:off x="1631853" y="2124221"/>
            <a:ext cx="5064370" cy="2319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1F0943-3B9A-4980-AC81-723F0627A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26" y="5370525"/>
            <a:ext cx="3310415" cy="5730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5633A6-7E8A-4E56-B1E5-E1C15F5E2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210" y="5306438"/>
            <a:ext cx="1642018" cy="1503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73BD48-73A8-4E28-B05D-F1C0688925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162" y="4782613"/>
            <a:ext cx="6103321" cy="66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4027" y="2078182"/>
            <a:ext cx="5807367" cy="3487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929" y="2909454"/>
            <a:ext cx="59297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ranking of 7-8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outliers of 31 and 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50% of Super Bowl winning teams had a top 5 defense</a:t>
            </a:r>
          </a:p>
        </p:txBody>
      </p:sp>
    </p:spTree>
    <p:extLst>
      <p:ext uri="{BB962C8B-B14F-4D97-AF65-F5344CB8AC3E}">
        <p14:creationId xmlns:p14="http://schemas.microsoft.com/office/powerpoint/2010/main" val="3690435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8909" y="2307518"/>
            <a:ext cx="5968862" cy="358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340" y="2972536"/>
            <a:ext cx="55285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ranking of 10-11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Larger range than Super Bowl winners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50% of Super Bowl losers had a rank of 9 or worse </a:t>
            </a:r>
          </a:p>
        </p:txBody>
      </p:sp>
    </p:spTree>
    <p:extLst>
      <p:ext uri="{BB962C8B-B14F-4D97-AF65-F5344CB8AC3E}">
        <p14:creationId xmlns:p14="http://schemas.microsoft.com/office/powerpoint/2010/main" val="118287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Statistics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355" y="2275977"/>
            <a:ext cx="5991932" cy="3598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995" y="3336488"/>
            <a:ext cx="4447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Average Super Bowl was won by 14 (or 2 touchdowns)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75% of games were decided by more than a field goal </a:t>
            </a:r>
          </a:p>
        </p:txBody>
      </p:sp>
    </p:spTree>
    <p:extLst>
      <p:ext uri="{BB962C8B-B14F-4D97-AF65-F5344CB8AC3E}">
        <p14:creationId xmlns:p14="http://schemas.microsoft.com/office/powerpoint/2010/main" val="422226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871C1-01D5-4685-A5A0-7BCA4F528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Defensive Ranking Analysis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4393" b="38719"/>
          <a:stretch/>
        </p:blipFill>
        <p:spPr>
          <a:xfrm>
            <a:off x="1124461" y="2086495"/>
            <a:ext cx="5728676" cy="13023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157" y="3684419"/>
            <a:ext cx="2853175" cy="1329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224" y="1797633"/>
            <a:ext cx="3938357" cy="302997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214146"/>
              </p:ext>
            </p:extLst>
          </p:nvPr>
        </p:nvGraphicFramePr>
        <p:xfrm>
          <a:off x="7839520" y="5013462"/>
          <a:ext cx="3179763" cy="8052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0517">
                  <a:extLst>
                    <a:ext uri="{9D8B030D-6E8A-4147-A177-3AD203B41FA5}">
                      <a16:colId xmlns:a16="http://schemas.microsoft.com/office/drawing/2014/main" val="3516343610"/>
                    </a:ext>
                  </a:extLst>
                </a:gridCol>
                <a:gridCol w="929246">
                  <a:extLst>
                    <a:ext uri="{9D8B030D-6E8A-4147-A177-3AD203B41FA5}">
                      <a16:colId xmlns:a16="http://schemas.microsoft.com/office/drawing/2014/main" val="215967691"/>
                    </a:ext>
                  </a:extLst>
                </a:gridCol>
              </a:tblGrid>
              <a:tr h="2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Higher Ranked Defense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7339169"/>
                  </a:ext>
                </a:extLst>
              </a:tr>
              <a:tr h="2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Lower Ranked Defense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3573143"/>
                  </a:ext>
                </a:extLst>
              </a:tr>
              <a:tr h="26840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Same Ranked Defense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5628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11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122</TotalTime>
  <Words>313</Words>
  <Application>Microsoft Office PowerPoint</Application>
  <PresentationFormat>Widescreen</PresentationFormat>
  <Paragraphs>67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Calisto MT</vt:lpstr>
      <vt:lpstr>Times New Roman</vt:lpstr>
      <vt:lpstr>Trebuchet MS</vt:lpstr>
      <vt:lpstr>Wingdings 2</vt:lpstr>
      <vt:lpstr>Slate</vt:lpstr>
      <vt:lpstr>Analyzing Super Bowl Teams</vt:lpstr>
      <vt:lpstr>“Offense Wins Games, but Defense Wins Championships”</vt:lpstr>
      <vt:lpstr>Super Bowl Dataset</vt:lpstr>
      <vt:lpstr>Data Dictionary</vt:lpstr>
      <vt:lpstr>Cleaning the Data</vt:lpstr>
      <vt:lpstr>Summary Statistics</vt:lpstr>
      <vt:lpstr>Summary Statistics</vt:lpstr>
      <vt:lpstr>Summary Statistics</vt:lpstr>
      <vt:lpstr>Defensive Ranking Analysis</vt:lpstr>
      <vt:lpstr>Offensive Analysis</vt:lpstr>
      <vt:lpstr>Lower Offensive and Defensive Rankings</vt:lpstr>
      <vt:lpstr>Conclusions</vt:lpstr>
      <vt:lpstr>Future Work</vt:lpstr>
      <vt:lpstr>Questions? Comments?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Super Bowl Teams</dc:title>
  <dc:creator>Steven Myers</dc:creator>
  <cp:lastModifiedBy>Steven Myers</cp:lastModifiedBy>
  <cp:revision>13</cp:revision>
  <dcterms:created xsi:type="dcterms:W3CDTF">2018-11-23T18:25:02Z</dcterms:created>
  <dcterms:modified xsi:type="dcterms:W3CDTF">2018-11-27T16:39:26Z</dcterms:modified>
</cp:coreProperties>
</file>