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72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09D2F4-D1BE-4227-9598-F2E30E7BF0C4}">
          <p14:sldIdLst>
            <p14:sldId id="256"/>
            <p14:sldId id="257"/>
            <p14:sldId id="259"/>
            <p14:sldId id="270"/>
            <p14:sldId id="260"/>
            <p14:sldId id="261"/>
            <p14:sldId id="262"/>
            <p14:sldId id="263"/>
            <p14:sldId id="264"/>
            <p14:sldId id="273"/>
            <p14:sldId id="265"/>
            <p14:sldId id="266"/>
            <p14:sldId id="272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797743c\Documents\Semester%20Project\sc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797743c\Documents\Semester%20Project\sc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Coyote Winter Diet Composition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83-49A9-AA6E-230B7533EC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83-49A9-AA6E-230B7533EC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83-49A9-AA6E-230B7533EC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83-49A9-AA6E-230B7533EC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83-49A9-AA6E-230B7533EC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83-49A9-AA6E-230B7533EC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83-49A9-AA6E-230B7533ECE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83-49A9-AA6E-230B7533ECE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583-49A9-AA6E-230B7533ECE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583-49A9-AA6E-230B7533ECE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583-49A9-AA6E-230B7533ECE4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583-49A9-AA6E-230B7533ECE4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583-49A9-AA6E-230B7533ECE4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583-49A9-AA6E-230B7533ECE4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583-49A9-AA6E-230B7533ECE4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583-49A9-AA6E-230B7533EC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Averages!$C$2:$R$2</c:f>
              <c:strCache>
                <c:ptCount val="16"/>
                <c:pt idx="0">
                  <c:v>beaver</c:v>
                </c:pt>
                <c:pt idx="1">
                  <c:v>berries</c:v>
                </c:pt>
                <c:pt idx="2">
                  <c:v>bird</c:v>
                </c:pt>
                <c:pt idx="3">
                  <c:v>moose/caribou</c:v>
                </c:pt>
                <c:pt idx="4">
                  <c:v>hare</c:v>
                </c:pt>
                <c:pt idx="5">
                  <c:v>marmot</c:v>
                </c:pt>
                <c:pt idx="6">
                  <c:v>muskrat</c:v>
                </c:pt>
                <c:pt idx="7">
                  <c:v>other</c:v>
                </c:pt>
                <c:pt idx="8">
                  <c:v>porcupine</c:v>
                </c:pt>
                <c:pt idx="9">
                  <c:v>sheep</c:v>
                </c:pt>
                <c:pt idx="10">
                  <c:v>shrew</c:v>
                </c:pt>
                <c:pt idx="11">
                  <c:v>squirrel</c:v>
                </c:pt>
                <c:pt idx="12">
                  <c:v>unknown</c:v>
                </c:pt>
                <c:pt idx="13">
                  <c:v>vegetation</c:v>
                </c:pt>
                <c:pt idx="14">
                  <c:v>vole</c:v>
                </c:pt>
                <c:pt idx="15">
                  <c:v>weasel</c:v>
                </c:pt>
              </c:strCache>
            </c:strRef>
          </c:cat>
          <c:val>
            <c:numRef>
              <c:f>Averages!$C$3:$R$3</c:f>
              <c:numCache>
                <c:formatCode>0.00%</c:formatCode>
                <c:ptCount val="16"/>
                <c:pt idx="0">
                  <c:v>0</c:v>
                </c:pt>
                <c:pt idx="1">
                  <c:v>9.5238095238095229E-3</c:v>
                </c:pt>
                <c:pt idx="2">
                  <c:v>1.4387755102040812E-2</c:v>
                </c:pt>
                <c:pt idx="3">
                  <c:v>0.44792517006802712</c:v>
                </c:pt>
                <c:pt idx="4">
                  <c:v>0.1490136054421769</c:v>
                </c:pt>
                <c:pt idx="5">
                  <c:v>0</c:v>
                </c:pt>
                <c:pt idx="6">
                  <c:v>1.9727891156462583E-2</c:v>
                </c:pt>
                <c:pt idx="7">
                  <c:v>5.7619047619047625E-2</c:v>
                </c:pt>
                <c:pt idx="8">
                  <c:v>7.2517006802721093E-2</c:v>
                </c:pt>
                <c:pt idx="9">
                  <c:v>3.3673469387755096E-2</c:v>
                </c:pt>
                <c:pt idx="10">
                  <c:v>3.7414965986394561E-3</c:v>
                </c:pt>
                <c:pt idx="11">
                  <c:v>1.1224489795918368E-2</c:v>
                </c:pt>
                <c:pt idx="12">
                  <c:v>0</c:v>
                </c:pt>
                <c:pt idx="13">
                  <c:v>7.6190476190476183E-2</c:v>
                </c:pt>
                <c:pt idx="14">
                  <c:v>9.8129251700680264E-2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583-49A9-AA6E-230B7533EC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Fox Winter Diet Composition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933744869874097"/>
          <c:y val="0.12023066594850972"/>
          <c:w val="0.4232898140951265"/>
          <c:h val="0.6825364341956383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F1-4EA6-B2AF-D1E71675B44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F1-4EA6-B2AF-D1E71675B44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F1-4EA6-B2AF-D1E71675B44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F1-4EA6-B2AF-D1E71675B44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F1-4EA6-B2AF-D1E71675B44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F1-4EA6-B2AF-D1E71675B44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8F1-4EA6-B2AF-D1E71675B44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8F1-4EA6-B2AF-D1E71675B44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8F1-4EA6-B2AF-D1E71675B440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8F1-4EA6-B2AF-D1E71675B440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8F1-4EA6-B2AF-D1E71675B440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8F1-4EA6-B2AF-D1E71675B440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8F1-4EA6-B2AF-D1E71675B440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8F1-4EA6-B2AF-D1E71675B440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8F1-4EA6-B2AF-D1E71675B440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8F1-4EA6-B2AF-D1E71675B4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Averages!$C$2:$R$2</c:f>
              <c:strCache>
                <c:ptCount val="16"/>
                <c:pt idx="0">
                  <c:v>beaver</c:v>
                </c:pt>
                <c:pt idx="1">
                  <c:v>berries</c:v>
                </c:pt>
                <c:pt idx="2">
                  <c:v>bird</c:v>
                </c:pt>
                <c:pt idx="3">
                  <c:v>moose/caribou</c:v>
                </c:pt>
                <c:pt idx="4">
                  <c:v>hare</c:v>
                </c:pt>
                <c:pt idx="5">
                  <c:v>marmot</c:v>
                </c:pt>
                <c:pt idx="6">
                  <c:v>muskrat</c:v>
                </c:pt>
                <c:pt idx="7">
                  <c:v>other</c:v>
                </c:pt>
                <c:pt idx="8">
                  <c:v>porcupine</c:v>
                </c:pt>
                <c:pt idx="9">
                  <c:v>sheep</c:v>
                </c:pt>
                <c:pt idx="10">
                  <c:v>shrew</c:v>
                </c:pt>
                <c:pt idx="11">
                  <c:v>squirrel</c:v>
                </c:pt>
                <c:pt idx="12">
                  <c:v>unknown</c:v>
                </c:pt>
                <c:pt idx="13">
                  <c:v>vegetation</c:v>
                </c:pt>
                <c:pt idx="14">
                  <c:v>vole</c:v>
                </c:pt>
                <c:pt idx="15">
                  <c:v>weasel</c:v>
                </c:pt>
              </c:strCache>
            </c:strRef>
          </c:cat>
          <c:val>
            <c:numRef>
              <c:f>Averages!$C$4:$R$4</c:f>
              <c:numCache>
                <c:formatCode>0.00%</c:formatCode>
                <c:ptCount val="16"/>
                <c:pt idx="0">
                  <c:v>2.345679012345679E-3</c:v>
                </c:pt>
                <c:pt idx="1">
                  <c:v>1.6450617283950614E-2</c:v>
                </c:pt>
                <c:pt idx="2">
                  <c:v>5.950617283950619E-2</c:v>
                </c:pt>
                <c:pt idx="3">
                  <c:v>0.22305555555555551</c:v>
                </c:pt>
                <c:pt idx="4">
                  <c:v>0.10581790123456794</c:v>
                </c:pt>
                <c:pt idx="5">
                  <c:v>9.2592592592592585E-4</c:v>
                </c:pt>
                <c:pt idx="6">
                  <c:v>5.4969135802469142E-2</c:v>
                </c:pt>
                <c:pt idx="7">
                  <c:v>2.4089506172839507E-2</c:v>
                </c:pt>
                <c:pt idx="8">
                  <c:v>1.2206790123456789E-2</c:v>
                </c:pt>
                <c:pt idx="9">
                  <c:v>5.3395061728395065E-3</c:v>
                </c:pt>
                <c:pt idx="10">
                  <c:v>5.2006172839506176E-3</c:v>
                </c:pt>
                <c:pt idx="11">
                  <c:v>1.3919753086419753E-2</c:v>
                </c:pt>
                <c:pt idx="12">
                  <c:v>4.7839506172839513E-4</c:v>
                </c:pt>
                <c:pt idx="13">
                  <c:v>5.5925925925925921E-2</c:v>
                </c:pt>
                <c:pt idx="14">
                  <c:v>0.41069444444444425</c:v>
                </c:pt>
                <c:pt idx="15">
                  <c:v>7.0370370370370378E-3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8F1-4EA6-B2AF-D1E71675B44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68" r:id="rId4"/>
    <p:sldLayoutId id="2147483665" r:id="rId5"/>
    <p:sldLayoutId id="2147483653" r:id="rId6"/>
    <p:sldLayoutId id="2147483654" r:id="rId7"/>
    <p:sldLayoutId id="2147483655" r:id="rId8"/>
    <p:sldLayoutId id="2147483666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Winter Diets of Foxes and Coyotes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Kevin Cox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(Averages)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4" y="1808827"/>
            <a:ext cx="8596668" cy="3880773"/>
          </a:xfrm>
        </p:spPr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=AVERAGE(*cell1*:*cell2*)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D2:D148 for coyotes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D149:D472 for foxes</a:t>
            </a:r>
          </a:p>
          <a:p>
            <a:pPr marL="40005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00050" indent="-400050">
              <a:buFont typeface="+mj-lt"/>
              <a:buAutoNum type="romanLcPeriod"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200"/>
            <a:ext cx="121920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04513730"/>
              </p:ext>
            </p:extLst>
          </p:nvPr>
        </p:nvGraphicFramePr>
        <p:xfrm>
          <a:off x="-94933" y="1042352"/>
          <a:ext cx="5314633" cy="563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61049318"/>
              </p:ext>
            </p:extLst>
          </p:nvPr>
        </p:nvGraphicFramePr>
        <p:xfrm>
          <a:off x="3413124" y="482600"/>
          <a:ext cx="8588376" cy="698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67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60" y="1421515"/>
            <a:ext cx="8596668" cy="3880773"/>
          </a:xfrm>
        </p:spPr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Moose/caribou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Importance of apex predators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Vegetation and berries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Voles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Hares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Low counted animals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140" y="65395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</a:t>
            </a:r>
            <a:r>
              <a:rPr lang="en-US" dirty="0" smtClean="0"/>
              <a:t>://en.wikipedia.org/</a:t>
            </a:r>
            <a:endParaRPr lang="en-US" dirty="0"/>
          </a:p>
        </p:txBody>
      </p:sp>
      <p:pic>
        <p:nvPicPr>
          <p:cNvPr id="5" name="Picture 8" descr="THE COYOTE - Canis latrans |The Garden of Ea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20" y="3590925"/>
            <a:ext cx="4075110" cy="29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farm3.static.flickr.com/2925/33787294742_5bf587d563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79" y="3546568"/>
            <a:ext cx="3944700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88460" y="63548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https://hiveminer.com/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87702" y="6539522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gardenofeaden.blogspot.com/</a:t>
            </a:r>
          </a:p>
        </p:txBody>
      </p:sp>
      <p:pic>
        <p:nvPicPr>
          <p:cNvPr id="9" name="Picture 4" descr="https://upload.wikimedia.org/wikipedia/commons/9/96/Wolves_attack_moose_2012-04-12_001_%28cropped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47" y="3815372"/>
            <a:ext cx="39338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Location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How do fox and coyote winter diets compare in the two locations?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Further examine Wolves’ role</a:t>
            </a:r>
            <a:endParaRPr lang="en-US" dirty="0"/>
          </a:p>
        </p:txBody>
      </p:sp>
      <p:pic>
        <p:nvPicPr>
          <p:cNvPr id="2050" name="Picture 2" descr="Denali National Park and Preserv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173"/>
            <a:ext cx="6134100" cy="408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hting for Susitna River salmon | Trout Unlimite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82172"/>
            <a:ext cx="6134099" cy="408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0" y="6471573"/>
            <a:ext cx="6903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www.tu.org/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5402" y="64715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</a:t>
            </a:r>
            <a:r>
              <a:rPr lang="en-US" dirty="0" smtClean="0"/>
              <a:t>://en.wikipedia.org.org/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Found on Dryad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Originally published in </a:t>
            </a:r>
            <a:r>
              <a:rPr lang="en-US" dirty="0" err="1" smtClean="0"/>
              <a:t>Oikos</a:t>
            </a:r>
            <a:endParaRPr lang="en-US" dirty="0" smtClean="0"/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XLXS File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41.7 kb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471 records with 19 fields each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34" y="1554164"/>
            <a:ext cx="8596668" cy="3880773"/>
          </a:xfrm>
        </p:spPr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fox and coyote scats found in Alaska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Scat Number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Species 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Study Area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/>
              <a:t>V</a:t>
            </a:r>
            <a:r>
              <a:rPr lang="en-US" dirty="0" smtClean="0"/>
              <a:t>arious food items</a:t>
            </a:r>
            <a:endParaRPr lang="en-US" dirty="0"/>
          </a:p>
        </p:txBody>
      </p:sp>
      <p:pic>
        <p:nvPicPr>
          <p:cNvPr id="3074" name="Picture 2" descr="The Emoji Movie | Wizard Do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14" y="831785"/>
            <a:ext cx="20097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red fox (Vulpes vulpes). | pgcps mess - Reform Sassc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9" y="3691503"/>
            <a:ext cx="3780366" cy="23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349" y="6095528"/>
            <a:ext cx="449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pgcpsmess.files.wordpress.com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04100" y="6194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bybio.wordpress.com</a:t>
            </a:r>
            <a:endParaRPr lang="en-US" dirty="0"/>
          </a:p>
        </p:txBody>
      </p:sp>
      <p:pic>
        <p:nvPicPr>
          <p:cNvPr id="1026" name="Picture 2" descr="https://bybio.files.wordpress.com/2014/12/coyote-in-wi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750044"/>
            <a:ext cx="3591697" cy="239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Moose/Caribou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643966" cy="3880773"/>
          </a:xfrm>
        </p:spPr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Carrion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Size compared to mesopredators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Left by apex predators</a:t>
            </a:r>
          </a:p>
          <a:p>
            <a:pPr marL="1200150" lvl="2" indent="-400050">
              <a:buFont typeface="+mj-lt"/>
              <a:buAutoNum type="romanLcPeriod"/>
            </a:pPr>
            <a:r>
              <a:rPr lang="en-US" dirty="0"/>
              <a:t>W</a:t>
            </a:r>
            <a:r>
              <a:rPr lang="en-US" dirty="0" smtClean="0"/>
              <a:t>olves</a:t>
            </a:r>
            <a:endParaRPr lang="en-US" dirty="0"/>
          </a:p>
        </p:txBody>
      </p:sp>
      <p:pic>
        <p:nvPicPr>
          <p:cNvPr id="4" name="Picture 2" descr="A moose tale like no other â population in decli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39" y="2465389"/>
            <a:ext cx="55721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73677" y="6341586"/>
            <a:ext cx="3042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shuswappassion.ca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 &amp; Berries</a:t>
            </a:r>
            <a:endParaRPr lang="en-US" dirty="0"/>
          </a:p>
        </p:txBody>
      </p:sp>
      <p:pic>
        <p:nvPicPr>
          <p:cNvPr id="1026" name="Picture 2" descr="some 1360px screen caps - Alpha and Omega Image (21412169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61985"/>
            <a:ext cx="65722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4774" y="5330736"/>
            <a:ext cx="7527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</a:t>
            </a:r>
            <a:r>
              <a:rPr lang="en-US" dirty="0" smtClean="0"/>
              <a:t>://fanpop.com/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General similarities and differences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Trends not mentioned before</a:t>
            </a:r>
          </a:p>
          <a:p>
            <a:pPr marL="800100" lvl="1" indent="-400050">
              <a:buFont typeface="+mj-lt"/>
              <a:buAutoNum type="roman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Raw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No critically messy data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But it could be improved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Numbers were decimal</a:t>
            </a:r>
          </a:p>
          <a:p>
            <a:pPr marL="800100" lvl="1" indent="-400050">
              <a:buFont typeface="+mj-lt"/>
              <a:buAutoNum type="romanLcPeriod"/>
            </a:pPr>
            <a:r>
              <a:rPr lang="en-US" dirty="0" smtClean="0"/>
              <a:t>Not sorted by species</a:t>
            </a:r>
          </a:p>
          <a:p>
            <a:pPr marL="800100" lvl="1" indent="-400050">
              <a:buFont typeface="+mj-lt"/>
              <a:buAutoNum type="roman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(Cleaning)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Change decimals to percentages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 smtClean="0"/>
              <a:t>Sort data by species</a:t>
            </a:r>
          </a:p>
          <a:p>
            <a:pPr marL="400050" indent="-400050">
              <a:buFont typeface="+mj-lt"/>
              <a:buAutoNum type="romanLcPeriod"/>
            </a:pPr>
            <a:endParaRPr lang="en-US" dirty="0" smtClean="0"/>
          </a:p>
          <a:p>
            <a:pPr marL="400050" indent="-400050">
              <a:buFont typeface="+mj-lt"/>
              <a:buAutoNum type="romanLcPeriod"/>
            </a:pPr>
            <a:endParaRPr lang="en-US" dirty="0" smtClean="0"/>
          </a:p>
          <a:p>
            <a:pPr marL="400050" indent="-400050">
              <a:buFont typeface="+mj-lt"/>
              <a:buAutoNum type="romanLcPeriod"/>
            </a:pPr>
            <a:endParaRPr lang="en-US" dirty="0" smtClean="0"/>
          </a:p>
          <a:p>
            <a:pPr marL="1200150" lvl="2" indent="-400050">
              <a:buFont typeface="+mj-lt"/>
              <a:buAutoNum type="romanLcPeriod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02" y="4100975"/>
            <a:ext cx="5928995" cy="27051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02" y="-31750"/>
            <a:ext cx="4755198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(Five number summary)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755015"/>
              </p:ext>
            </p:extLst>
          </p:nvPr>
        </p:nvGraphicFramePr>
        <p:xfrm>
          <a:off x="677334" y="1930400"/>
          <a:ext cx="593725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223205310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4808321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Excel Function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71998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=MIN('Clean Data'!D2:D148)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680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=QUARTILE.INC('Clean Data'!D2:D148,1)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803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=MEDIAN('Clean Data'!D2:D148)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307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=QUARTILE.INC('Clean Data'!D2:D148,3)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29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=MAX('Clean Data'!D2:D148)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508669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71326"/>
              </p:ext>
            </p:extLst>
          </p:nvPr>
        </p:nvGraphicFramePr>
        <p:xfrm>
          <a:off x="677334" y="4286726"/>
          <a:ext cx="671957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785">
                  <a:extLst>
                    <a:ext uri="{9D8B030D-6E8A-4147-A177-3AD203B41FA5}">
                      <a16:colId xmlns:a16="http://schemas.microsoft.com/office/drawing/2014/main" val="3472706114"/>
                    </a:ext>
                  </a:extLst>
                </a:gridCol>
                <a:gridCol w="3359785">
                  <a:extLst>
                    <a:ext uri="{9D8B030D-6E8A-4147-A177-3AD203B41FA5}">
                      <a16:colId xmlns:a16="http://schemas.microsoft.com/office/drawing/2014/main" val="155520038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Excel Function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71659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=MIN('Clean Data'!D149:D472)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049194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=QUARTILE.INC('Clean Data'!D149:D472,1)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88187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=MEDIAN('Clean Data'! D149:D472)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702088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=QUARTILE.INC('Clean Data'!D149:D472,3)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60167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=MAX('Clean Data'! D149:D472)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598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5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1150</TotalTime>
  <Words>296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Facet</vt:lpstr>
      <vt:lpstr>The Winter Diets of Foxes and Coyotes</vt:lpstr>
      <vt:lpstr>The Dataset</vt:lpstr>
      <vt:lpstr>The Dataset</vt:lpstr>
      <vt:lpstr>Moose/Caribou</vt:lpstr>
      <vt:lpstr>Vegetation &amp; Berries</vt:lpstr>
      <vt:lpstr>General Comparison</vt:lpstr>
      <vt:lpstr>Issues With Raw Data</vt:lpstr>
      <vt:lpstr>Methods (Cleaning)</vt:lpstr>
      <vt:lpstr>Methods (Five number summary)</vt:lpstr>
      <vt:lpstr>PowerPoint Presentation</vt:lpstr>
      <vt:lpstr>Methods (Averages)</vt:lpstr>
      <vt:lpstr>PowerPoint Presentation</vt:lpstr>
      <vt:lpstr>Conclusions</vt:lpstr>
      <vt:lpstr>Future Work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Winter Diets of Foxes and Coyotes</dc:title>
  <dc:creator>Kevin Cox</dc:creator>
  <cp:lastModifiedBy>Kevin Cox</cp:lastModifiedBy>
  <cp:revision>51</cp:revision>
  <dcterms:created xsi:type="dcterms:W3CDTF">2018-11-20T00:50:39Z</dcterms:created>
  <dcterms:modified xsi:type="dcterms:W3CDTF">2018-12-03T01:33:49Z</dcterms:modified>
</cp:coreProperties>
</file>