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1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Ex2.xml" ContentType="application/vnd.ms-office.chartex+xml"/>
  <Override PartName="/ppt/charts/style3.xml" ContentType="application/vnd.ms-office.chartstyle+xml"/>
  <Override PartName="/ppt/charts/colors3.xml" ContentType="application/vnd.ms-office.chartcolorstyle+xml"/>
  <Override PartName="/ppt/charts/chart2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C:\Users\Noah\Downloads\hectors%20hw.csv1.xlsx" TargetMode="External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oleObject" Target="file:///C:\Users\Noah\Downloads\hectors%20hw.csv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44203849518811"/>
          <c:y val="0.17997739865850101"/>
          <c:w val="0.89655796150481193"/>
          <c:h val="0.7357713619130942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'[hectors hw.csv1.xlsx]2016'!$P$4:$P$9</c:f>
              <c:strCache>
                <c:ptCount val="6"/>
                <c:pt idx="0">
                  <c:v>Average</c:v>
                </c:pt>
                <c:pt idx="1">
                  <c:v>Max</c:v>
                </c:pt>
                <c:pt idx="2">
                  <c:v>Min</c:v>
                </c:pt>
                <c:pt idx="3">
                  <c:v>Q1</c:v>
                </c:pt>
                <c:pt idx="4">
                  <c:v>Q2</c:v>
                </c:pt>
                <c:pt idx="5">
                  <c:v>Q3</c:v>
                </c:pt>
              </c:strCache>
            </c:strRef>
          </c:cat>
          <c:val>
            <c:numRef>
              <c:f>'[hectors hw.csv1.xlsx]2016'!$Q$4:$Q$9</c:f>
              <c:numCache>
                <c:formatCode>General</c:formatCode>
                <c:ptCount val="6"/>
                <c:pt idx="0">
                  <c:v>0.56119346153846117</c:v>
                </c:pt>
                <c:pt idx="1">
                  <c:v>0.95277000000000001</c:v>
                </c:pt>
                <c:pt idx="2">
                  <c:v>3.8240000000000003E-2</c:v>
                </c:pt>
                <c:pt idx="3">
                  <c:v>0.3948275</c:v>
                </c:pt>
                <c:pt idx="4">
                  <c:v>0.60185500000000003</c:v>
                </c:pt>
                <c:pt idx="5">
                  <c:v>0.72996499999999997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60-4B39-BA81-4C94C9E218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8466071"/>
        <c:axId val="278462743"/>
      </c:barChart>
      <c:catAx>
        <c:axId val="2784660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8462743"/>
        <c:crosses val="autoZero"/>
        <c:auto val="1"/>
        <c:lblAlgn val="ctr"/>
        <c:lblOffset val="100"/>
        <c:noMultiLvlLbl val="0"/>
      </c:catAx>
      <c:valAx>
        <c:axId val="2784627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84660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Number of countries by region and happiness score avg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'[hectors hw.csv1.xlsx]Sheet1'!$F$6:$F$15</c:f>
              <c:strCache>
                <c:ptCount val="10"/>
                <c:pt idx="0">
                  <c:v>Western Europe</c:v>
                </c:pt>
                <c:pt idx="1">
                  <c:v>North America</c:v>
                </c:pt>
                <c:pt idx="2">
                  <c:v>Australia and New Zealand</c:v>
                </c:pt>
                <c:pt idx="3">
                  <c:v>Middle East and Northern Africa</c:v>
                </c:pt>
                <c:pt idx="4">
                  <c:v>Latin America and Caribbean</c:v>
                </c:pt>
                <c:pt idx="5">
                  <c:v>Southeastern Asia</c:v>
                </c:pt>
                <c:pt idx="6">
                  <c:v>Central and Eastern Europe</c:v>
                </c:pt>
                <c:pt idx="7">
                  <c:v>Eastern Asia</c:v>
                </c:pt>
                <c:pt idx="8">
                  <c:v>Sub-Saharan Africa</c:v>
                </c:pt>
                <c:pt idx="9">
                  <c:v>Southern Asia</c:v>
                </c:pt>
              </c:strCache>
            </c:strRef>
          </c:cat>
          <c:val>
            <c:numRef>
              <c:f>'[hectors hw.csv1.xlsx]Sheet1'!$G$6:$G$15</c:f>
              <c:numCache>
                <c:formatCode>General</c:formatCode>
                <c:ptCount val="10"/>
                <c:pt idx="0">
                  <c:v>21</c:v>
                </c:pt>
                <c:pt idx="1">
                  <c:v>2</c:v>
                </c:pt>
                <c:pt idx="2">
                  <c:v>2</c:v>
                </c:pt>
                <c:pt idx="3">
                  <c:v>19</c:v>
                </c:pt>
                <c:pt idx="4">
                  <c:v>24</c:v>
                </c:pt>
                <c:pt idx="5">
                  <c:v>9</c:v>
                </c:pt>
                <c:pt idx="6">
                  <c:v>29</c:v>
                </c:pt>
                <c:pt idx="7">
                  <c:v>6</c:v>
                </c:pt>
                <c:pt idx="8">
                  <c:v>38</c:v>
                </c:pt>
                <c:pt idx="9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62-4DA3-9D93-3AFE82B1783C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'[hectors hw.csv1.xlsx]Sheet1'!$F$6:$F$15</c:f>
              <c:strCache>
                <c:ptCount val="10"/>
                <c:pt idx="0">
                  <c:v>Western Europe</c:v>
                </c:pt>
                <c:pt idx="1">
                  <c:v>North America</c:v>
                </c:pt>
                <c:pt idx="2">
                  <c:v>Australia and New Zealand</c:v>
                </c:pt>
                <c:pt idx="3">
                  <c:v>Middle East and Northern Africa</c:v>
                </c:pt>
                <c:pt idx="4">
                  <c:v>Latin America and Caribbean</c:v>
                </c:pt>
                <c:pt idx="5">
                  <c:v>Southeastern Asia</c:v>
                </c:pt>
                <c:pt idx="6">
                  <c:v>Central and Eastern Europe</c:v>
                </c:pt>
                <c:pt idx="7">
                  <c:v>Eastern Asia</c:v>
                </c:pt>
                <c:pt idx="8">
                  <c:v>Sub-Saharan Africa</c:v>
                </c:pt>
                <c:pt idx="9">
                  <c:v>Southern Asia</c:v>
                </c:pt>
              </c:strCache>
            </c:strRef>
          </c:cat>
          <c:val>
            <c:numRef>
              <c:f>'[hectors hw.csv1.xlsx]Sheet1'!$H$6:$H$15</c:f>
              <c:numCache>
                <c:formatCode>General</c:formatCode>
                <c:ptCount val="10"/>
                <c:pt idx="0">
                  <c:v>6.3817727272727263</c:v>
                </c:pt>
                <c:pt idx="1">
                  <c:v>7.2539999999999996</c:v>
                </c:pt>
                <c:pt idx="2">
                  <c:v>7.3234999999999992</c:v>
                </c:pt>
                <c:pt idx="3">
                  <c:v>4.8730952380952388</c:v>
                </c:pt>
                <c:pt idx="4">
                  <c:v>5.8686400000000001</c:v>
                </c:pt>
                <c:pt idx="5">
                  <c:v>5.4002222222222214</c:v>
                </c:pt>
                <c:pt idx="6">
                  <c:v>5.2840000000000016</c:v>
                </c:pt>
                <c:pt idx="7">
                  <c:v>4.8207142857142866</c:v>
                </c:pt>
                <c:pt idx="8">
                  <c:v>4.0676923076923064</c:v>
                </c:pt>
                <c:pt idx="9">
                  <c:v>4.2292500000000004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862-4DA3-9D93-3AFE82B178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8468983"/>
        <c:axId val="278476887"/>
      </c:barChart>
      <c:catAx>
        <c:axId val="278468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8476887"/>
        <c:crosses val="autoZero"/>
        <c:auto val="1"/>
        <c:lblAlgn val="ctr"/>
        <c:lblOffset val="100"/>
        <c:noMultiLvlLbl val="0"/>
      </c:catAx>
      <c:valAx>
        <c:axId val="2784768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8468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'[hectors hw.csv1.xlsx]2016'!$P$4:$P$9</cx:f>
        <cx:lvl ptCount="6">
          <cx:pt idx="0">Average</cx:pt>
          <cx:pt idx="1">Max</cx:pt>
          <cx:pt idx="2">Min</cx:pt>
          <cx:pt idx="3">Q1</cx:pt>
          <cx:pt idx="4">Q2</cx:pt>
          <cx:pt idx="5">Q3</cx:pt>
        </cx:lvl>
      </cx:strDim>
      <cx:numDim type="val">
        <cx:f>'[hectors hw.csv1.xlsx]2016'!$Q$4:$Q$9</cx:f>
        <cx:lvl ptCount="6" formatCode="General">
          <cx:pt idx="0">0.56119346153846117</cx:pt>
          <cx:pt idx="1">0.95277000000000001</cx:pt>
          <cx:pt idx="2">0.038240000000000003</cx:pt>
          <cx:pt idx="3">0.3948275</cx:pt>
          <cx:pt idx="4">0.60185500000000003</cx:pt>
          <cx:pt idx="5">0.72996499999999997</cx:pt>
        </cx:lvl>
      </cx:numDim>
    </cx:data>
  </cx:chartData>
  <cx:chart>
    <cx:title pos="t" align="ctr" overlay="0">
      <cx:tx>
        <cx:txData>
          <cx:v>Average happiness score by region and #of countries</cx:v>
        </cx:txData>
      </cx:tx>
    </cx:title>
    <cx:plotArea>
      <cx:plotAreaRegion>
        <cx:series layoutId="boxWhisker" uniqueId="{C3E040BF-99D2-468A-A31C-1261D65C0A5C}">
          <cx:tx>
            <cx:txData>
              <cx:f/>
              <cx:v>average</cx:v>
            </cx:txData>
          </cx:tx>
          <cx:dataId val="0"/>
          <cx:layoutPr>
            <cx:visibility meanLine="0" meanMarker="1" nonoutliers="0" outliers="1"/>
            <cx:statistics quartileMethod="exclusive"/>
          </cx:layoutPr>
        </cx:series>
      </cx:plotAreaRegion>
      <cx:axis id="0">
        <cx:catScaling gapWidth="1"/>
        <cx:tickLabels/>
      </cx:axis>
      <cx:axis id="1">
        <cx:valScaling/>
        <cx:majorGridlines/>
        <cx:tickLabels/>
      </cx:axis>
    </cx:plotArea>
  </cx:chart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'[hectors hw.csv1.xlsx]Sheet1'!$F$6:$F$15</cx:f>
        <cx:lvl ptCount="10">
          <cx:pt idx="0">Western Europe</cx:pt>
          <cx:pt idx="1">North America</cx:pt>
          <cx:pt idx="2">Australia and New Zealand</cx:pt>
          <cx:pt idx="3">Middle East and Northern Africa</cx:pt>
          <cx:pt idx="4">Latin America and Caribbean</cx:pt>
          <cx:pt idx="5">Southeastern Asia</cx:pt>
          <cx:pt idx="6">Central and Eastern Europe</cx:pt>
          <cx:pt idx="7">Eastern Asia</cx:pt>
          <cx:pt idx="8">Sub-Saharan Africa</cx:pt>
          <cx:pt idx="9">Southern Asia</cx:pt>
        </cx:lvl>
      </cx:strDim>
      <cx:numDim type="val">
        <cx:f>'[hectors hw.csv1.xlsx]Sheet1'!$G$6:$G$15</cx:f>
        <cx:lvl ptCount="10" formatCode="General">
          <cx:pt idx="0">21</cx:pt>
          <cx:pt idx="1">2</cx:pt>
          <cx:pt idx="2">2</cx:pt>
          <cx:pt idx="3">19</cx:pt>
          <cx:pt idx="4">24</cx:pt>
          <cx:pt idx="5">9</cx:pt>
          <cx:pt idx="6">29</cx:pt>
          <cx:pt idx="7">6</cx:pt>
          <cx:pt idx="8">38</cx:pt>
          <cx:pt idx="9">7</cx:pt>
        </cx:lvl>
      </cx:numDim>
    </cx:data>
    <cx:data id="1">
      <cx:strDim type="cat">
        <cx:f>'[hectors hw.csv1.xlsx]Sheet1'!$F$6:$F$15</cx:f>
        <cx:lvl ptCount="10">
          <cx:pt idx="0">Western Europe</cx:pt>
          <cx:pt idx="1">North America</cx:pt>
          <cx:pt idx="2">Australia and New Zealand</cx:pt>
          <cx:pt idx="3">Middle East and Northern Africa</cx:pt>
          <cx:pt idx="4">Latin America and Caribbean</cx:pt>
          <cx:pt idx="5">Southeastern Asia</cx:pt>
          <cx:pt idx="6">Central and Eastern Europe</cx:pt>
          <cx:pt idx="7">Eastern Asia</cx:pt>
          <cx:pt idx="8">Sub-Saharan Africa</cx:pt>
          <cx:pt idx="9">Southern Asia</cx:pt>
        </cx:lvl>
      </cx:strDim>
      <cx:numDim type="val">
        <cx:f>'[hectors hw.csv1.xlsx]Sheet1'!$H$6:$H$15</cx:f>
        <cx:lvl ptCount="10" formatCode="General">
          <cx:pt idx="0">6.3817727272727263</cx:pt>
          <cx:pt idx="1">7.2539999999999996</cx:pt>
          <cx:pt idx="2">7.3234999999999992</cx:pt>
          <cx:pt idx="3">4.8730952380952388</cx:pt>
          <cx:pt idx="4">5.8686400000000001</cx:pt>
          <cx:pt idx="5">5.4002222222222214</cx:pt>
          <cx:pt idx="6">5.2840000000000016</cx:pt>
          <cx:pt idx="7">4.8207142857142866</cx:pt>
          <cx:pt idx="8">4.0676923076923064</cx:pt>
          <cx:pt idx="9">4.2292500000000004</cx:pt>
        </cx:lvl>
      </cx:numDim>
    </cx:data>
  </cx:chartData>
  <cx:chart>
    <cx:title pos="t" align="ctr" overlay="0">
      <cx:tx>
        <cx:txData>
          <cx:v># of countries in regions and average happiness score</cx:v>
        </cx:txData>
      </cx:tx>
    </cx:title>
    <cx:plotArea>
      <cx:plotAreaRegion>
        <cx:series layoutId="boxWhisker" uniqueId="{CF7B8864-98AD-4B7E-966A-73B8706560AF}">
          <cx:dataId val="0"/>
          <cx:layoutPr>
            <cx:visibility meanLine="0" meanMarker="1" nonoutliers="0" outliers="1"/>
            <cx:statistics quartileMethod="exclusive"/>
          </cx:layoutPr>
        </cx:series>
        <cx:series layoutId="boxWhisker" uniqueId="{1DDCF099-9311-470E-B901-BF463B98D4D1}">
          <cx:dataId val="1"/>
          <cx:layoutPr>
            <cx:visibility meanLine="0" meanMarker="1" nonoutliers="0" outliers="1"/>
            <cx:statistics quartileMethod="exclusive"/>
          </cx:layoutPr>
        </cx:series>
      </cx:plotAreaRegion>
      <cx:axis id="0">
        <cx:catScaling gapWidth="1"/>
        <cx:tickLabels/>
      </cx:axis>
      <cx:axis id="1">
        <cx:valScaling/>
        <cx:majorGridlines/>
        <cx:tickLabels/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6222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0623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752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4252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4605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0207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9834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070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74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5111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3737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0185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microsoft.com/office/2014/relationships/chartEx" Target="../charts/chartEx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812" y="1122363"/>
            <a:ext cx="10294188" cy="806091"/>
          </a:xfrm>
        </p:spPr>
        <p:txBody>
          <a:bodyPr>
            <a:normAutofit fontScale="90000"/>
          </a:bodyPr>
          <a:lstStyle/>
          <a:p>
            <a:r>
              <a:rPr lang="en-US" dirty="0">
                <a:cs typeface="Calibri Light"/>
              </a:rPr>
              <a:t>2016 Worlds Happiness Report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pPr algn="l"/>
            <a:r>
              <a:rPr lang="en-US" dirty="0">
                <a:cs typeface="Calibri"/>
              </a:rPr>
              <a:t>Hector Colom</a:t>
            </a:r>
          </a:p>
          <a:p>
            <a:pPr algn="l"/>
            <a:r>
              <a:rPr lang="en-US" dirty="0">
                <a:cs typeface="Calibri"/>
              </a:rPr>
              <a:t>DSCI 101</a:t>
            </a:r>
          </a:p>
          <a:p>
            <a:pPr algn="l"/>
            <a:r>
              <a:rPr lang="en-US" dirty="0">
                <a:cs typeface="Calibri"/>
              </a:rPr>
              <a:t>Fall 2018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A6CE6-3D1A-449A-B3C6-5DC5E5292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Discoveries 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6744C8-F55B-4563-BE97-0D9529EA0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New Zealand and Australia is the happiest region</a:t>
            </a:r>
          </a:p>
          <a:p>
            <a:r>
              <a:rPr lang="en-US">
                <a:cs typeface="Calibri"/>
              </a:rPr>
              <a:t>Western Europe is the region with most countries in the top ten</a:t>
            </a:r>
          </a:p>
          <a:p>
            <a:r>
              <a:rPr lang="en-US">
                <a:cs typeface="Calibri"/>
              </a:rPr>
              <a:t>Found average life span along with min and mac life expectancy.</a:t>
            </a: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33598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F5840-D3EF-4718-BA47-95553F43A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Future Work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03E08E-24F1-4A4B-B63F-40A56A598E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Try to get data for every country.</a:t>
            </a:r>
          </a:p>
          <a:p>
            <a:r>
              <a:rPr lang="en-US" dirty="0">
                <a:cs typeface="Calibri"/>
              </a:rPr>
              <a:t>Try to get data for</a:t>
            </a:r>
          </a:p>
          <a:p>
            <a:pPr marL="457200" lvl="1" indent="0"/>
            <a:r>
              <a:rPr lang="en-US" dirty="0">
                <a:cs typeface="Calibri"/>
              </a:rPr>
              <a:t>Dystopia residual</a:t>
            </a:r>
          </a:p>
          <a:p>
            <a:pPr marL="457200" lvl="1" indent="0"/>
            <a:r>
              <a:rPr lang="en-US" dirty="0">
                <a:cs typeface="Calibri"/>
              </a:rPr>
              <a:t>Upper and lower confidence columns.</a:t>
            </a:r>
          </a:p>
          <a:p>
            <a:pPr marL="457200" lvl="1" indent="0"/>
            <a:r>
              <a:rPr lang="en-US" dirty="0">
                <a:cs typeface="Calibri"/>
              </a:rPr>
              <a:t>To find average happiness rank between the region and there </a:t>
            </a:r>
            <a:r>
              <a:rPr lang="en-US" dirty="0" err="1">
                <a:cs typeface="Calibri"/>
              </a:rPr>
              <a:t>averge</a:t>
            </a: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06986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DAC33-119B-4147-A2CA-687A30D78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Health and Worlds Happiness score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241D5-AAF6-495D-9FB8-60FB0AC0EF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Factors that can identify apart of both scales.</a:t>
            </a:r>
          </a:p>
          <a:p>
            <a:r>
              <a:rPr lang="en-US" dirty="0">
                <a:cs typeface="Calibri"/>
              </a:rPr>
              <a:t>Possible Factors investigated</a:t>
            </a:r>
          </a:p>
          <a:p>
            <a:pPr marL="800100" lvl="1" indent="-342900"/>
            <a:r>
              <a:rPr lang="en-US" dirty="0">
                <a:cs typeface="Calibri"/>
              </a:rPr>
              <a:t>Region</a:t>
            </a:r>
          </a:p>
          <a:p>
            <a:pPr marL="800100" lvl="1" indent="-342900"/>
            <a:r>
              <a:rPr lang="en-US" dirty="0">
                <a:cs typeface="Calibri"/>
              </a:rPr>
              <a:t>Health rank</a:t>
            </a:r>
          </a:p>
          <a:p>
            <a:pPr marL="800100" lvl="1" indent="-342900"/>
            <a:r>
              <a:rPr lang="en-US" dirty="0">
                <a:cs typeface="Calibri"/>
              </a:rPr>
              <a:t>Health score</a:t>
            </a:r>
          </a:p>
          <a:p>
            <a:pPr marL="800100" lvl="1" indent="-342900"/>
            <a:r>
              <a:rPr lang="en-US" dirty="0">
                <a:cs typeface="Calibri"/>
              </a:rPr>
              <a:t>Life expectancy</a:t>
            </a:r>
          </a:p>
          <a:p>
            <a:pPr marL="800100" lvl="1" indent="-342900"/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1433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D47BB-7A13-409B-A7B4-B200B6BF8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My DATA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010821-B280-4292-94ED-3BF502E233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Worlds Happiness report taken from kaggle.com</a:t>
            </a:r>
          </a:p>
          <a:p>
            <a:r>
              <a:rPr lang="en-US" dirty="0">
                <a:cs typeface="Calibri"/>
              </a:rPr>
              <a:t>Originally taken from the United Nations annual report.</a:t>
            </a:r>
          </a:p>
          <a:p>
            <a:r>
              <a:rPr lang="en-US" dirty="0">
                <a:cs typeface="Calibri"/>
              </a:rPr>
              <a:t>Information on 157 countries</a:t>
            </a:r>
          </a:p>
          <a:p>
            <a:pPr marL="800100" lvl="1" indent="-342900"/>
            <a:r>
              <a:rPr lang="en-US" dirty="0">
                <a:cs typeface="Calibri"/>
              </a:rPr>
              <a:t>2016 Happiness Report</a:t>
            </a:r>
          </a:p>
          <a:p>
            <a:pPr marL="800100" lvl="1" indent="-342900"/>
            <a:r>
              <a:rPr lang="en-US" dirty="0">
                <a:cs typeface="Calibri"/>
              </a:rPr>
              <a:t>A CSV file</a:t>
            </a:r>
          </a:p>
          <a:p>
            <a:pPr marL="800100" lvl="1" indent="-342900"/>
            <a:r>
              <a:rPr lang="en-US" dirty="0">
                <a:cs typeface="Calibri"/>
              </a:rPr>
              <a:t>64.7 KB</a:t>
            </a:r>
          </a:p>
          <a:p>
            <a:pPr marL="800100" lvl="1" indent="-342900"/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02273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32291-4615-438C-98A2-9A9845034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The Dataset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C34EEA-3878-4569-9940-2AFECFE33D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There are 13 fields</a:t>
            </a:r>
          </a:p>
          <a:p>
            <a:pPr marL="800100" lvl="1" indent="-342900"/>
            <a:r>
              <a:rPr lang="en-US" dirty="0">
                <a:cs typeface="Calibri"/>
              </a:rPr>
              <a:t>Region</a:t>
            </a:r>
          </a:p>
          <a:p>
            <a:pPr marL="800100" lvl="1" indent="-342900"/>
            <a:r>
              <a:rPr lang="en-US" dirty="0">
                <a:cs typeface="Calibri"/>
              </a:rPr>
              <a:t>Found average amount</a:t>
            </a:r>
          </a:p>
          <a:p>
            <a:pPr marL="457200" lvl="1" indent="0">
              <a:buNone/>
            </a:pPr>
            <a:endParaRPr lang="en-US" dirty="0">
              <a:cs typeface="Calibri"/>
            </a:endParaRPr>
          </a:p>
          <a:p>
            <a:pPr marL="800100" lvl="1" indent="-342900"/>
            <a:r>
              <a:rPr lang="en-US" dirty="0">
                <a:cs typeface="Calibri"/>
              </a:rPr>
              <a:t>Happiness score</a:t>
            </a:r>
          </a:p>
          <a:p>
            <a:pPr marL="800100" lvl="1" indent="-342900"/>
            <a:r>
              <a:rPr lang="en-US" dirty="0">
                <a:cs typeface="Calibri"/>
              </a:rPr>
              <a:t>Found the happiness region being New Zealand and Australia on average  </a:t>
            </a:r>
          </a:p>
          <a:p>
            <a:pPr marL="800100" lvl="1" indent="-342900"/>
            <a:r>
              <a:rPr lang="en-US" dirty="0">
                <a:cs typeface="Calibri"/>
              </a:rPr>
              <a:t>Also found  western Europe happiest top ten region</a:t>
            </a:r>
          </a:p>
          <a:p>
            <a:pPr marL="800100" lvl="1" indent="-342900"/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5822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216C9-82FF-48F7-8BB7-57DF985DB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Average life span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95A6B-56CF-456F-A7E7-E74C06914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Max life expectancy</a:t>
            </a:r>
          </a:p>
          <a:p>
            <a:pPr marL="800100" lvl="1" indent="-342900"/>
            <a:r>
              <a:rPr lang="en-US" dirty="0">
                <a:cs typeface="Calibri"/>
              </a:rPr>
              <a:t>95years old</a:t>
            </a:r>
          </a:p>
          <a:p>
            <a:pPr marL="457200" lvl="1" indent="0"/>
            <a:r>
              <a:rPr lang="en-US" dirty="0">
                <a:cs typeface="Calibri"/>
              </a:rPr>
              <a:t>Hong </a:t>
            </a:r>
            <a:r>
              <a:rPr lang="en-US" dirty="0" err="1">
                <a:cs typeface="Calibri"/>
              </a:rPr>
              <a:t>kong</a:t>
            </a:r>
            <a:r>
              <a:rPr lang="en-US" dirty="0">
                <a:cs typeface="Calibri"/>
              </a:rPr>
              <a:t> China</a:t>
            </a:r>
          </a:p>
          <a:p>
            <a:pPr marL="457200" lvl="1" indent="0"/>
            <a:endParaRPr lang="en-US" dirty="0">
              <a:cs typeface="Calibri"/>
            </a:endParaRPr>
          </a:p>
          <a:p>
            <a:pPr marL="457200" lvl="1" indent="0"/>
            <a:endParaRPr lang="en-US" dirty="0">
              <a:cs typeface="Calibri"/>
            </a:endParaRPr>
          </a:p>
          <a:p>
            <a:pPr marL="457200" lvl="1" indent="0">
              <a:buNone/>
            </a:pPr>
            <a:r>
              <a:rPr lang="en-US" dirty="0">
                <a:cs typeface="Calibri"/>
              </a:rPr>
              <a:t>Minimum life expectancy</a:t>
            </a:r>
          </a:p>
          <a:p>
            <a:pPr marL="457200" lvl="1" indent="0">
              <a:buNone/>
            </a:pPr>
            <a:r>
              <a:rPr lang="en-US" dirty="0">
                <a:cs typeface="Calibri"/>
              </a:rPr>
              <a:t>4years old</a:t>
            </a:r>
          </a:p>
          <a:p>
            <a:pPr marL="457200" lvl="1" indent="0">
              <a:buNone/>
            </a:pPr>
            <a:r>
              <a:rPr lang="en-US" dirty="0">
                <a:cs typeface="Calibri"/>
              </a:rPr>
              <a:t>Chad South Africa</a:t>
            </a:r>
          </a:p>
          <a:p>
            <a:pPr marL="457200" lvl="1" indent="0">
              <a:buNone/>
            </a:pPr>
            <a:endParaRPr lang="en-US" dirty="0">
              <a:cs typeface="Calibri"/>
            </a:endParaRPr>
          </a:p>
        </p:txBody>
      </p:sp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4" name="ChartEx 5">
                <a:extLst>
                  <a:ext uri="{FF2B5EF4-FFF2-40B4-BE49-F238E27FC236}">
                    <a16:creationId xmlns:a16="http://schemas.microsoft.com/office/drawing/2014/main" id="{CBC856CC-86A5-4DBC-BCA0-33F84FD44D66}"/>
                  </a:ext>
                  <a:ext uri="{147F2762-F138-4A5C-976F-8EAC2B608ADB}">
                    <a16:predDERef xmlns:a16="http://schemas.microsoft.com/office/drawing/2014/main" pred="{5206F2F7-B65D-45E6-B372-46761E271708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028866289"/>
                  </p:ext>
                </p:extLst>
              </p:nvPr>
            </p:nvGraphicFramePr>
            <p:xfrm>
              <a:off x="5188019" y="2121177"/>
              <a:ext cx="4631842" cy="242432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4" name="ChartEx 5">
                <a:extLst>
                  <a:ext uri="{FF2B5EF4-FFF2-40B4-BE49-F238E27FC236}">
                    <a16:creationId xmlns:a16="http://schemas.microsoft.com/office/drawing/2014/main" id="{CBC856CC-86A5-4DBC-BCA0-33F84FD44D66}"/>
                  </a:ext>
                  <a:ext uri="{147F2762-F138-4A5C-976F-8EAC2B608ADB}">
                    <a16:predDERef xmlns:a16="http://schemas.microsoft.com/office/drawing/2014/main" pred="{5206F2F7-B65D-45E6-B372-46761E27170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188019" y="2121177"/>
                <a:ext cx="4631842" cy="2424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0831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31E69-03DF-4FCC-9F37-0EBA6D191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Average life span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B39C29-5529-45E7-BC0B-795B85DE19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Most life expectancy was over 40 years old</a:t>
            </a:r>
          </a:p>
          <a:p>
            <a:r>
              <a:rPr lang="en-US">
                <a:cs typeface="Calibri"/>
              </a:rPr>
              <a:t>Very few nations had lower than a 20-year-old life expectancy</a:t>
            </a:r>
            <a:endParaRPr lang="en-US" dirty="0">
              <a:cs typeface="Calibri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206F2F7-B65D-45E6-B372-46761E271708}"/>
              </a:ext>
              <a:ext uri="{147F2762-F138-4A5C-976F-8EAC2B608ADB}">
                <a16:predDERef xmlns:a16="http://schemas.microsoft.com/office/drawing/2014/main" pred="{4C8B5B26-573A-4C4B-80F4-6DDC9B65125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8080152"/>
              </p:ext>
            </p:extLst>
          </p:nvPr>
        </p:nvGraphicFramePr>
        <p:xfrm>
          <a:off x="3677479" y="2918791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78056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570F3-0186-40EE-B029-0815F1C18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Average happiness score by region and  #of </a:t>
            </a:r>
            <a:r>
              <a:rPr lang="en-US" dirty="0">
                <a:cs typeface="Calibri Light"/>
              </a:rPr>
              <a:t>countries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25233-FA28-4E6B-94BE-0D3BDEC78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There were 157 countries</a:t>
            </a:r>
          </a:p>
          <a:p>
            <a:r>
              <a:rPr lang="en-US" dirty="0">
                <a:cs typeface="Calibri"/>
              </a:rPr>
              <a:t>Broke down with region</a:t>
            </a:r>
          </a:p>
          <a:p>
            <a:r>
              <a:rPr lang="en-US" dirty="0">
                <a:cs typeface="Calibri"/>
              </a:rPr>
              <a:t>Took average happiness of each region</a:t>
            </a:r>
          </a:p>
          <a:p>
            <a:endParaRPr lang="en-US" dirty="0">
              <a:cs typeface="Calibri"/>
            </a:endParaRPr>
          </a:p>
        </p:txBody>
      </p:sp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4" name="ChartEx 3">
                <a:extLst>
                  <a:ext uri="{FF2B5EF4-FFF2-40B4-BE49-F238E27FC236}">
                    <a16:creationId xmlns:a16="http://schemas.microsoft.com/office/drawing/2014/main" id="{BD573521-B7CF-4ADC-A9A1-919906E88183}"/>
                  </a:ext>
                  <a:ext uri="{147F2762-F138-4A5C-976F-8EAC2B608ADB}">
                    <a16:predDERef xmlns:a16="http://schemas.microsoft.com/office/drawing/2014/main" pred="{E8629BA4-A8E2-4F3E-9460-75E9CA70F35E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403786770"/>
                  </p:ext>
                </p:extLst>
              </p:nvPr>
            </p:nvGraphicFramePr>
            <p:xfrm>
              <a:off x="4150415" y="3429000"/>
              <a:ext cx="4686300" cy="245745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4" name="ChartEx 3">
                <a:extLst>
                  <a:ext uri="{FF2B5EF4-FFF2-40B4-BE49-F238E27FC236}">
                    <a16:creationId xmlns:a16="http://schemas.microsoft.com/office/drawing/2014/main" id="{BD573521-B7CF-4ADC-A9A1-919906E88183}"/>
                  </a:ext>
                  <a:ext uri="{147F2762-F138-4A5C-976F-8EAC2B608ADB}">
                    <a16:predDERef xmlns:a16="http://schemas.microsoft.com/office/drawing/2014/main" pred="{E8629BA4-A8E2-4F3E-9460-75E9CA70F35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150415" y="3429000"/>
                <a:ext cx="4686300" cy="245745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70148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B0B2C-A97D-4E21-8F06-362BD65FE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Average happiness score by region and #of countries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51AFEF-E080-40AE-A612-B23AEF0DD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were 10 regions</a:t>
            </a:r>
          </a:p>
          <a:p>
            <a:r>
              <a:rPr lang="en-US" dirty="0"/>
              <a:t>With 157 countries</a:t>
            </a:r>
          </a:p>
          <a:p>
            <a:r>
              <a:rPr lang="en-US" dirty="0"/>
              <a:t>Showing the average happiness score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6" name="Chart 5" descr="# of countries" title="series 1">
            <a:extLst>
              <a:ext uri="{FF2B5EF4-FFF2-40B4-BE49-F238E27FC236}">
                <a16:creationId xmlns:a16="http://schemas.microsoft.com/office/drawing/2014/main" id="{E8629BA4-A8E2-4F3E-9460-75E9CA70F35E}"/>
              </a:ext>
              <a:ext uri="{147F2762-F138-4A5C-976F-8EAC2B608ADB}">
                <a16:predDERef xmlns:a16="http://schemas.microsoft.com/office/drawing/2014/main" pred="{FD0D4CF2-EE1F-40AC-A819-B14D7753BE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4259767"/>
              </p:ext>
            </p:extLst>
          </p:nvPr>
        </p:nvGraphicFramePr>
        <p:xfrm>
          <a:off x="3776869" y="3429000"/>
          <a:ext cx="4943061" cy="26244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56328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5B790-6B2D-451B-B224-27A97EFB1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Problems With Data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073FF2-1A9B-4F57-924B-2D2DF51112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There was no problems with the data</a:t>
            </a:r>
          </a:p>
          <a:p>
            <a:pPr marL="457200" lvl="1" indent="0"/>
            <a:r>
              <a:rPr lang="en-US">
                <a:cs typeface="Calibri"/>
              </a:rPr>
              <a:t>All fields were present</a:t>
            </a:r>
          </a:p>
          <a:p>
            <a:pPr marL="457200" lvl="1" indent="0"/>
            <a:r>
              <a:rPr lang="en-US">
                <a:cs typeface="Calibri"/>
              </a:rPr>
              <a:t>All data appeared to be clean</a:t>
            </a: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202314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34</TotalTime>
  <Words>269</Words>
  <Application>Microsoft Office PowerPoint</Application>
  <PresentationFormat>Widescreen</PresentationFormat>
  <Paragraphs>63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Gill Sans MT</vt:lpstr>
      <vt:lpstr>Gallery</vt:lpstr>
      <vt:lpstr>2016 Worlds Happiness Report</vt:lpstr>
      <vt:lpstr>Health and Worlds Happiness score</vt:lpstr>
      <vt:lpstr>My DATA</vt:lpstr>
      <vt:lpstr>The Dataset</vt:lpstr>
      <vt:lpstr>Average life span</vt:lpstr>
      <vt:lpstr>Average life span</vt:lpstr>
      <vt:lpstr>Average happiness score by region and  #of countries</vt:lpstr>
      <vt:lpstr>Average happiness score by region and #of countries</vt:lpstr>
      <vt:lpstr>Problems With Data</vt:lpstr>
      <vt:lpstr>Discoveries </vt:lpstr>
      <vt:lpstr>Future 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Noah Pratz</cp:lastModifiedBy>
  <cp:revision>298</cp:revision>
  <dcterms:created xsi:type="dcterms:W3CDTF">2013-07-15T20:26:40Z</dcterms:created>
  <dcterms:modified xsi:type="dcterms:W3CDTF">2018-12-03T03:59:22Z</dcterms:modified>
</cp:coreProperties>
</file>