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embeddings/oleObject2.bin" ContentType="application/vnd.openxmlformats-officedocument.oleObject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88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baskey:Documents:Super%20Senior:WS%20Collection%20DS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3.xml"/><Relationship Id="rId2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 of Appearances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Appearances!$C$2:$C$9</c:f>
              <c:strCache>
                <c:ptCount val="8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&lt;3000</c:v>
                </c:pt>
              </c:strCache>
            </c:strRef>
          </c:cat>
          <c:val>
            <c:numRef>
              <c:f>Appearances!$D$2:$D$9</c:f>
              <c:numCache>
                <c:formatCode>General</c:formatCode>
                <c:ptCount val="8"/>
                <c:pt idx="0">
                  <c:v>0.0</c:v>
                </c:pt>
                <c:pt idx="1">
                  <c:v>130.0</c:v>
                </c:pt>
                <c:pt idx="2">
                  <c:v>23.0</c:v>
                </c:pt>
                <c:pt idx="3">
                  <c:v>8.0</c:v>
                </c:pt>
                <c:pt idx="4">
                  <c:v>4.0</c:v>
                </c:pt>
                <c:pt idx="5">
                  <c:v>4.0</c:v>
                </c:pt>
                <c:pt idx="6">
                  <c:v>0.0</c:v>
                </c:pt>
                <c:pt idx="7">
                  <c:v>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40-4BCB-80BC-3FAA49C81B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4173048"/>
        <c:axId val="2037284456"/>
      </c:lineChart>
      <c:catAx>
        <c:axId val="2084173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</a:t>
                </a:r>
                <a:r>
                  <a:rPr lang="en-US" baseline="0"/>
                  <a:t> Appearances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63568241469816"/>
              <c:y val="0.8879396325459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284456"/>
        <c:crosses val="autoZero"/>
        <c:auto val="1"/>
        <c:lblAlgn val="ctr"/>
        <c:lblOffset val="100"/>
        <c:noMultiLvlLbl val="0"/>
      </c:catAx>
      <c:valAx>
        <c:axId val="203728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17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Gender of Avenger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4A-4B81-B576-875DC36886CB}"/>
              </c:ext>
            </c:extLst>
          </c:dPt>
          <c:dLbls>
            <c:dLbl>
              <c:idx val="0"/>
              <c:layout>
                <c:manualLayout>
                  <c:x val="0.00277777777777778"/>
                  <c:y val="-0.0046296296296296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Female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B4A-4B81-B576-875DC36886C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Male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4A-4B81-B576-875DC36886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'[WS Collection DSCI.xlsx]Working sheet'!$P$32:$P$33</c:f>
              <c:numCache>
                <c:formatCode>General</c:formatCode>
                <c:ptCount val="2"/>
                <c:pt idx="0">
                  <c:v>58.0</c:v>
                </c:pt>
                <c:pt idx="1">
                  <c:v>115.0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4A-4B81-B576-875DC36886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47430696"/>
        <c:axId val="2048663096"/>
      </c:barChart>
      <c:catAx>
        <c:axId val="-2147430696"/>
        <c:scaling>
          <c:orientation val="minMax"/>
        </c:scaling>
        <c:delete val="1"/>
        <c:axPos val="b"/>
        <c:majorTickMark val="out"/>
        <c:minorTickMark val="none"/>
        <c:tickLblPos val="nextTo"/>
        <c:crossAx val="2048663096"/>
        <c:crosses val="autoZero"/>
        <c:auto val="1"/>
        <c:lblAlgn val="ctr"/>
        <c:lblOffset val="100"/>
        <c:noMultiLvlLbl val="0"/>
      </c:catAx>
      <c:valAx>
        <c:axId val="2048663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7430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Avenger</a:t>
            </a:r>
            <a:r>
              <a:rPr lang="en-US" baseline="0"/>
              <a:t> Status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4E-17"/>
                  <c:y val="0.07870370370370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4B-44B9-AABD-7CA480BC9628}"/>
                </c:ext>
              </c:extLst>
            </c:dLbl>
            <c:dLbl>
              <c:idx val="1"/>
              <c:layout>
                <c:manualLayout>
                  <c:x val="5.092533763208E-17"/>
                  <c:y val="0.0879629629629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4B-44B9-AABD-7CA480BC9628}"/>
                </c:ext>
              </c:extLst>
            </c:dLbl>
            <c:dLbl>
              <c:idx val="2"/>
              <c:layout>
                <c:manualLayout>
                  <c:x val="-1.0185067526416E-16"/>
                  <c:y val="0.07407407407407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4B-44B9-AABD-7CA480BC9628}"/>
                </c:ext>
              </c:extLst>
            </c:dLbl>
            <c:dLbl>
              <c:idx val="3"/>
              <c:layout>
                <c:manualLayout>
                  <c:x val="-0.00277777777777778"/>
                  <c:y val="0.02777777777777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4B-44B9-AABD-7CA480BC9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'[WS Collection DSCI.xlsx]Status'!$C$2:$C$5</c:f>
              <c:strCache>
                <c:ptCount val="4"/>
                <c:pt idx="0">
                  <c:v>Academy</c:v>
                </c:pt>
                <c:pt idx="1">
                  <c:v>Full</c:v>
                </c:pt>
                <c:pt idx="2">
                  <c:v>Honorary</c:v>
                </c:pt>
                <c:pt idx="3">
                  <c:v>Probationary</c:v>
                </c:pt>
              </c:strCache>
            </c:strRef>
          </c:cat>
          <c:val>
            <c:numRef>
              <c:f>'[WS Collection DSCI.xlsx]Status'!$D$2:$D$5</c:f>
              <c:numCache>
                <c:formatCode>General</c:formatCode>
                <c:ptCount val="4"/>
                <c:pt idx="0">
                  <c:v>17.0</c:v>
                </c:pt>
                <c:pt idx="1">
                  <c:v>138.0</c:v>
                </c:pt>
                <c:pt idx="2">
                  <c:v>16.0</c:v>
                </c:pt>
                <c:pt idx="3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4B-44B9-AABD-7CA480BC96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6263144"/>
        <c:axId val="-2139692504"/>
      </c:barChart>
      <c:catAx>
        <c:axId val="2116263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/>
                  <a:t>Status Type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692504"/>
        <c:crosses val="autoZero"/>
        <c:auto val="1"/>
        <c:lblAlgn val="ctr"/>
        <c:lblOffset val="100"/>
        <c:noMultiLvlLbl val="0"/>
      </c:catAx>
      <c:valAx>
        <c:axId val="-2139692504"/>
        <c:scaling>
          <c:orientation val="minMax"/>
          <c:max val="14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 of Years Since Joining Avengers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'[WS Collection DSCI.xlsx]Year Comparison'!$F$2:$F$8</c:f>
              <c:strCache>
                <c:ptCount val="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&lt;50</c:v>
                </c:pt>
              </c:strCache>
            </c:strRef>
          </c:cat>
          <c:val>
            <c:numRef>
              <c:f>'[WS Collection DSCI.xlsx]Year Comparison'!$G$2:$G$8</c:f>
              <c:numCache>
                <c:formatCode>General</c:formatCode>
                <c:ptCount val="7"/>
                <c:pt idx="0">
                  <c:v>2.0</c:v>
                </c:pt>
                <c:pt idx="1">
                  <c:v>76.0</c:v>
                </c:pt>
                <c:pt idx="2">
                  <c:v>9.0</c:v>
                </c:pt>
                <c:pt idx="3">
                  <c:v>34.0</c:v>
                </c:pt>
                <c:pt idx="4">
                  <c:v>21.0</c:v>
                </c:pt>
                <c:pt idx="5">
                  <c:v>10.0</c:v>
                </c:pt>
                <c:pt idx="6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FE-4D7D-B3E7-4C6A2C7C94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2048747656"/>
        <c:axId val="2120277224"/>
      </c:barChart>
      <c:catAx>
        <c:axId val="2048747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 Since Joining Avengers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277224"/>
        <c:crosses val="autoZero"/>
        <c:auto val="1"/>
        <c:lblAlgn val="ctr"/>
        <c:lblOffset val="100"/>
        <c:noMultiLvlLbl val="0"/>
      </c:catAx>
      <c:valAx>
        <c:axId val="212027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4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5C088-EF3D-2743-8B76-F23D7C1B1D2A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585F2-6844-B248-8F08-96089239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4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85F2-6844-B248-8F08-9608923966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11/29/18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Avengers Dataset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 </a:t>
            </a:r>
            <a:r>
              <a:rPr lang="en-US" dirty="0" err="1" smtClean="0"/>
              <a:t>Baskey</a:t>
            </a:r>
            <a:endParaRPr lang="en-US" dirty="0" smtClean="0"/>
          </a:p>
          <a:p>
            <a:r>
              <a:rPr lang="en-US" dirty="0" smtClean="0"/>
              <a:t>DSCI 101.002</a:t>
            </a:r>
          </a:p>
        </p:txBody>
      </p:sp>
    </p:spTree>
    <p:extLst>
      <p:ext uri="{BB962C8B-B14F-4D97-AF65-F5344CB8AC3E}">
        <p14:creationId xmlns:p14="http://schemas.microsoft.com/office/powerpoint/2010/main" val="384847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4" name="Content Placeholder 3" descr="Macintosh HD:Users:sarahbaskey:Desktop:Screen Shot 2018-11-17 at 7.47.49 PM.pn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62032" b="49702"/>
          <a:stretch/>
        </p:blipFill>
        <p:spPr bwMode="auto">
          <a:xfrm>
            <a:off x="4131316" y="3299433"/>
            <a:ext cx="3620374" cy="28468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Macintosh HD:Users:sarahbaskey:Desktop:Screen Shot 2018-11-17 at 7.52.49 PM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4" b="34242"/>
          <a:stretch/>
        </p:blipFill>
        <p:spPr bwMode="auto">
          <a:xfrm>
            <a:off x="457199" y="1417637"/>
            <a:ext cx="3498936" cy="2713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53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waste time on the probationary </a:t>
            </a:r>
            <a:r>
              <a:rPr lang="en-US" dirty="0" err="1"/>
              <a:t>introl</a:t>
            </a:r>
            <a:r>
              <a:rPr lang="en-US" dirty="0"/>
              <a:t> and full/reserve avengers intro columns.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not much </a:t>
            </a:r>
            <a:r>
              <a:rPr lang="en-US" dirty="0" smtClean="0"/>
              <a:t>to pull </a:t>
            </a:r>
            <a:r>
              <a:rPr lang="en-US" dirty="0"/>
              <a:t>from these two columns of data.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could not figure out a formula or function to find the discrepancy between the current, death and return columns, so I did that entire column by typing in each cell individually.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1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found that 104 out of 173 characters have died at least once during their appearances.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found there were 115 male characters verse 58 female characters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smtClean="0"/>
              <a:t>found </a:t>
            </a:r>
            <a:r>
              <a:rPr lang="en-US" dirty="0"/>
              <a:t>that the most amount of characters have been introduced between 2005 and 2015. </a:t>
            </a:r>
            <a:endParaRPr lang="en-US" dirty="0" smtClean="0"/>
          </a:p>
          <a:p>
            <a:pPr lvl="1"/>
            <a:r>
              <a:rPr lang="en-US" dirty="0" smtClean="0"/>
              <a:t>Furthermore</a:t>
            </a:r>
            <a:r>
              <a:rPr lang="en-US" dirty="0"/>
              <a:t>, fourteen characters were introduced in 1900.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interesting statistics is most of the Avenger characters have made 500 or less appearances over the years.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2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had more time and skill I would work with the data I originally </a:t>
            </a:r>
            <a:r>
              <a:rPr lang="en-US" dirty="0" smtClean="0"/>
              <a:t>deleted; </a:t>
            </a:r>
            <a:r>
              <a:rPr lang="en-US" dirty="0"/>
              <a:t>death and returns 2 through death and returns 5. </a:t>
            </a:r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though that data is sparse, it could be used to pull something interesting together.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would also have tried to figure out a way to add in a pivot table to the data.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didn’t leave anything unfinished that I started.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2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Avengers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smtClean="0"/>
              <a:t>hoped </a:t>
            </a:r>
            <a:r>
              <a:rPr lang="en-US" dirty="0"/>
              <a:t>to pull interesting statistics and uncommonly known details about the Avengers characters. </a:t>
            </a:r>
          </a:p>
        </p:txBody>
      </p:sp>
    </p:spTree>
    <p:extLst>
      <p:ext uri="{BB962C8B-B14F-4D97-AF65-F5344CB8AC3E}">
        <p14:creationId xmlns:p14="http://schemas.microsoft.com/office/powerpoint/2010/main" val="148352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dataset was obtained from </a:t>
            </a:r>
            <a:r>
              <a:rPr lang="en-US" dirty="0" err="1"/>
              <a:t>data.world</a:t>
            </a:r>
            <a:r>
              <a:rPr lang="en-US" dirty="0"/>
              <a:t>, specifically </a:t>
            </a:r>
            <a:r>
              <a:rPr lang="en-US" u="sng" dirty="0"/>
              <a:t>https://data.world/fivethirtyeight/avengers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It was </a:t>
            </a:r>
            <a:r>
              <a:rPr lang="en-US" dirty="0"/>
              <a:t>collected and contributed from @fivethirtyeight, who pulled it from </a:t>
            </a:r>
            <a:r>
              <a:rPr lang="en-US" dirty="0" err="1" smtClean="0"/>
              <a:t>marvel.wikia.com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 consists of 173 records each containing 12 fields. 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riginally </a:t>
            </a:r>
            <a:r>
              <a:rPr lang="en-US" dirty="0"/>
              <a:t>downloaded as a “.</a:t>
            </a:r>
            <a:r>
              <a:rPr lang="en-US" dirty="0" err="1"/>
              <a:t>csv</a:t>
            </a:r>
            <a:r>
              <a:rPr lang="en-US" dirty="0"/>
              <a:t>” file </a:t>
            </a:r>
            <a:endParaRPr lang="en-US" dirty="0" smtClean="0"/>
          </a:p>
          <a:p>
            <a:pPr lvl="1"/>
            <a:r>
              <a:rPr lang="en-US" dirty="0" smtClean="0"/>
              <a:t>26.99KB </a:t>
            </a:r>
            <a:r>
              <a:rPr lang="en-US" dirty="0"/>
              <a:t>file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7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Appearances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comic books that character appeared in as of April </a:t>
            </a:r>
            <a:r>
              <a:rPr lang="en-US" dirty="0" smtClean="0"/>
              <a:t>30, 2015</a:t>
            </a:r>
          </a:p>
          <a:p>
            <a:pPr lvl="0"/>
            <a:r>
              <a:rPr lang="en-US" dirty="0" smtClean="0"/>
              <a:t>Gender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recorded gender of the character </a:t>
            </a:r>
            <a:endParaRPr lang="en-US" dirty="0" smtClean="0"/>
          </a:p>
          <a:p>
            <a:pPr lvl="0"/>
            <a:r>
              <a:rPr lang="en-US" dirty="0"/>
              <a:t>Status </a:t>
            </a:r>
          </a:p>
          <a:p>
            <a:pPr lvl="1"/>
            <a:r>
              <a:rPr lang="en-US" dirty="0"/>
              <a:t>The status of the avenger, if they were given "Honorary" Avenger status, if they are simply in the "Academy," or "Full" </a:t>
            </a:r>
            <a:r>
              <a:rPr lang="en-US" dirty="0" smtClean="0"/>
              <a:t>otherwise</a:t>
            </a:r>
          </a:p>
          <a:p>
            <a:pPr lvl="0"/>
            <a:r>
              <a:rPr lang="en-US" dirty="0"/>
              <a:t>Year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year the character was introduced as a full or reserve member of the Avengers </a:t>
            </a:r>
          </a:p>
          <a:p>
            <a:pPr lvl="0"/>
            <a:r>
              <a:rPr lang="en-US" dirty="0" smtClean="0"/>
              <a:t>Years </a:t>
            </a:r>
            <a:r>
              <a:rPr lang="en-US" dirty="0"/>
              <a:t>since joining </a:t>
            </a:r>
          </a:p>
          <a:p>
            <a:pPr lvl="1"/>
            <a:r>
              <a:rPr lang="en-US" dirty="0" smtClean="0"/>
              <a:t>2015 </a:t>
            </a:r>
            <a:r>
              <a:rPr lang="en-US" dirty="0"/>
              <a:t>minus the year </a:t>
            </a:r>
          </a:p>
          <a:p>
            <a:pPr lvl="0"/>
            <a:r>
              <a:rPr lang="en-US" dirty="0" smtClean="0"/>
              <a:t>Current </a:t>
            </a:r>
            <a:endParaRPr lang="en-US" dirty="0"/>
          </a:p>
          <a:p>
            <a:pPr lvl="1"/>
            <a:r>
              <a:rPr lang="en-US" dirty="0"/>
              <a:t>Is the member currently active on an avengers affiliated team </a:t>
            </a:r>
          </a:p>
          <a:p>
            <a:pPr lvl="0"/>
            <a:r>
              <a:rPr lang="en-US" dirty="0" smtClean="0"/>
              <a:t>Death </a:t>
            </a:r>
          </a:p>
          <a:p>
            <a:pPr lvl="1"/>
            <a:r>
              <a:rPr lang="en-US" dirty="0" smtClean="0"/>
              <a:t>Yes </a:t>
            </a:r>
            <a:r>
              <a:rPr lang="en-US" dirty="0"/>
              <a:t>if the Avenger died, No if not </a:t>
            </a:r>
          </a:p>
          <a:p>
            <a:pPr lvl="0"/>
            <a:r>
              <a:rPr lang="en-US" dirty="0" smtClean="0"/>
              <a:t>Return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Yes if the Avenger returned from their first death, No if they did not, blank if not applicable </a:t>
            </a:r>
          </a:p>
        </p:txBody>
      </p:sp>
    </p:spTree>
    <p:extLst>
      <p:ext uri="{BB962C8B-B14F-4D97-AF65-F5344CB8AC3E}">
        <p14:creationId xmlns:p14="http://schemas.microsoft.com/office/powerpoint/2010/main" val="61682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Cleaned Data</a:t>
            </a:r>
            <a:endParaRPr lang="en-US" dirty="0"/>
          </a:p>
        </p:txBody>
      </p:sp>
      <p:pic>
        <p:nvPicPr>
          <p:cNvPr id="4" name="Content Placeholder 3" descr="Macintosh HD:Users:sarahbaskey:Desktop:Screen Shot 2018-11-16 at 7.13.11 PM.pn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397" b="11083"/>
          <a:stretch/>
        </p:blipFill>
        <p:spPr bwMode="auto">
          <a:xfrm>
            <a:off x="457200" y="1242448"/>
            <a:ext cx="3756108" cy="3108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Macintosh HD:Users:sarahbaskey:Desktop:Screen Shot 2018-11-16 at 8.10.37 PM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1" t="10980" r="8062" b="36684"/>
          <a:stretch/>
        </p:blipFill>
        <p:spPr bwMode="auto">
          <a:xfrm>
            <a:off x="457200" y="4598994"/>
            <a:ext cx="3619500" cy="194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Macintosh HD:Users:sarahbaskey:Desktop:Screen Shot 2018-11-16 at 7.54.56 PM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r="58667" b="23073"/>
          <a:stretch/>
        </p:blipFill>
        <p:spPr bwMode="auto">
          <a:xfrm>
            <a:off x="4935123" y="4169604"/>
            <a:ext cx="2456180" cy="2371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sarahbaskey:Desktop:Screen Shot 2018-11-16 at 9.03.22 PM.pn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6136" b="34768"/>
          <a:stretch/>
        </p:blipFill>
        <p:spPr bwMode="auto">
          <a:xfrm>
            <a:off x="4426942" y="1417638"/>
            <a:ext cx="3796463" cy="2424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662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Appearances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239969"/>
              </p:ext>
            </p:extLst>
          </p:nvPr>
        </p:nvGraphicFramePr>
        <p:xfrm>
          <a:off x="457200" y="2118402"/>
          <a:ext cx="5688677" cy="326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38713"/>
              </p:ext>
            </p:extLst>
          </p:nvPr>
        </p:nvGraphicFramePr>
        <p:xfrm>
          <a:off x="6847972" y="2425003"/>
          <a:ext cx="1194308" cy="2853163"/>
        </p:xfrm>
        <a:graphic>
          <a:graphicData uri="http://schemas.openxmlformats.org/drawingml/2006/table">
            <a:tbl>
              <a:tblPr/>
              <a:tblGrid>
                <a:gridCol w="597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61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Five Number Summary Appearances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31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Gender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34883"/>
              </p:ext>
            </p:extLst>
          </p:nvPr>
        </p:nvGraphicFramePr>
        <p:xfrm>
          <a:off x="457200" y="1600200"/>
          <a:ext cx="1643828" cy="74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1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FEMALE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33899"/>
              </p:ext>
            </p:extLst>
          </p:nvPr>
        </p:nvGraphicFramePr>
        <p:xfrm>
          <a:off x="1453116" y="2673298"/>
          <a:ext cx="6624084" cy="387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27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355954"/>
              </p:ext>
            </p:extLst>
          </p:nvPr>
        </p:nvGraphicFramePr>
        <p:xfrm>
          <a:off x="457200" y="1600200"/>
          <a:ext cx="2082902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1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Academy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Full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Honorary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Probationary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905821"/>
              </p:ext>
            </p:extLst>
          </p:nvPr>
        </p:nvGraphicFramePr>
        <p:xfrm>
          <a:off x="2540103" y="3083561"/>
          <a:ext cx="5157870" cy="329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87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Years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507669"/>
              </p:ext>
            </p:extLst>
          </p:nvPr>
        </p:nvGraphicFramePr>
        <p:xfrm>
          <a:off x="6476042" y="3855714"/>
          <a:ext cx="160115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6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Five Number Summary of Years Since Joining 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77369"/>
              </p:ext>
            </p:extLst>
          </p:nvPr>
        </p:nvGraphicFramePr>
        <p:xfrm>
          <a:off x="457200" y="1417638"/>
          <a:ext cx="158543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6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Five Number Summary of Year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087046"/>
              </p:ext>
            </p:extLst>
          </p:nvPr>
        </p:nvGraphicFramePr>
        <p:xfrm>
          <a:off x="2042636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43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168</TotalTime>
  <Words>533</Words>
  <Application>Microsoft Macintosh PowerPoint</Application>
  <PresentationFormat>On-screen Show (4:3)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Avengers Dataset</vt:lpstr>
      <vt:lpstr>Avengers Dataset</vt:lpstr>
      <vt:lpstr>The Dataset</vt:lpstr>
      <vt:lpstr>My Data</vt:lpstr>
      <vt:lpstr>Cleaned Data</vt:lpstr>
      <vt:lpstr>Methods - Appearances</vt:lpstr>
      <vt:lpstr>Methods - Gender</vt:lpstr>
      <vt:lpstr>Methods - Status</vt:lpstr>
      <vt:lpstr>Methods - Years</vt:lpstr>
      <vt:lpstr>Analysis</vt:lpstr>
      <vt:lpstr>Problems with Data</vt:lpstr>
      <vt:lpstr>Conclusion</vt:lpstr>
      <vt:lpstr>Future Work</vt:lpstr>
      <vt:lpstr>Questions or Comments?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Avengers Dataset</dc:title>
  <dc:creator>Sarah</dc:creator>
  <cp:lastModifiedBy>Sarah</cp:lastModifiedBy>
  <cp:revision>10</cp:revision>
  <dcterms:created xsi:type="dcterms:W3CDTF">2018-11-28T15:57:35Z</dcterms:created>
  <dcterms:modified xsi:type="dcterms:W3CDTF">2018-11-29T22:00:10Z</dcterms:modified>
</cp:coreProperties>
</file>