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pn.com/nfl/standings" TargetMode="External"/><Relationship Id="rId7" Type="http://schemas.openxmlformats.org/officeDocument/2006/relationships/hyperlink" Target="https://royaghorbani.wordpress.com/2013/01/22/my-love-for-the-baltimore-ravens/" TargetMode="External"/><Relationship Id="rId2" Type="http://schemas.openxmlformats.org/officeDocument/2006/relationships/hyperlink" Target="https://herosports.com/rankings/nf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nderconsideration.com/brandnew/archives/new_logos_for_the_cleveland_browns.php" TargetMode="External"/><Relationship Id="rId5" Type="http://schemas.openxmlformats.org/officeDocument/2006/relationships/hyperlink" Target="http://imagesmode.blogspot.com/2013/01/bengals-dec-30-2012-102528.html" TargetMode="External"/><Relationship Id="rId4" Type="http://schemas.openxmlformats.org/officeDocument/2006/relationships/hyperlink" Target="https://1000logos.net/steelers-logo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herosports.com/rankings/nf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E13C1-4E16-4FB4-895D-5A94FAA200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Afc</a:t>
            </a:r>
            <a:r>
              <a:rPr lang="en-US" dirty="0"/>
              <a:t> north Comparison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6AD727-4909-4615-A7FC-9F98FBEFB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13515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Kaytee Bartley </a:t>
            </a:r>
          </a:p>
          <a:p>
            <a:r>
              <a:rPr lang="en-US" dirty="0"/>
              <a:t>DSCI 101</a:t>
            </a:r>
          </a:p>
          <a:p>
            <a:r>
              <a:rPr lang="en-US" dirty="0"/>
              <a:t>Fall 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95911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039F3-33D9-404B-B508-3FDE4DAAC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251" y="1474970"/>
            <a:ext cx="2821967" cy="3144914"/>
          </a:xfrm>
        </p:spPr>
        <p:txBody>
          <a:bodyPr anchor="ctr">
            <a:normAutofit/>
          </a:bodyPr>
          <a:lstStyle/>
          <a:p>
            <a:r>
              <a:rPr lang="en-US" sz="3000"/>
              <a:t>Defense comparison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30695F-0E8E-4F69-B37A-CE0357694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62A6FA0-70FF-4F15-8E7B-F11ACE2190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9">
              <a:extLst>
                <a:ext uri="{FF2B5EF4-FFF2-40B4-BE49-F238E27FC236}">
                  <a16:creationId xmlns:a16="http://schemas.microsoft.com/office/drawing/2014/main" id="{F2D33F68-4D69-490D-8818-8E439F7C8B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285EFD85-134C-4356-9C7A-01D4CAA10A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8374" y="1778223"/>
            <a:ext cx="6282919" cy="254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384033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3DC3BD-AE1D-48D5-9383-15737668E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Conference records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B14F5-85F5-43F1-A22F-A03C472D4B4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Steelers </a:t>
            </a:r>
          </a:p>
          <a:p>
            <a:pPr lvl="1"/>
            <a:r>
              <a:rPr lang="en-US" dirty="0"/>
              <a:t>3-1-1</a:t>
            </a:r>
          </a:p>
          <a:p>
            <a:r>
              <a:rPr lang="en-US" dirty="0"/>
              <a:t>Ravens </a:t>
            </a:r>
          </a:p>
          <a:p>
            <a:pPr lvl="1"/>
            <a:r>
              <a:rPr lang="en-US" dirty="0"/>
              <a:t>2-3 </a:t>
            </a:r>
          </a:p>
          <a:p>
            <a:r>
              <a:rPr lang="en-US" dirty="0"/>
              <a:t>Bengals </a:t>
            </a:r>
          </a:p>
          <a:p>
            <a:pPr lvl="1"/>
            <a:r>
              <a:rPr lang="en-US" dirty="0"/>
              <a:t>1-3 </a:t>
            </a:r>
          </a:p>
          <a:p>
            <a:r>
              <a:rPr lang="en-US" dirty="0"/>
              <a:t>Browns </a:t>
            </a:r>
          </a:p>
          <a:p>
            <a:pPr lvl="1"/>
            <a:r>
              <a:rPr lang="en-US" dirty="0"/>
              <a:t>2-1-1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60A518A-6A49-4D19-A0D8-DD8A656803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From studying the graphs, the comparison of fields do not match up according to the records of the teams. </a:t>
            </a:r>
          </a:p>
          <a:p>
            <a:r>
              <a:rPr lang="en-US" dirty="0"/>
              <a:t>The Steelers have the most amount of yards offensively but mostly in every other category, they are the underdogs of the conference. </a:t>
            </a:r>
          </a:p>
        </p:txBody>
      </p:sp>
    </p:spTree>
    <p:extLst>
      <p:ext uri="{BB962C8B-B14F-4D97-AF65-F5344CB8AC3E}">
        <p14:creationId xmlns:p14="http://schemas.microsoft.com/office/powerpoint/2010/main" val="37327092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E3A6979-A297-44D9-BCE3-1A927FA76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D2DF99-C4B8-4792-A4F1-E6001B524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Defense wins games </a:t>
            </a:r>
          </a:p>
          <a:p>
            <a:pPr lvl="1"/>
            <a:r>
              <a:rPr lang="en-US" dirty="0"/>
              <a:t>Steelers are #1 in the conference, but they have better defensive statistics than any other team and lower offensive statistics.</a:t>
            </a:r>
          </a:p>
          <a:p>
            <a:r>
              <a:rPr lang="en-US" dirty="0"/>
              <a:t>Do individual team statistics have any correlation to win percentage? </a:t>
            </a:r>
          </a:p>
          <a:p>
            <a:pPr lvl="1"/>
            <a:r>
              <a:rPr lang="en-US" dirty="0"/>
              <a:t>No, just because they have a bad offense doesn’t mean they are going to lose, and vise versa.</a:t>
            </a:r>
          </a:p>
          <a:p>
            <a:pPr lvl="1"/>
            <a:r>
              <a:rPr lang="en-US" dirty="0"/>
              <a:t>For example, the Browns and Bengals have the best statistic according to the graphs, but they are 2 of the worst teams in the league.  </a:t>
            </a:r>
          </a:p>
        </p:txBody>
      </p:sp>
    </p:spTree>
    <p:extLst>
      <p:ext uri="{BB962C8B-B14F-4D97-AF65-F5344CB8AC3E}">
        <p14:creationId xmlns:p14="http://schemas.microsoft.com/office/powerpoint/2010/main" val="160796273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998E9-FFE3-450E-B8C0-07999544A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Problems/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5BBC3-F29E-4636-B1CA-DA417F916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dataset only contained the first couple games of the season. </a:t>
            </a:r>
          </a:p>
          <a:p>
            <a:r>
              <a:rPr lang="en-US" dirty="0"/>
              <a:t>In future work, I would do the whole season, not just part of it. </a:t>
            </a:r>
          </a:p>
          <a:p>
            <a:r>
              <a:rPr lang="en-US" dirty="0"/>
              <a:t>Also, do a data set on all the divisions to see who is the best team offensively or defensively in the entire NFL. </a:t>
            </a:r>
          </a:p>
          <a:p>
            <a:r>
              <a:rPr lang="en-US" dirty="0"/>
              <a:t>Last, do a dataset comparing all players to see who is the best player in the NFL offensively and defensively, same with best kicker in the NFL.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65366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6E212-CA86-483A-BB16-77C91A739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E1787-ACFE-4E9F-9573-8EBD46B6D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291215" cy="3894738"/>
          </a:xfrm>
        </p:spPr>
        <p:txBody>
          <a:bodyPr>
            <a:normAutofit lnSpcReduction="10000"/>
          </a:bodyPr>
          <a:lstStyle/>
          <a:p>
            <a:r>
              <a:rPr lang="en-US" u="sng" dirty="0">
                <a:hlinkClick r:id="rId2"/>
              </a:rPr>
              <a:t>https://herosports.com/rankings/nfl</a:t>
            </a:r>
            <a:r>
              <a:rPr lang="en-US" u="sng" dirty="0"/>
              <a:t> </a:t>
            </a:r>
          </a:p>
          <a:p>
            <a:r>
              <a:rPr lang="en-US" dirty="0">
                <a:hlinkClick r:id="rId3"/>
              </a:rPr>
              <a:t>http://www.espn.com/nfl/standings</a:t>
            </a:r>
            <a:r>
              <a:rPr lang="en-US" dirty="0"/>
              <a:t>  </a:t>
            </a:r>
          </a:p>
          <a:p>
            <a:r>
              <a:rPr lang="en-US" dirty="0">
                <a:hlinkClick r:id="rId4"/>
              </a:rPr>
              <a:t>https://1000logos.net/steelers-logo/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>
                <a:hlinkClick r:id="rId5"/>
              </a:rPr>
              <a:t>http://imagesmode.blogspot.com/2013/01/bengals-dec-30-2012-102528.html</a:t>
            </a:r>
            <a:r>
              <a:rPr lang="en-US" dirty="0"/>
              <a:t> </a:t>
            </a:r>
          </a:p>
          <a:p>
            <a:r>
              <a:rPr lang="en-US" dirty="0">
                <a:hlinkClick r:id="rId6"/>
              </a:rPr>
              <a:t>https://www.underconsideration.com/brandnew/archives/new_logos_for_the_cleveland_browns.php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https://royaghorbani.wordpress.com/2013/01/22/my-love-for-the-baltimore-ravens/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922376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7ED73B-7924-4E6C-B6A2-08BFCEDCB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" name="Picture 12" descr="A close up of a white wall&#10;&#10;Description generated with high confidence">
            <a:extLst>
              <a:ext uri="{FF2B5EF4-FFF2-40B4-BE49-F238E27FC236}">
                <a16:creationId xmlns:a16="http://schemas.microsoft.com/office/drawing/2014/main" id="{9AAA5475-98AD-4493-8800-258CFA1D5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21818C6-2C92-4856-83E5-510FE671E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2C53346-4592-42D2-8B80-BA549A503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729" y="4459039"/>
            <a:ext cx="8643011" cy="5515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600"/>
              <a:t>AFC North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2727750-B5DC-4261-A174-D9F41E4F6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445672" y="323838"/>
            <a:ext cx="9299965" cy="3652791"/>
            <a:chOff x="1445672" y="323838"/>
            <a:chExt cx="9299965" cy="365279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090A970-8BFB-45F3-8763-AA70717BA2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45672" y="323838"/>
              <a:ext cx="9299965" cy="3652791"/>
            </a:xfrm>
            <a:prstGeom prst="rect">
              <a:avLst/>
            </a:prstGeom>
            <a:blipFill dpi="0" rotWithShape="1">
              <a:blip r:embed="rId3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37BE467-774B-437D-B86C-214F7BD79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8238" y="647445"/>
              <a:ext cx="8673013" cy="3002215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2A10DA6B-0C6D-4266-9E1D-DD95AF9BD8C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0012" r="19022" b="2"/>
          <a:stretch/>
        </p:blipFill>
        <p:spPr>
          <a:xfrm>
            <a:off x="2079934" y="963739"/>
            <a:ext cx="1874519" cy="2368296"/>
          </a:xfrm>
          <a:prstGeom prst="rect">
            <a:avLst/>
          </a:prstGeom>
        </p:spPr>
      </p:pic>
      <p:pic>
        <p:nvPicPr>
          <p:cNvPr id="4" name="Picture 3" descr="A drawing of a cartoon character&#10;&#10;Description generated with high confidence">
            <a:extLst>
              <a:ext uri="{FF2B5EF4-FFF2-40B4-BE49-F238E27FC236}">
                <a16:creationId xmlns:a16="http://schemas.microsoft.com/office/drawing/2014/main" id="{409818F0-6DF5-4329-B2A3-B3832768644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1364" r="17780" b="3"/>
          <a:stretch/>
        </p:blipFill>
        <p:spPr>
          <a:xfrm>
            <a:off x="4116605" y="963739"/>
            <a:ext cx="1874519" cy="236829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8FCD48-21D6-4ED7-9D39-89B6ECAB66D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4636" r="5416" b="-4"/>
          <a:stretch/>
        </p:blipFill>
        <p:spPr>
          <a:xfrm>
            <a:off x="6153276" y="963739"/>
            <a:ext cx="1874519" cy="2368296"/>
          </a:xfrm>
          <a:prstGeom prst="rect">
            <a:avLst/>
          </a:prstGeom>
        </p:spPr>
      </p:pic>
      <p:pic>
        <p:nvPicPr>
          <p:cNvPr id="6" name="Picture 5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BC6E804F-A52E-4178-8D58-421514EA29F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2878" r="17757" b="-4"/>
          <a:stretch/>
        </p:blipFill>
        <p:spPr>
          <a:xfrm>
            <a:off x="8224702" y="963739"/>
            <a:ext cx="1874519" cy="236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128821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E4DAF-8AE7-490C-AE3E-7F536FFF6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47EA9-3338-4910-B1BE-F26694989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individual team statistics have any correlation to win percentage? In this project, I will compare the AFC North teams to figure out if the team with the best statistic has the winning  record with offense and defense.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166228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5BF45-6870-459D-AB36-16B51A33D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overlook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297E7-6941-49CD-BF91-AFDD5B0668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3200" dirty="0"/>
              <a:t>The data consists of 187 records each containing 11 fields on offense and 7 fields for defense.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8FC91-FA01-4268-90BB-BA72A709E1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2900" b="1" i="1" dirty="0"/>
              <a:t>Offense </a:t>
            </a:r>
          </a:p>
          <a:p>
            <a:pPr lvl="0"/>
            <a:r>
              <a:rPr lang="en-US" sz="2700" dirty="0"/>
              <a:t>Player: The name of the football player and position</a:t>
            </a:r>
          </a:p>
          <a:p>
            <a:pPr lvl="0"/>
            <a:r>
              <a:rPr lang="en-US" sz="2700" dirty="0"/>
              <a:t>GP: Games Played</a:t>
            </a:r>
          </a:p>
          <a:p>
            <a:pPr lvl="0"/>
            <a:r>
              <a:rPr lang="en-US" sz="2700" dirty="0"/>
              <a:t>CMP/CAR/REC/: Completions, Carries, Receptions</a:t>
            </a:r>
          </a:p>
          <a:p>
            <a:pPr lvl="0"/>
            <a:r>
              <a:rPr lang="en-US" sz="2700" dirty="0"/>
              <a:t>ATT/ YDS: Attempts, Yards </a:t>
            </a:r>
          </a:p>
          <a:p>
            <a:pPr lvl="0"/>
            <a:r>
              <a:rPr lang="en-US" sz="2700" dirty="0"/>
              <a:t>CMP%/ YPG: Completion percentage/ Yards Per Game</a:t>
            </a:r>
          </a:p>
          <a:p>
            <a:pPr lvl="0"/>
            <a:r>
              <a:rPr lang="en-US" sz="2700" dirty="0"/>
              <a:t>YPC: Yards Per Carry</a:t>
            </a:r>
          </a:p>
          <a:p>
            <a:pPr lvl="0"/>
            <a:r>
              <a:rPr lang="en-US" sz="2700" dirty="0"/>
              <a:t>LNG/ TD: Long/ Touchdown</a:t>
            </a:r>
          </a:p>
          <a:p>
            <a:pPr lvl="0"/>
            <a:r>
              <a:rPr lang="en-US" sz="2700" dirty="0"/>
              <a:t>INT/ FUM: Interception/ Fumble</a:t>
            </a:r>
          </a:p>
          <a:p>
            <a:pPr lvl="0"/>
            <a:r>
              <a:rPr lang="en-US" sz="2700" dirty="0"/>
              <a:t>LST: Lost Fumbles </a:t>
            </a:r>
          </a:p>
          <a:p>
            <a:pPr lvl="1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8E2158-5A3C-469D-9DE5-03AAA06DAFBA}"/>
              </a:ext>
            </a:extLst>
          </p:cNvPr>
          <p:cNvSpPr txBox="1"/>
          <p:nvPr/>
        </p:nvSpPr>
        <p:spPr>
          <a:xfrm>
            <a:off x="1447331" y="3186638"/>
            <a:ext cx="4488654" cy="2272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/>
              <a:t>Defense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/>
              <a:t>TOT: Total Tackles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/>
              <a:t>SOLO: Solo Tackles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/>
              <a:t>AST: Assists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/>
              <a:t>SACK: Sack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/>
              <a:t>FF: Forced Fumble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300" dirty="0"/>
              <a:t>INT: Interception </a:t>
            </a:r>
          </a:p>
        </p:txBody>
      </p:sp>
    </p:spTree>
    <p:extLst>
      <p:ext uri="{BB962C8B-B14F-4D97-AF65-F5344CB8AC3E}">
        <p14:creationId xmlns:p14="http://schemas.microsoft.com/office/powerpoint/2010/main" val="206197456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EC0129-BD1E-4277-ABF5-97B97D408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Dataset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88FF4A-E617-4111-ADA6-38329EEE5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This dataset was obtained from </a:t>
            </a:r>
            <a:r>
              <a:rPr lang="en-US" u="sng" dirty="0">
                <a:hlinkClick r:id="rId2"/>
              </a:rPr>
              <a:t>https://herosports.com/rankings/nfl</a:t>
            </a:r>
            <a:r>
              <a:rPr lang="en-US" dirty="0"/>
              <a:t> . </a:t>
            </a:r>
          </a:p>
          <a:p>
            <a:r>
              <a:rPr lang="en-US" dirty="0"/>
              <a:t>This dataset is 84.4 KB</a:t>
            </a:r>
          </a:p>
        </p:txBody>
      </p:sp>
    </p:spTree>
    <p:extLst>
      <p:ext uri="{BB962C8B-B14F-4D97-AF65-F5344CB8AC3E}">
        <p14:creationId xmlns:p14="http://schemas.microsoft.com/office/powerpoint/2010/main" val="258895390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633D9-5395-40E5-8EE6-8D59A1482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Data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FC8152-36E0-4C5C-864F-B3101F60A4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240" y="1714992"/>
            <a:ext cx="8754820" cy="12840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63AA2CB-5767-4EA2-B997-17DF922D85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86" y="5572133"/>
            <a:ext cx="5577505" cy="4335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46855A-AA96-48B5-9D77-5CA0C407E004}"/>
              </a:ext>
            </a:extLst>
          </p:cNvPr>
          <p:cNvSpPr txBox="1"/>
          <p:nvPr/>
        </p:nvSpPr>
        <p:spPr>
          <a:xfrm>
            <a:off x="1075086" y="3429000"/>
            <a:ext cx="8492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used the =sum formula to get all the totals for offense and defense.</a:t>
            </a:r>
          </a:p>
        </p:txBody>
      </p:sp>
      <p:sp>
        <p:nvSpPr>
          <p:cNvPr id="7" name="Arrow: Left-Up 6">
            <a:extLst>
              <a:ext uri="{FF2B5EF4-FFF2-40B4-BE49-F238E27FC236}">
                <a16:creationId xmlns:a16="http://schemas.microsoft.com/office/drawing/2014/main" id="{71BA0D16-2B05-46E1-B5EF-87EDF828A07E}"/>
              </a:ext>
            </a:extLst>
          </p:cNvPr>
          <p:cNvSpPr/>
          <p:nvPr/>
        </p:nvSpPr>
        <p:spPr>
          <a:xfrm>
            <a:off x="8488336" y="2809733"/>
            <a:ext cx="1079734" cy="1049235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E5B597-B6BE-4B08-B411-1C88B7C41D6C}"/>
              </a:ext>
            </a:extLst>
          </p:cNvPr>
          <p:cNvSpPr txBox="1"/>
          <p:nvPr/>
        </p:nvSpPr>
        <p:spPr>
          <a:xfrm>
            <a:off x="1075086" y="4810539"/>
            <a:ext cx="6001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 separated all of the datasets into different spreadsheets to organize it better.</a:t>
            </a:r>
          </a:p>
        </p:txBody>
      </p:sp>
      <p:sp>
        <p:nvSpPr>
          <p:cNvPr id="9" name="Arrow: Curved Left 8">
            <a:extLst>
              <a:ext uri="{FF2B5EF4-FFF2-40B4-BE49-F238E27FC236}">
                <a16:creationId xmlns:a16="http://schemas.microsoft.com/office/drawing/2014/main" id="{035DB235-4282-476A-AE82-BC83E117712A}"/>
              </a:ext>
            </a:extLst>
          </p:cNvPr>
          <p:cNvSpPr/>
          <p:nvPr/>
        </p:nvSpPr>
        <p:spPr>
          <a:xfrm>
            <a:off x="6652591" y="4916558"/>
            <a:ext cx="649357" cy="94090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0178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B25638D-3D06-41D1-8060-4D2707C60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1" name="Picture 9">
            <a:extLst>
              <a:ext uri="{FF2B5EF4-FFF2-40B4-BE49-F238E27FC236}">
                <a16:creationId xmlns:a16="http://schemas.microsoft.com/office/drawing/2014/main" id="{8161BB1E-0062-4056-AB94-121EF614D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32" name="Straight Connector 11">
            <a:extLst>
              <a:ext uri="{FF2B5EF4-FFF2-40B4-BE49-F238E27FC236}">
                <a16:creationId xmlns:a16="http://schemas.microsoft.com/office/drawing/2014/main" id="{8FBC01E2-D629-4319-B5CB-BFA461B8C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AC6204D-7F7D-431A-8380-FC6A4AFC2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729" y="4459039"/>
            <a:ext cx="8643011" cy="5515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600"/>
              <a:t>Cleaning data cont.</a:t>
            </a:r>
          </a:p>
        </p:txBody>
      </p:sp>
      <p:grpSp>
        <p:nvGrpSpPr>
          <p:cNvPr id="33" name="Group 13">
            <a:extLst>
              <a:ext uri="{FF2B5EF4-FFF2-40B4-BE49-F238E27FC236}">
                <a16:creationId xmlns:a16="http://schemas.microsoft.com/office/drawing/2014/main" id="{0B1B16DF-418B-4A5E-BBFE-4A006EDD1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445672" y="323838"/>
            <a:ext cx="9299965" cy="3652791"/>
            <a:chOff x="1445672" y="323838"/>
            <a:chExt cx="9299965" cy="365279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8377CF4-A46C-4719-99E3-C0411A324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45672" y="323838"/>
              <a:ext cx="9299965" cy="3652791"/>
            </a:xfrm>
            <a:prstGeom prst="rect">
              <a:avLst/>
            </a:prstGeom>
            <a:blipFill dpi="0" rotWithShape="1">
              <a:blip r:embed="rId3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492092E-35CC-4092-A571-83F513846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8238" y="647445"/>
              <a:ext cx="8673013" cy="3002215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ectangle 17">
            <a:extLst>
              <a:ext uri="{FF2B5EF4-FFF2-40B4-BE49-F238E27FC236}">
                <a16:creationId xmlns:a16="http://schemas.microsoft.com/office/drawing/2014/main" id="{49B6D3C0-9195-49AA-8EB0-51F7DBE0B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1963" y="812570"/>
            <a:ext cx="8337333" cy="2662923"/>
          </a:xfrm>
          <a:prstGeom prst="rect">
            <a:avLst/>
          </a:prstGeom>
          <a:solidFill>
            <a:srgbClr val="FFFFFE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BF4133-2202-4A49-ACBD-EFEA12A3BE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7046" y="963739"/>
            <a:ext cx="7346428" cy="236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274544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0B326A-C054-4820-AFCA-FCB009ABC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 descr="A close up of a white wall&#10;&#10;Description generated with high confidence">
            <a:extLst>
              <a:ext uri="{FF2B5EF4-FFF2-40B4-BE49-F238E27FC236}">
                <a16:creationId xmlns:a16="http://schemas.microsoft.com/office/drawing/2014/main" id="{E265DFC7-1B2A-4A32-9C43-C48EA6FF6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53B328C-A402-44DE-AABB-9BFBB6617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880B1DB-9886-4C61-99E9-3453E1C96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301" y="1474968"/>
            <a:ext cx="2823919" cy="1959037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2500"/>
              <a:t>Data organization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8AB872E-6C1A-4C0B-A53E-C32072839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910F639-6B0E-4BF7-82EC-9CDBD34C2E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blipFill dpi="0" rotWithShape="1">
              <a:blip r:embed="rId3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15CCB3E-2561-4C96-BE5B-19662F5857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680391E-5306-427C-8D03-2BED4449FC0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9806" b="-1"/>
          <a:stretch/>
        </p:blipFill>
        <p:spPr>
          <a:xfrm>
            <a:off x="4618374" y="1116345"/>
            <a:ext cx="6282919" cy="386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568665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BF90E-4EE3-4D89-A218-A3890D814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251" y="1474970"/>
            <a:ext cx="2821967" cy="3144914"/>
          </a:xfrm>
        </p:spPr>
        <p:txBody>
          <a:bodyPr vert="horz" lIns="91440" tIns="45720" rIns="91440" bIns="0" rtlCol="0" anchor="ctr">
            <a:normAutofit/>
          </a:bodyPr>
          <a:lstStyle/>
          <a:p>
            <a:r>
              <a:rPr lang="en-US" sz="3000"/>
              <a:t>Offense comparison</a:t>
            </a:r>
          </a:p>
        </p:txBody>
      </p:sp>
      <p:grpSp>
        <p:nvGrpSpPr>
          <p:cNvPr id="36" name="Group 23">
            <a:extLst>
              <a:ext uri="{FF2B5EF4-FFF2-40B4-BE49-F238E27FC236}">
                <a16:creationId xmlns:a16="http://schemas.microsoft.com/office/drawing/2014/main" id="{A030695F-0E8E-4F69-B37A-CE0357694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9" y="482171"/>
            <a:ext cx="7560115" cy="5149101"/>
            <a:chOff x="3979389" y="482171"/>
            <a:chExt cx="7560115" cy="514910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62A6FA0-70FF-4F15-8E7B-F11ACE2190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389" y="482171"/>
              <a:ext cx="7560115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25">
              <a:extLst>
                <a:ext uri="{FF2B5EF4-FFF2-40B4-BE49-F238E27FC236}">
                  <a16:creationId xmlns:a16="http://schemas.microsoft.com/office/drawing/2014/main" id="{F2D33F68-4D69-490D-8818-8E439F7C8B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92448" y="812507"/>
              <a:ext cx="692827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326C5F0-9D23-437A-BF0A-09A5E26CD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8374" y="1796254"/>
            <a:ext cx="6282919" cy="250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805326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4692</TotalTime>
  <Words>536</Words>
  <Application>Microsoft Office PowerPoint</Application>
  <PresentationFormat>Widescreen</PresentationFormat>
  <Paragraphs>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Rockwell</vt:lpstr>
      <vt:lpstr>Gallery</vt:lpstr>
      <vt:lpstr>Afc north Comparison</vt:lpstr>
      <vt:lpstr>AFC North</vt:lpstr>
      <vt:lpstr>Project overview</vt:lpstr>
      <vt:lpstr>Data overlook</vt:lpstr>
      <vt:lpstr>Dataset </vt:lpstr>
      <vt:lpstr>Cleaning Data</vt:lpstr>
      <vt:lpstr>Cleaning data cont.</vt:lpstr>
      <vt:lpstr>Data organization</vt:lpstr>
      <vt:lpstr>Offense comparison</vt:lpstr>
      <vt:lpstr>Defense comparison</vt:lpstr>
      <vt:lpstr>Conference records</vt:lpstr>
      <vt:lpstr>Conclusion </vt:lpstr>
      <vt:lpstr>Problems/ future work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Afc north Comparison</dc:title>
  <dc:creator>Kaytee Bartley</dc:creator>
  <cp:lastModifiedBy>Kaytee Bartley</cp:lastModifiedBy>
  <cp:revision>15</cp:revision>
  <dcterms:created xsi:type="dcterms:W3CDTF">2018-11-29T17:15:02Z</dcterms:created>
  <dcterms:modified xsi:type="dcterms:W3CDTF">2018-12-02T23:27:08Z</dcterms:modified>
</cp:coreProperties>
</file>