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0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39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302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08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1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61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3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1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1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36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81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76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72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16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8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47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4D03-9E18-435C-9F12-D0F344CB4B20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C8CE5-AC42-40AB-9A15-198D654B1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4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oardgamegeek.com/" TargetMode="External"/><Relationship Id="rId2" Type="http://schemas.openxmlformats.org/officeDocument/2006/relationships/hyperlink" Target="https://www.kaggle.com/mrpantherson/board-game-da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6FAA-F939-4605-8AE0-26B7DE2E88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Board Games!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CBB8D-B63B-4530-ADB7-157E4C62BE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Jacob Simmons</a:t>
            </a:r>
          </a:p>
        </p:txBody>
      </p:sp>
    </p:spTree>
    <p:extLst>
      <p:ext uri="{BB962C8B-B14F-4D97-AF65-F5344CB8AC3E}">
        <p14:creationId xmlns:p14="http://schemas.microsoft.com/office/powerpoint/2010/main" val="2846704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icture 2">
            <a:extLst>
              <a:ext uri="{FF2B5EF4-FFF2-40B4-BE49-F238E27FC236}">
                <a16:creationId xmlns:a16="http://schemas.microsoft.com/office/drawing/2014/main" id="{3B54EE56-CEC8-4067-8435-4D5937939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8" name="Group 21">
            <a:extLst>
              <a:ext uri="{FF2B5EF4-FFF2-40B4-BE49-F238E27FC236}">
                <a16:creationId xmlns:a16="http://schemas.microsoft.com/office/drawing/2014/main" id="{6793DC89-E9E3-46CC-9998-C0B67D0F4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7EEEF19-9CA8-486F-AE73-DE73BF45F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35" name="Rectangle 5">
                <a:extLst>
                  <a:ext uri="{FF2B5EF4-FFF2-40B4-BE49-F238E27FC236}">
                    <a16:creationId xmlns:a16="http://schemas.microsoft.com/office/drawing/2014/main" id="{DAEF5323-92EC-4427-9CD7-68F76A357E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6">
                <a:extLst>
                  <a:ext uri="{FF2B5EF4-FFF2-40B4-BE49-F238E27FC236}">
                    <a16:creationId xmlns:a16="http://schemas.microsoft.com/office/drawing/2014/main" id="{60D0FC30-2D0E-4781-B6AF-7B6493919D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Freeform 7">
                <a:extLst>
                  <a:ext uri="{FF2B5EF4-FFF2-40B4-BE49-F238E27FC236}">
                    <a16:creationId xmlns:a16="http://schemas.microsoft.com/office/drawing/2014/main" id="{819512AF-8BEB-4542-9F17-B3BFB03B32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8">
                <a:extLst>
                  <a:ext uri="{FF2B5EF4-FFF2-40B4-BE49-F238E27FC236}">
                    <a16:creationId xmlns:a16="http://schemas.microsoft.com/office/drawing/2014/main" id="{3BB84AA6-0A41-420E-821B-7728AE4922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9">
                <a:extLst>
                  <a:ext uri="{FF2B5EF4-FFF2-40B4-BE49-F238E27FC236}">
                    <a16:creationId xmlns:a16="http://schemas.microsoft.com/office/drawing/2014/main" id="{CB68734A-25BD-4982-A209-2E5D1875B2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10">
                <a:extLst>
                  <a:ext uri="{FF2B5EF4-FFF2-40B4-BE49-F238E27FC236}">
                    <a16:creationId xmlns:a16="http://schemas.microsoft.com/office/drawing/2014/main" id="{56AB0ACE-E089-4220-A807-85758EA9D5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11">
                <a:extLst>
                  <a:ext uri="{FF2B5EF4-FFF2-40B4-BE49-F238E27FC236}">
                    <a16:creationId xmlns:a16="http://schemas.microsoft.com/office/drawing/2014/main" id="{A76AA469-057E-4F79-BEB9-306CD41539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12">
                <a:extLst>
                  <a:ext uri="{FF2B5EF4-FFF2-40B4-BE49-F238E27FC236}">
                    <a16:creationId xmlns:a16="http://schemas.microsoft.com/office/drawing/2014/main" id="{50BC3E81-9927-4C57-BB00-4045CCD699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13">
                <a:extLst>
                  <a:ext uri="{FF2B5EF4-FFF2-40B4-BE49-F238E27FC236}">
                    <a16:creationId xmlns:a16="http://schemas.microsoft.com/office/drawing/2014/main" id="{AD4B2FDF-540A-49A0-9DC9-D5054CD454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14">
                <a:extLst>
                  <a:ext uri="{FF2B5EF4-FFF2-40B4-BE49-F238E27FC236}">
                    <a16:creationId xmlns:a16="http://schemas.microsoft.com/office/drawing/2014/main" id="{69BA5CB2-ADBA-4166-B45C-99ED85ACD8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15">
                <a:extLst>
                  <a:ext uri="{FF2B5EF4-FFF2-40B4-BE49-F238E27FC236}">
                    <a16:creationId xmlns:a16="http://schemas.microsoft.com/office/drawing/2014/main" id="{CBBB12A9-E7B8-423A-AC3D-584FF4745C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Line 16">
                <a:extLst>
                  <a:ext uri="{FF2B5EF4-FFF2-40B4-BE49-F238E27FC236}">
                    <a16:creationId xmlns:a16="http://schemas.microsoft.com/office/drawing/2014/main" id="{B4FCF827-94F2-40EA-98F6-B005904220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47" name="Freeform 17">
                <a:extLst>
                  <a:ext uri="{FF2B5EF4-FFF2-40B4-BE49-F238E27FC236}">
                    <a16:creationId xmlns:a16="http://schemas.microsoft.com/office/drawing/2014/main" id="{88F329AB-2148-45E1-A176-70C72553F0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8" name="Freeform 18">
                <a:extLst>
                  <a:ext uri="{FF2B5EF4-FFF2-40B4-BE49-F238E27FC236}">
                    <a16:creationId xmlns:a16="http://schemas.microsoft.com/office/drawing/2014/main" id="{D6FB03B4-1125-4CF3-A32D-635D4ABBA6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9" name="Freeform 19">
                <a:extLst>
                  <a:ext uri="{FF2B5EF4-FFF2-40B4-BE49-F238E27FC236}">
                    <a16:creationId xmlns:a16="http://schemas.microsoft.com/office/drawing/2014/main" id="{B75BE7AC-1221-4298-8EBB-F7C3BA020F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0" name="Freeform 20">
                <a:extLst>
                  <a:ext uri="{FF2B5EF4-FFF2-40B4-BE49-F238E27FC236}">
                    <a16:creationId xmlns:a16="http://schemas.microsoft.com/office/drawing/2014/main" id="{41307B62-5EF1-4017-8EEA-2CB8365BB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1" name="Rectangle 21">
                <a:extLst>
                  <a:ext uri="{FF2B5EF4-FFF2-40B4-BE49-F238E27FC236}">
                    <a16:creationId xmlns:a16="http://schemas.microsoft.com/office/drawing/2014/main" id="{1FA74FE2-D3E6-452D-BAF6-5D1ED1FE7F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52" name="Freeform 22">
                <a:extLst>
                  <a:ext uri="{FF2B5EF4-FFF2-40B4-BE49-F238E27FC236}">
                    <a16:creationId xmlns:a16="http://schemas.microsoft.com/office/drawing/2014/main" id="{A5A78A95-E0DA-46E2-8D2C-1A2E95B7A7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3" name="Freeform 23">
                <a:extLst>
                  <a:ext uri="{FF2B5EF4-FFF2-40B4-BE49-F238E27FC236}">
                    <a16:creationId xmlns:a16="http://schemas.microsoft.com/office/drawing/2014/main" id="{854BD4BF-5CE7-4F8D-953C-87592B9C28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4" name="Freeform 24">
                <a:extLst>
                  <a:ext uri="{FF2B5EF4-FFF2-40B4-BE49-F238E27FC236}">
                    <a16:creationId xmlns:a16="http://schemas.microsoft.com/office/drawing/2014/main" id="{7A02B715-3021-45C0-AABD-9A11DF9DA4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5" name="Freeform 25">
                <a:extLst>
                  <a:ext uri="{FF2B5EF4-FFF2-40B4-BE49-F238E27FC236}">
                    <a16:creationId xmlns:a16="http://schemas.microsoft.com/office/drawing/2014/main" id="{610B7212-0152-4F0F-A1CF-03533C416A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6" name="Freeform 26">
                <a:extLst>
                  <a:ext uri="{FF2B5EF4-FFF2-40B4-BE49-F238E27FC236}">
                    <a16:creationId xmlns:a16="http://schemas.microsoft.com/office/drawing/2014/main" id="{D75B0380-7D83-4786-812B-8EA1D74B7E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7" name="Freeform 27">
                <a:extLst>
                  <a:ext uri="{FF2B5EF4-FFF2-40B4-BE49-F238E27FC236}">
                    <a16:creationId xmlns:a16="http://schemas.microsoft.com/office/drawing/2014/main" id="{454C2B9C-31DA-4FD1-9BB4-2BE02C01D7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8" name="Freeform 28">
                <a:extLst>
                  <a:ext uri="{FF2B5EF4-FFF2-40B4-BE49-F238E27FC236}">
                    <a16:creationId xmlns:a16="http://schemas.microsoft.com/office/drawing/2014/main" id="{F4573E58-0FE0-48EC-9FC0-1971A1C41F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59" name="Freeform 29">
                <a:extLst>
                  <a:ext uri="{FF2B5EF4-FFF2-40B4-BE49-F238E27FC236}">
                    <a16:creationId xmlns:a16="http://schemas.microsoft.com/office/drawing/2014/main" id="{2366F124-B63E-4121-ABE8-CAE346F364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60" name="Freeform 30">
                <a:extLst>
                  <a:ext uri="{FF2B5EF4-FFF2-40B4-BE49-F238E27FC236}">
                    <a16:creationId xmlns:a16="http://schemas.microsoft.com/office/drawing/2014/main" id="{975D44DE-7502-4B0E-B519-46DBC6596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61" name="Freeform 31">
                <a:extLst>
                  <a:ext uri="{FF2B5EF4-FFF2-40B4-BE49-F238E27FC236}">
                    <a16:creationId xmlns:a16="http://schemas.microsoft.com/office/drawing/2014/main" id="{A3478D8C-EF93-40E8-86A6-7CFE4BB50B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B292D1F-7CF5-4D3D-95DB-77A00EF687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25" name="Freeform 32">
                <a:extLst>
                  <a:ext uri="{FF2B5EF4-FFF2-40B4-BE49-F238E27FC236}">
                    <a16:creationId xmlns:a16="http://schemas.microsoft.com/office/drawing/2014/main" id="{9FB88120-F47F-4DA4-A647-655884EE47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33">
                <a:extLst>
                  <a:ext uri="{FF2B5EF4-FFF2-40B4-BE49-F238E27FC236}">
                    <a16:creationId xmlns:a16="http://schemas.microsoft.com/office/drawing/2014/main" id="{5972D677-EB37-43AB-8CCC-1076841BF8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34">
                <a:extLst>
                  <a:ext uri="{FF2B5EF4-FFF2-40B4-BE49-F238E27FC236}">
                    <a16:creationId xmlns:a16="http://schemas.microsoft.com/office/drawing/2014/main" id="{62A766E0-4869-4F29-98D4-BBC376C2D8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35">
                <a:extLst>
                  <a:ext uri="{FF2B5EF4-FFF2-40B4-BE49-F238E27FC236}">
                    <a16:creationId xmlns:a16="http://schemas.microsoft.com/office/drawing/2014/main" id="{5EE20B16-4564-472A-B033-E30CDD1DD4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36">
                <a:extLst>
                  <a:ext uri="{FF2B5EF4-FFF2-40B4-BE49-F238E27FC236}">
                    <a16:creationId xmlns:a16="http://schemas.microsoft.com/office/drawing/2014/main" id="{DABEBF89-0B7D-43FF-BF13-0973BCC3A8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37">
                <a:extLst>
                  <a:ext uri="{FF2B5EF4-FFF2-40B4-BE49-F238E27FC236}">
                    <a16:creationId xmlns:a16="http://schemas.microsoft.com/office/drawing/2014/main" id="{4A471600-8826-47EC-A5CD-CA01FD834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38">
                <a:extLst>
                  <a:ext uri="{FF2B5EF4-FFF2-40B4-BE49-F238E27FC236}">
                    <a16:creationId xmlns:a16="http://schemas.microsoft.com/office/drawing/2014/main" id="{6F9C0336-203B-46C7-99A4-3D0A57801A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Freeform 39">
                <a:extLst>
                  <a:ext uri="{FF2B5EF4-FFF2-40B4-BE49-F238E27FC236}">
                    <a16:creationId xmlns:a16="http://schemas.microsoft.com/office/drawing/2014/main" id="{19680C1C-4144-49AF-AFF1-94748CD3F3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3" name="Freeform 40">
                <a:extLst>
                  <a:ext uri="{FF2B5EF4-FFF2-40B4-BE49-F238E27FC236}">
                    <a16:creationId xmlns:a16="http://schemas.microsoft.com/office/drawing/2014/main" id="{491F1B84-41DA-4997-83C1-6070F6C4C7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Rectangle 41">
                <a:extLst>
                  <a:ext uri="{FF2B5EF4-FFF2-40B4-BE49-F238E27FC236}">
                    <a16:creationId xmlns:a16="http://schemas.microsoft.com/office/drawing/2014/main" id="{5E4BF4FD-49EC-43C4-8D16-80BE8FB80A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38513AAA-BCC1-4EBD-AB5B-B03498E6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9957" y="618518"/>
            <a:ext cx="4747088" cy="14785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Ratings</a:t>
            </a:r>
          </a:p>
        </p:txBody>
      </p:sp>
      <p:sp>
        <p:nvSpPr>
          <p:cNvPr id="129" name="Round Diagonal Corner Rectangle 9">
            <a:extLst>
              <a:ext uri="{FF2B5EF4-FFF2-40B4-BE49-F238E27FC236}">
                <a16:creationId xmlns:a16="http://schemas.microsoft.com/office/drawing/2014/main" id="{C16B00BF-AF6E-430A-80B1-9D3C78941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50" y="808057"/>
            <a:ext cx="5286376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0" name="Content Placeholder 9">
            <a:extLst>
              <a:ext uri="{FF2B5EF4-FFF2-40B4-BE49-F238E27FC236}">
                <a16:creationId xmlns:a16="http://schemas.microsoft.com/office/drawing/2014/main" id="{38EBD12D-81E5-45CA-AA6C-15B8F4367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3748" y="1147146"/>
            <a:ext cx="3666062" cy="2201590"/>
          </a:xfrm>
          <a:prstGeom prst="rect">
            <a:avLst/>
          </a:prstGeom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E69290D0-CE2B-4A06-ABD9-7C944DFE04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1603747" y="3513327"/>
            <a:ext cx="3666064" cy="2201591"/>
          </a:xfrm>
          <a:prstGeom prst="rect">
            <a:avLst/>
          </a:prstGeom>
        </p:spPr>
      </p:pic>
      <p:sp>
        <p:nvSpPr>
          <p:cNvPr id="131" name="Content Placeholder 16">
            <a:extLst>
              <a:ext uri="{FF2B5EF4-FFF2-40B4-BE49-F238E27FC236}">
                <a16:creationId xmlns:a16="http://schemas.microsoft.com/office/drawing/2014/main" id="{05865FAF-2AED-4705-ADF7-2F32D517D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69957" y="2249487"/>
            <a:ext cx="4747087" cy="354171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Made a frequency table</a:t>
            </a:r>
          </a:p>
          <a:p>
            <a:r>
              <a:rPr lang="en-US" dirty="0"/>
              <a:t>Created histograms for both ratings</a:t>
            </a:r>
          </a:p>
          <a:p>
            <a:r>
              <a:rPr lang="en-US" dirty="0"/>
              <a:t>Geek ratings tend to be lower</a:t>
            </a:r>
          </a:p>
        </p:txBody>
      </p:sp>
    </p:spTree>
    <p:extLst>
      <p:ext uri="{BB962C8B-B14F-4D97-AF65-F5344CB8AC3E}">
        <p14:creationId xmlns:p14="http://schemas.microsoft.com/office/powerpoint/2010/main" val="1852961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163A4F-F956-4783-B751-31DA4AAC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041" y="618518"/>
            <a:ext cx="3281003" cy="1478570"/>
          </a:xfrm>
        </p:spPr>
        <p:txBody>
          <a:bodyPr anchor="b">
            <a:normAutofit/>
          </a:bodyPr>
          <a:lstStyle/>
          <a:p>
            <a:r>
              <a:rPr lang="en-US" sz="2800" dirty="0"/>
              <a:t>Year </a:t>
            </a:r>
            <a:r>
              <a:rPr lang="en-US" sz="2800" dirty="0" err="1"/>
              <a:t>ANALysis</a:t>
            </a:r>
            <a:endParaRPr lang="en-US" sz="2800" dirty="0"/>
          </a:p>
        </p:txBody>
      </p:sp>
      <p:sp>
        <p:nvSpPr>
          <p:cNvPr id="15" name="Round Diagonal Corner Rectangle 11">
            <a:extLst>
              <a:ext uri="{FF2B5EF4-FFF2-40B4-BE49-F238E27FC236}">
                <a16:creationId xmlns:a16="http://schemas.microsoft.com/office/drawing/2014/main" id="{E4B7B3E3-827A-48BE-AD67-A57C45AA6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6">
            <a:extLst>
              <a:ext uri="{FF2B5EF4-FFF2-40B4-BE49-F238E27FC236}">
                <a16:creationId xmlns:a16="http://schemas.microsoft.com/office/drawing/2014/main" id="{F9D1B3F7-EBB8-45A0-8E9D-3600F7922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988" y="1589303"/>
            <a:ext cx="6112382" cy="3673932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2A2C9DD-5F1E-4D61-851E-1D07C58ED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6041" y="2249487"/>
            <a:ext cx="3281004" cy="3541714"/>
          </a:xfrm>
        </p:spPr>
        <p:txBody>
          <a:bodyPr>
            <a:normAutofit/>
          </a:bodyPr>
          <a:lstStyle/>
          <a:p>
            <a:r>
              <a:rPr lang="en-US" sz="1800" dirty="0"/>
              <a:t>Looked at 1850 – 2018</a:t>
            </a:r>
          </a:p>
          <a:p>
            <a:r>
              <a:rPr lang="en-US" sz="1800" dirty="0"/>
              <a:t>Most games made in 2000’s</a:t>
            </a:r>
          </a:p>
        </p:txBody>
      </p:sp>
    </p:spTree>
    <p:extLst>
      <p:ext uri="{BB962C8B-B14F-4D97-AF65-F5344CB8AC3E}">
        <p14:creationId xmlns:p14="http://schemas.microsoft.com/office/powerpoint/2010/main" val="238383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B59D05-4BB5-442B-9A78-5A2CC2176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en-US" dirty="0"/>
              <a:t>Categories</a:t>
            </a:r>
          </a:p>
        </p:txBody>
      </p:sp>
      <p:pic>
        <p:nvPicPr>
          <p:cNvPr id="24" name="Content Placeholder 20">
            <a:extLst>
              <a:ext uri="{FF2B5EF4-FFF2-40B4-BE49-F238E27FC236}">
                <a16:creationId xmlns:a16="http://schemas.microsoft.com/office/drawing/2014/main" id="{733724AA-B467-416B-A915-F1F8E4CCEB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46" y="2097088"/>
            <a:ext cx="7109893" cy="3146126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1BB62851-A4E5-482D-841B-0DE32FABC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1317" y="1904345"/>
            <a:ext cx="4710683" cy="3541714"/>
          </a:xfrm>
        </p:spPr>
        <p:txBody>
          <a:bodyPr>
            <a:normAutofit/>
          </a:bodyPr>
          <a:lstStyle/>
          <a:p>
            <a:r>
              <a:rPr lang="en-US" dirty="0"/>
              <a:t>Found category frequencies</a:t>
            </a:r>
          </a:p>
          <a:p>
            <a:r>
              <a:rPr lang="en-US" dirty="0"/>
              <a:t>Graphed frequencies</a:t>
            </a:r>
          </a:p>
          <a:p>
            <a:r>
              <a:rPr lang="en-US" dirty="0"/>
              <a:t>Top Categories</a:t>
            </a:r>
          </a:p>
          <a:p>
            <a:pPr lvl="1"/>
            <a:r>
              <a:rPr lang="en-US" dirty="0"/>
              <a:t>Card games</a:t>
            </a:r>
          </a:p>
          <a:p>
            <a:pPr lvl="1"/>
            <a:r>
              <a:rPr lang="en-US" dirty="0"/>
              <a:t>War games</a:t>
            </a:r>
          </a:p>
          <a:p>
            <a:pPr lvl="1"/>
            <a:r>
              <a:rPr lang="en-US" dirty="0"/>
              <a:t>Fantasy games</a:t>
            </a:r>
          </a:p>
        </p:txBody>
      </p:sp>
    </p:spTree>
    <p:extLst>
      <p:ext uri="{BB962C8B-B14F-4D97-AF65-F5344CB8AC3E}">
        <p14:creationId xmlns:p14="http://schemas.microsoft.com/office/powerpoint/2010/main" val="840481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8EB9D-55B3-4574-BFA1-4951FE7D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E2271-F86C-41B1-B5C6-A21198F21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 most popular categories: Card Game, War Game, Fantasy, Economic, Fighting</a:t>
            </a:r>
          </a:p>
          <a:p>
            <a:r>
              <a:rPr lang="en-US" dirty="0"/>
              <a:t> On average of 2-6 players</a:t>
            </a:r>
          </a:p>
          <a:p>
            <a:r>
              <a:rPr lang="en-US" dirty="0"/>
              <a:t>Most popular games made in recent years</a:t>
            </a:r>
          </a:p>
          <a:p>
            <a:r>
              <a:rPr lang="en-US" dirty="0"/>
              <a:t> popular games average from 30 minutes to 90 minutes</a:t>
            </a:r>
          </a:p>
          <a:p>
            <a:r>
              <a:rPr lang="en-US" dirty="0"/>
              <a:t>Much harder to get a high geek rating compared to a standard rating</a:t>
            </a:r>
          </a:p>
          <a:p>
            <a:r>
              <a:rPr lang="en-US" dirty="0"/>
              <a:t>Higher rated games are marked for age 12 and up</a:t>
            </a:r>
          </a:p>
        </p:txBody>
      </p:sp>
    </p:spTree>
    <p:extLst>
      <p:ext uri="{BB962C8B-B14F-4D97-AF65-F5344CB8AC3E}">
        <p14:creationId xmlns:p14="http://schemas.microsoft.com/office/powerpoint/2010/main" val="2994274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E7953-BBAE-49D7-AABF-D55832023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0A4AB-0B2E-437D-B167-CE9E8C02A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makes a good board game?</a:t>
            </a:r>
          </a:p>
          <a:p>
            <a:r>
              <a:rPr lang="en-US" dirty="0"/>
              <a:t>Why do Some board get rated higher than others?</a:t>
            </a:r>
          </a:p>
        </p:txBody>
      </p:sp>
    </p:spTree>
    <p:extLst>
      <p:ext uri="{BB962C8B-B14F-4D97-AF65-F5344CB8AC3E}">
        <p14:creationId xmlns:p14="http://schemas.microsoft.com/office/powerpoint/2010/main" val="2844270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CB9EE-1223-425C-AF50-0F2BD5BC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333C9-E032-4298-939C-3C7E84364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Retrieved from </a:t>
            </a:r>
            <a:r>
              <a:rPr lang="en-US" sz="2800" u="sng" dirty="0">
                <a:hlinkClick r:id="rId2"/>
              </a:rPr>
              <a:t>Kaggle.com</a:t>
            </a:r>
            <a:r>
              <a:rPr lang="en-US" sz="2800" dirty="0"/>
              <a:t> </a:t>
            </a:r>
          </a:p>
          <a:p>
            <a:r>
              <a:rPr lang="en-US" sz="2800" dirty="0"/>
              <a:t>Originally from Board Game Geek </a:t>
            </a:r>
            <a:r>
              <a:rPr lang="en-US" sz="2800" dirty="0">
                <a:hlinkClick r:id="rId3"/>
              </a:rPr>
              <a:t>https://boardgamegeek.com/</a:t>
            </a:r>
            <a:endParaRPr lang="en-US" sz="2800" dirty="0"/>
          </a:p>
          <a:p>
            <a:pPr lvl="1"/>
            <a:r>
              <a:rPr lang="en-US" sz="2400" dirty="0"/>
              <a:t> “Board Game Geek (BGG) is a board game database - a collection or catalog of data and information on traditional board games” </a:t>
            </a:r>
          </a:p>
          <a:p>
            <a:r>
              <a:rPr lang="en-US" sz="2800" dirty="0"/>
              <a:t>Collected in March of 2017 </a:t>
            </a:r>
          </a:p>
        </p:txBody>
      </p:sp>
    </p:spTree>
    <p:extLst>
      <p:ext uri="{BB962C8B-B14F-4D97-AF65-F5344CB8AC3E}">
        <p14:creationId xmlns:p14="http://schemas.microsoft.com/office/powerpoint/2010/main" val="3931810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6E28-8261-4F9F-8141-F412D5AA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Data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B68D8-742C-475F-8DF7-F049E36D87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Rank</a:t>
            </a:r>
          </a:p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Min and Max Players</a:t>
            </a:r>
          </a:p>
          <a:p>
            <a:pPr lvl="0"/>
            <a:r>
              <a:rPr lang="en-US" dirty="0"/>
              <a:t>Min and Max Time</a:t>
            </a:r>
          </a:p>
          <a:p>
            <a:pPr lvl="0"/>
            <a:r>
              <a:rPr lang="en-US" dirty="0"/>
              <a:t>Year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4C971-A847-4BCC-93A4-27DA28F1E9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Average Rating</a:t>
            </a:r>
          </a:p>
          <a:p>
            <a:r>
              <a:rPr lang="en-US" dirty="0"/>
              <a:t>Geek Rating</a:t>
            </a:r>
          </a:p>
          <a:p>
            <a:r>
              <a:rPr lang="en-US" dirty="0"/>
              <a:t>Category</a:t>
            </a:r>
          </a:p>
          <a:p>
            <a:r>
              <a:rPr lang="en-US" dirty="0"/>
              <a:t>Weight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886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4290C59-E6B6-408E-941A-3C6A7BEC4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 Fields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D708613-DD9B-474B-A05D-A320EAC8B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Players</a:t>
            </a:r>
          </a:p>
          <a:p>
            <a:pPr lvl="1"/>
            <a:r>
              <a:rPr lang="en-US" dirty="0"/>
              <a:t>Average function</a:t>
            </a:r>
          </a:p>
          <a:p>
            <a:pPr lvl="1"/>
            <a:r>
              <a:rPr lang="en-US" dirty="0"/>
              <a:t>Round Function</a:t>
            </a:r>
          </a:p>
          <a:p>
            <a:r>
              <a:rPr lang="en-US" dirty="0"/>
              <a:t>Average Play Time</a:t>
            </a:r>
          </a:p>
          <a:p>
            <a:pPr lvl="1"/>
            <a:r>
              <a:rPr lang="en-US" dirty="0"/>
              <a:t>Average function</a:t>
            </a:r>
          </a:p>
        </p:txBody>
      </p:sp>
    </p:spTree>
    <p:extLst>
      <p:ext uri="{BB962C8B-B14F-4D97-AF65-F5344CB8AC3E}">
        <p14:creationId xmlns:p14="http://schemas.microsoft.com/office/powerpoint/2010/main" val="1592553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076462-FBA6-4DFB-8D83-6913C27A2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Data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3A674-053B-4900-8E5D-EA58BD639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Irrelevant data fields (deleted)</a:t>
            </a:r>
          </a:p>
          <a:p>
            <a:pPr lvl="1"/>
            <a:r>
              <a:rPr lang="en-US" dirty="0" err="1"/>
              <a:t>Url</a:t>
            </a:r>
            <a:r>
              <a:rPr lang="en-US" dirty="0"/>
              <a:t> of game on Board Game Geek</a:t>
            </a:r>
          </a:p>
          <a:p>
            <a:pPr lvl="1"/>
            <a:r>
              <a:rPr lang="en-US" dirty="0"/>
              <a:t>Image </a:t>
            </a:r>
            <a:r>
              <a:rPr lang="en-US" dirty="0" err="1"/>
              <a:t>Url</a:t>
            </a:r>
            <a:endParaRPr lang="en-US" dirty="0"/>
          </a:p>
          <a:p>
            <a:pPr lvl="1"/>
            <a:r>
              <a:rPr lang="en-US" dirty="0"/>
              <a:t>Game Id</a:t>
            </a:r>
          </a:p>
          <a:p>
            <a:pPr lvl="1"/>
            <a:r>
              <a:rPr lang="en-US" dirty="0"/>
              <a:t>Original Average time (was same as max time)</a:t>
            </a:r>
          </a:p>
        </p:txBody>
      </p:sp>
    </p:spTree>
    <p:extLst>
      <p:ext uri="{BB962C8B-B14F-4D97-AF65-F5344CB8AC3E}">
        <p14:creationId xmlns:p14="http://schemas.microsoft.com/office/powerpoint/2010/main" val="4185184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2D08-042C-46D6-A457-92337A695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Data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32FE5-5014-4781-8B7D-396CA328E9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Time and Player fields</a:t>
            </a:r>
          </a:p>
          <a:p>
            <a:pPr lvl="1"/>
            <a:r>
              <a:rPr lang="en-US" dirty="0"/>
              <a:t>Zeros: filler for lack of data</a:t>
            </a:r>
          </a:p>
          <a:p>
            <a:pPr lvl="2"/>
            <a:r>
              <a:rPr lang="en-US" dirty="0"/>
              <a:t>Not that many to effect  data drastically</a:t>
            </a:r>
          </a:p>
          <a:p>
            <a:pPr lvl="2"/>
            <a:r>
              <a:rPr lang="en-US" dirty="0"/>
              <a:t>Ignored for certain analysis</a:t>
            </a:r>
          </a:p>
          <a:p>
            <a:pPr lvl="1"/>
            <a:r>
              <a:rPr lang="en-US" dirty="0"/>
              <a:t>Outliers: Really absurd numbers</a:t>
            </a:r>
          </a:p>
          <a:p>
            <a:pPr lvl="2"/>
            <a:r>
              <a:rPr lang="en-US" dirty="0"/>
              <a:t>Discovered they were accurate numbers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F15E7-65DF-4B2C-8935-0664641C1F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Year Field</a:t>
            </a:r>
          </a:p>
          <a:p>
            <a:pPr lvl="1"/>
            <a:r>
              <a:rPr lang="en-US" dirty="0"/>
              <a:t>Negative years and really low years</a:t>
            </a:r>
          </a:p>
          <a:p>
            <a:pPr lvl="1"/>
            <a:r>
              <a:rPr lang="en-US" dirty="0"/>
              <a:t>looked at 1850 – present for analysis</a:t>
            </a:r>
          </a:p>
        </p:txBody>
      </p:sp>
    </p:spTree>
    <p:extLst>
      <p:ext uri="{BB962C8B-B14F-4D97-AF65-F5344CB8AC3E}">
        <p14:creationId xmlns:p14="http://schemas.microsoft.com/office/powerpoint/2010/main" val="361616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2">
            <a:extLst>
              <a:ext uri="{FF2B5EF4-FFF2-40B4-BE49-F238E27FC236}">
                <a16:creationId xmlns:a16="http://schemas.microsoft.com/office/drawing/2014/main" id="{5B367C29-5200-4FF1-83B7-18B105A0B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9" name="Group 64">
            <a:extLst>
              <a:ext uri="{FF2B5EF4-FFF2-40B4-BE49-F238E27FC236}">
                <a16:creationId xmlns:a16="http://schemas.microsoft.com/office/drawing/2014/main" id="{EC711491-7BB6-4BE6-A470-44BF61D56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FE4F104B-68BE-4E53-A6A5-5C5F93FF7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78" name="Rectangle 5">
                <a:extLst>
                  <a:ext uri="{FF2B5EF4-FFF2-40B4-BE49-F238E27FC236}">
                    <a16:creationId xmlns:a16="http://schemas.microsoft.com/office/drawing/2014/main" id="{EF4A7076-D6BC-4AE1-AE2C-C09B16AAB4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79" name="Freeform 6">
                <a:extLst>
                  <a:ext uri="{FF2B5EF4-FFF2-40B4-BE49-F238E27FC236}">
                    <a16:creationId xmlns:a16="http://schemas.microsoft.com/office/drawing/2014/main" id="{58FA119B-7250-4EC7-912F-F5613CC281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0" name="Freeform 7">
                <a:extLst>
                  <a:ext uri="{FF2B5EF4-FFF2-40B4-BE49-F238E27FC236}">
                    <a16:creationId xmlns:a16="http://schemas.microsoft.com/office/drawing/2014/main" id="{7B9A9AED-D47E-44AD-AD6E-2EECC94D88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1" name="Freeform 8">
                <a:extLst>
                  <a:ext uri="{FF2B5EF4-FFF2-40B4-BE49-F238E27FC236}">
                    <a16:creationId xmlns:a16="http://schemas.microsoft.com/office/drawing/2014/main" id="{00A30ECA-328D-4512-825B-0AD5960467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2" name="Freeform 9">
                <a:extLst>
                  <a:ext uri="{FF2B5EF4-FFF2-40B4-BE49-F238E27FC236}">
                    <a16:creationId xmlns:a16="http://schemas.microsoft.com/office/drawing/2014/main" id="{14A218CE-B3D8-4A43-86CC-48980645AC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3" name="Freeform 10">
                <a:extLst>
                  <a:ext uri="{FF2B5EF4-FFF2-40B4-BE49-F238E27FC236}">
                    <a16:creationId xmlns:a16="http://schemas.microsoft.com/office/drawing/2014/main" id="{E9743B7D-51BF-425C-A4B8-33B2E001EF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4" name="Freeform 11">
                <a:extLst>
                  <a:ext uri="{FF2B5EF4-FFF2-40B4-BE49-F238E27FC236}">
                    <a16:creationId xmlns:a16="http://schemas.microsoft.com/office/drawing/2014/main" id="{9BA633B3-C879-4E15-B66C-788B4C60A1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5" name="Freeform 12">
                <a:extLst>
                  <a:ext uri="{FF2B5EF4-FFF2-40B4-BE49-F238E27FC236}">
                    <a16:creationId xmlns:a16="http://schemas.microsoft.com/office/drawing/2014/main" id="{324C8953-B4E2-4DA0-B5D5-BD2A735E67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6" name="Freeform 13">
                <a:extLst>
                  <a:ext uri="{FF2B5EF4-FFF2-40B4-BE49-F238E27FC236}">
                    <a16:creationId xmlns:a16="http://schemas.microsoft.com/office/drawing/2014/main" id="{717A3B65-FE80-419B-AB5D-48B5E3A7B4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7" name="Freeform 14">
                <a:extLst>
                  <a:ext uri="{FF2B5EF4-FFF2-40B4-BE49-F238E27FC236}">
                    <a16:creationId xmlns:a16="http://schemas.microsoft.com/office/drawing/2014/main" id="{675ECD78-7D6B-4A3F-8163-392D7F8D69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8" name="Freeform 15">
                <a:extLst>
                  <a:ext uri="{FF2B5EF4-FFF2-40B4-BE49-F238E27FC236}">
                    <a16:creationId xmlns:a16="http://schemas.microsoft.com/office/drawing/2014/main" id="{8D036282-E32F-461D-BFB6-2A58D6D27A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9" name="Line 16">
                <a:extLst>
                  <a:ext uri="{FF2B5EF4-FFF2-40B4-BE49-F238E27FC236}">
                    <a16:creationId xmlns:a16="http://schemas.microsoft.com/office/drawing/2014/main" id="{F95EB10E-5264-467D-8382-A77C4DED25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90" name="Freeform 17">
                <a:extLst>
                  <a:ext uri="{FF2B5EF4-FFF2-40B4-BE49-F238E27FC236}">
                    <a16:creationId xmlns:a16="http://schemas.microsoft.com/office/drawing/2014/main" id="{218F9268-D2F0-487B-A021-8786B65518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1" name="Freeform 18">
                <a:extLst>
                  <a:ext uri="{FF2B5EF4-FFF2-40B4-BE49-F238E27FC236}">
                    <a16:creationId xmlns:a16="http://schemas.microsoft.com/office/drawing/2014/main" id="{B4AEE5AC-EF5C-42E4-B185-A176E19976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2" name="Freeform 19">
                <a:extLst>
                  <a:ext uri="{FF2B5EF4-FFF2-40B4-BE49-F238E27FC236}">
                    <a16:creationId xmlns:a16="http://schemas.microsoft.com/office/drawing/2014/main" id="{E961E89F-C1DB-48E5-8B52-FDDAED9E0E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3" name="Freeform 20">
                <a:extLst>
                  <a:ext uri="{FF2B5EF4-FFF2-40B4-BE49-F238E27FC236}">
                    <a16:creationId xmlns:a16="http://schemas.microsoft.com/office/drawing/2014/main" id="{412962B4-425A-4C36-A65A-0F66ED7CD3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4" name="Rectangle 21">
                <a:extLst>
                  <a:ext uri="{FF2B5EF4-FFF2-40B4-BE49-F238E27FC236}">
                    <a16:creationId xmlns:a16="http://schemas.microsoft.com/office/drawing/2014/main" id="{037BE3F7-563A-4D9A-BC98-C71F727D23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95" name="Freeform 22">
                <a:extLst>
                  <a:ext uri="{FF2B5EF4-FFF2-40B4-BE49-F238E27FC236}">
                    <a16:creationId xmlns:a16="http://schemas.microsoft.com/office/drawing/2014/main" id="{2FDB1005-EB5E-475A-AC43-4ED3E563DE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6" name="Freeform 23">
                <a:extLst>
                  <a:ext uri="{FF2B5EF4-FFF2-40B4-BE49-F238E27FC236}">
                    <a16:creationId xmlns:a16="http://schemas.microsoft.com/office/drawing/2014/main" id="{68BFFBC6-C704-42A7-9D7E-AFB5C37FBD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7" name="Freeform 24">
                <a:extLst>
                  <a:ext uri="{FF2B5EF4-FFF2-40B4-BE49-F238E27FC236}">
                    <a16:creationId xmlns:a16="http://schemas.microsoft.com/office/drawing/2014/main" id="{4888EAD7-EBE9-4549-9A91-6FEC611536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8" name="Freeform 25">
                <a:extLst>
                  <a:ext uri="{FF2B5EF4-FFF2-40B4-BE49-F238E27FC236}">
                    <a16:creationId xmlns:a16="http://schemas.microsoft.com/office/drawing/2014/main" id="{B79BC975-BE42-4B57-8335-1699BC0AB1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9" name="Freeform 26">
                <a:extLst>
                  <a:ext uri="{FF2B5EF4-FFF2-40B4-BE49-F238E27FC236}">
                    <a16:creationId xmlns:a16="http://schemas.microsoft.com/office/drawing/2014/main" id="{3998B4F0-CA80-490A-A256-1600E7EA88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0" name="Freeform 27">
                <a:extLst>
                  <a:ext uri="{FF2B5EF4-FFF2-40B4-BE49-F238E27FC236}">
                    <a16:creationId xmlns:a16="http://schemas.microsoft.com/office/drawing/2014/main" id="{2052C104-8168-487E-9044-454DA83AB2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1" name="Freeform 28">
                <a:extLst>
                  <a:ext uri="{FF2B5EF4-FFF2-40B4-BE49-F238E27FC236}">
                    <a16:creationId xmlns:a16="http://schemas.microsoft.com/office/drawing/2014/main" id="{63ACA30B-5F59-400C-A7CE-D17B5647EE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2" name="Freeform 29">
                <a:extLst>
                  <a:ext uri="{FF2B5EF4-FFF2-40B4-BE49-F238E27FC236}">
                    <a16:creationId xmlns:a16="http://schemas.microsoft.com/office/drawing/2014/main" id="{2E16F318-A142-4353-9949-B4E3A09FE0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3" name="Freeform 30">
                <a:extLst>
                  <a:ext uri="{FF2B5EF4-FFF2-40B4-BE49-F238E27FC236}">
                    <a16:creationId xmlns:a16="http://schemas.microsoft.com/office/drawing/2014/main" id="{8AE8DBB4-2468-4A78-A54D-FD77C5DC88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4" name="Freeform 31">
                <a:extLst>
                  <a:ext uri="{FF2B5EF4-FFF2-40B4-BE49-F238E27FC236}">
                    <a16:creationId xmlns:a16="http://schemas.microsoft.com/office/drawing/2014/main" id="{B0E7CEF2-11E4-465C-8F1F-AA8367F96A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8B30AFD-E104-45DD-BFBB-5A41F1413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68" name="Freeform 32">
                <a:extLst>
                  <a:ext uri="{FF2B5EF4-FFF2-40B4-BE49-F238E27FC236}">
                    <a16:creationId xmlns:a16="http://schemas.microsoft.com/office/drawing/2014/main" id="{CE45A3DF-350B-4A5E-AEBE-F0F280AD037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69" name="Freeform 33">
                <a:extLst>
                  <a:ext uri="{FF2B5EF4-FFF2-40B4-BE49-F238E27FC236}">
                    <a16:creationId xmlns:a16="http://schemas.microsoft.com/office/drawing/2014/main" id="{966D2640-A438-4FB6-B781-5A52DEC85C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0" name="Freeform 34">
                <a:extLst>
                  <a:ext uri="{FF2B5EF4-FFF2-40B4-BE49-F238E27FC236}">
                    <a16:creationId xmlns:a16="http://schemas.microsoft.com/office/drawing/2014/main" id="{34E1EFFF-720C-4CC0-9F95-DD1DAF99A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1" name="Freeform 35">
                <a:extLst>
                  <a:ext uri="{FF2B5EF4-FFF2-40B4-BE49-F238E27FC236}">
                    <a16:creationId xmlns:a16="http://schemas.microsoft.com/office/drawing/2014/main" id="{EA7AB0E1-6C49-409D-86F5-BE00BDDFC0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2" name="Freeform 36">
                <a:extLst>
                  <a:ext uri="{FF2B5EF4-FFF2-40B4-BE49-F238E27FC236}">
                    <a16:creationId xmlns:a16="http://schemas.microsoft.com/office/drawing/2014/main" id="{5D17598C-0C57-4F4E-8F6B-A2AD8071F8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3" name="Freeform 37">
                <a:extLst>
                  <a:ext uri="{FF2B5EF4-FFF2-40B4-BE49-F238E27FC236}">
                    <a16:creationId xmlns:a16="http://schemas.microsoft.com/office/drawing/2014/main" id="{EBEBC0DC-F56F-48FE-824E-E9378C4897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4" name="Freeform 38">
                <a:extLst>
                  <a:ext uri="{FF2B5EF4-FFF2-40B4-BE49-F238E27FC236}">
                    <a16:creationId xmlns:a16="http://schemas.microsoft.com/office/drawing/2014/main" id="{CC7FDCF1-1736-48A0-BDB2-87D6E0906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5" name="Freeform 39">
                <a:extLst>
                  <a:ext uri="{FF2B5EF4-FFF2-40B4-BE49-F238E27FC236}">
                    <a16:creationId xmlns:a16="http://schemas.microsoft.com/office/drawing/2014/main" id="{2A650CF5-564F-44D1-AB08-6C500DD3CE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6" name="Freeform 40">
                <a:extLst>
                  <a:ext uri="{FF2B5EF4-FFF2-40B4-BE49-F238E27FC236}">
                    <a16:creationId xmlns:a16="http://schemas.microsoft.com/office/drawing/2014/main" id="{3108FEFA-0402-4C1C-AE39-5ADC09402F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7" name="Rectangle 41">
                <a:extLst>
                  <a:ext uri="{FF2B5EF4-FFF2-40B4-BE49-F238E27FC236}">
                    <a16:creationId xmlns:a16="http://schemas.microsoft.com/office/drawing/2014/main" id="{340AE827-F344-464F-851C-E03AFC98DC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35FB44B0-7D6F-4B72-9983-4D649FEB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041" y="618518"/>
            <a:ext cx="3281003" cy="14785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/>
              <a:t>Player</a:t>
            </a:r>
            <a:endParaRPr lang="en-US" sz="2800" dirty="0"/>
          </a:p>
        </p:txBody>
      </p:sp>
      <p:sp>
        <p:nvSpPr>
          <p:cNvPr id="110" name="Round Diagonal Corner Rectangle 11">
            <a:extLst>
              <a:ext uri="{FF2B5EF4-FFF2-40B4-BE49-F238E27FC236}">
                <a16:creationId xmlns:a16="http://schemas.microsoft.com/office/drawing/2014/main" id="{E4B7B3E3-827A-48BE-AD67-A57C45AA6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23CA701-6375-4B1C-9A65-CA1A84E43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118988" y="1342712"/>
            <a:ext cx="6112382" cy="4167114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C92961-A8D3-4EAA-9AF6-067FDC1F7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36041" y="2249487"/>
            <a:ext cx="3281004" cy="354171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5 number summaries for Min, Max, Average players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Graphed Average Players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Generally 2 – 5 players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/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281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17319-80C0-4792-9240-8BC4DDDDF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Play Time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9EB72B-CDD3-4E6C-9097-2287723CB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75055" y="1746106"/>
            <a:ext cx="7841889" cy="4709310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54740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315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Tw Cen MT</vt:lpstr>
      <vt:lpstr>Circuit</vt:lpstr>
      <vt:lpstr>Board Games!</vt:lpstr>
      <vt:lpstr>Question???</vt:lpstr>
      <vt:lpstr>THE DATA</vt:lpstr>
      <vt:lpstr>Relevant Data Fields</vt:lpstr>
      <vt:lpstr>Derived Fields</vt:lpstr>
      <vt:lpstr>Problems with Data</vt:lpstr>
      <vt:lpstr>Problems with Data Continued</vt:lpstr>
      <vt:lpstr>Player</vt:lpstr>
      <vt:lpstr>Play Time Analysis</vt:lpstr>
      <vt:lpstr>Ratings</vt:lpstr>
      <vt:lpstr>Year ANALysis</vt:lpstr>
      <vt:lpstr>Categories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Games!</dc:title>
  <dc:creator>Jacob Simmons</dc:creator>
  <cp:lastModifiedBy>Jacob Simmons</cp:lastModifiedBy>
  <cp:revision>6</cp:revision>
  <dcterms:created xsi:type="dcterms:W3CDTF">2018-12-03T00:23:49Z</dcterms:created>
  <dcterms:modified xsi:type="dcterms:W3CDTF">2018-12-03T01:09:23Z</dcterms:modified>
</cp:coreProperties>
</file>