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embeddedFontLst>
    <p:embeddedFont>
      <p:font typeface="Raleway"/>
      <p:regular r:id="rId28"/>
      <p:bold r:id="rId29"/>
      <p:italic r:id="rId30"/>
      <p:boldItalic r:id="rId31"/>
    </p:embeddedFont>
    <p:embeddedFont>
      <p:font typeface="Lato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Raleway-regular.fnt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boldItalic.fntdata"/><Relationship Id="rId30" Type="http://schemas.openxmlformats.org/officeDocument/2006/relationships/font" Target="fonts/Raleway-italic.fntdata"/><Relationship Id="rId11" Type="http://schemas.openxmlformats.org/officeDocument/2006/relationships/slide" Target="slides/slide6.xml"/><Relationship Id="rId33" Type="http://schemas.openxmlformats.org/officeDocument/2006/relationships/font" Target="fonts/Lato-bold.fntdata"/><Relationship Id="rId10" Type="http://schemas.openxmlformats.org/officeDocument/2006/relationships/slide" Target="slides/slide5.xml"/><Relationship Id="rId32" Type="http://schemas.openxmlformats.org/officeDocument/2006/relationships/font" Target="fonts/Lato-regular.fntdata"/><Relationship Id="rId13" Type="http://schemas.openxmlformats.org/officeDocument/2006/relationships/slide" Target="slides/slide8.xml"/><Relationship Id="rId35" Type="http://schemas.openxmlformats.org/officeDocument/2006/relationships/font" Target="fonts/Lato-boldItalic.fntdata"/><Relationship Id="rId12" Type="http://schemas.openxmlformats.org/officeDocument/2006/relationships/slide" Target="slides/slide7.xml"/><Relationship Id="rId34" Type="http://schemas.openxmlformats.org/officeDocument/2006/relationships/font" Target="fonts/Lato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09050c5638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09050c5638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09050c5638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09050c5638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08cc845884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08cc845884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09050c5638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09050c5638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09050c5638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09050c5638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09050c5638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09050c5638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08cc845884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08cc845884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08cc845884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08cc845884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08cc845884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08cc845884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08cc845884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08cc845884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9050c5638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9050c563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08cc845884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08cc845884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08cc845884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08cc845884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08cc84588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08cc84588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8cc845884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8cc845884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9050c563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9050c563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9050c56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9050c56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9050c563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09050c563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09050c563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09050c563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08cc845884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08cc845884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0968d2bec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0968d2bec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True Randomness: QRNG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5" y="3172900"/>
            <a:ext cx="7688100" cy="159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Exploring Quantum Superposition for Secure Random Numbers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Cole Vaughn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10/8/2024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Why TRNG's</a:t>
            </a:r>
            <a:endParaRPr/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Cybersecurity</a:t>
            </a:r>
            <a:br>
              <a:rPr lang="en"/>
            </a:br>
            <a:r>
              <a:rPr lang="en"/>
              <a:t>	-keys needed for communication over an unsecure network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Why TRNG's</a:t>
            </a:r>
            <a:endParaRPr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Cybersecurity</a:t>
            </a:r>
            <a:br>
              <a:rPr lang="en"/>
            </a:br>
            <a:r>
              <a:rPr lang="en"/>
              <a:t>	-keys needed for communication over an unsecure network</a:t>
            </a:r>
            <a:br>
              <a:rPr lang="en"/>
            </a:br>
            <a:br>
              <a:rPr lang="en"/>
            </a:br>
            <a:r>
              <a:rPr lang="en"/>
              <a:t>	-the more random the key the more secure it is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Previous methods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Previous methods</a:t>
            </a:r>
            <a:endParaRPr/>
          </a:p>
        </p:txBody>
      </p:sp>
      <p:sp>
        <p:nvSpPr>
          <p:cNvPr id="156" name="Google Shape;156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Voltage Fluctuation</a:t>
            </a:r>
            <a:br>
              <a:rPr lang="en"/>
            </a:b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Previous methods</a:t>
            </a:r>
            <a:endParaRPr/>
          </a:p>
        </p:txBody>
      </p:sp>
      <p:sp>
        <p:nvSpPr>
          <p:cNvPr id="162" name="Google Shape;162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Voltage Fluctuation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Radioactive Decay</a:t>
            </a:r>
            <a:br>
              <a:rPr lang="en"/>
            </a:b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Previous methods</a:t>
            </a:r>
            <a:endParaRPr/>
          </a:p>
        </p:txBody>
      </p:sp>
      <p:sp>
        <p:nvSpPr>
          <p:cNvPr id="168" name="Google Shape;168;p2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Voltage Fluctuation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Radioactive Decay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Lava Lamp Fluid Dynamics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Physics</a:t>
            </a:r>
            <a:endParaRPr/>
          </a:p>
        </p:txBody>
      </p:sp>
      <p:sp>
        <p:nvSpPr>
          <p:cNvPr id="174" name="Google Shape;174;p2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Quantum Superposition</a:t>
            </a:r>
            <a:br>
              <a:rPr lang="en"/>
            </a:br>
            <a:r>
              <a:rPr lang="en"/>
              <a:t>	-A particle can exist in multiple states at once until it is observed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 of Investigation</a:t>
            </a:r>
            <a:endParaRPr/>
          </a:p>
        </p:txBody>
      </p:sp>
      <p:sp>
        <p:nvSpPr>
          <p:cNvPr id="180" name="Google Shape;180;p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Construct a QRNG using quantum superposition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Methods: Theoretical</a:t>
            </a:r>
            <a:endParaRPr/>
          </a:p>
        </p:txBody>
      </p:sp>
      <p:sp>
        <p:nvSpPr>
          <p:cNvPr id="186" name="Google Shape;186;p3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Use superposition to generate bit sequence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Methods: Physical</a:t>
            </a:r>
            <a:endParaRPr/>
          </a:p>
        </p:txBody>
      </p:sp>
      <p:pic>
        <p:nvPicPr>
          <p:cNvPr id="192" name="Google Shape;192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6600" y="1949925"/>
            <a:ext cx="4986276" cy="287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Random Number Generators</a:t>
            </a:r>
            <a:br>
              <a:rPr lang="en"/>
            </a:br>
            <a:r>
              <a:rPr lang="en"/>
              <a:t>	-generate a sequence of numbers that cannot be easily predicted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Entropy</a:t>
            </a:r>
            <a:br>
              <a:rPr lang="en"/>
            </a:br>
            <a:r>
              <a:rPr lang="en"/>
              <a:t>	- degree of disorder, or randomness in a system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Results: Preliminary findings</a:t>
            </a:r>
            <a:endParaRPr/>
          </a:p>
        </p:txBody>
      </p:sp>
      <p:sp>
        <p:nvSpPr>
          <p:cNvPr id="198" name="Google Shape;198;p3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Able to generate a bit sequence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Bit sequence is visibly not random due to bias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"/>
          <p:cNvSpPr txBox="1"/>
          <p:nvPr>
            <p:ph type="title"/>
          </p:nvPr>
        </p:nvSpPr>
        <p:spPr>
          <a:xfrm>
            <a:off x="729450" y="6363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204" name="Google Shape;204;p33"/>
          <p:cNvSpPr txBox="1"/>
          <p:nvPr>
            <p:ph idx="1" type="body"/>
          </p:nvPr>
        </p:nvSpPr>
        <p:spPr>
          <a:xfrm>
            <a:off x="729450" y="1316325"/>
            <a:ext cx="7688700" cy="30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    Z. Hu, S. Gnatyuk , T. Okhrimenko, S. Tynymbayev, and M. Iavich, “High-speed and secure PRNG for cryptographic applications,” </a:t>
            </a:r>
            <a:r>
              <a:rPr i="1"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International Journal of Computer Network and Information Security</a:t>
            </a: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12, pp. 1–10, 2020.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  	C. Holbrow, E. Galvez, and M. Parks, “Photon quantum mechanics and beam splitters,” </a:t>
            </a:r>
            <a:r>
              <a:rPr i="1"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Physics</a:t>
            </a: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70, no. 3, pp. 260–265, 2002.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  	X. Ma, X. Yuan, Z. Cao, B. Qi, and Z. Zhang, “Quantum random number generation,” </a:t>
            </a:r>
            <a:r>
              <a:rPr i="1"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NPJ Quantum Information</a:t>
            </a: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2, no. 1, pp. 1–9, 2016.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  	J. Kaur and K. Ramkumar, “The recent trends in cyber security: A review,” </a:t>
            </a:r>
            <a:r>
              <a:rPr i="1"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 of King Saud University-Computer and Information Sciences</a:t>
            </a:r>
            <a:r>
              <a:rPr lang="en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vol. 34, no. 8, pp. 5766–5781, 2022.</a:t>
            </a:r>
            <a:endParaRPr sz="1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types of RNG's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types of RNG's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types of RNG's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PRNG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TRNG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types of RNG's</a:t>
            </a:r>
            <a:endParaRPr/>
          </a:p>
        </p:txBody>
      </p:sp>
      <p:sp>
        <p:nvSpPr>
          <p:cNvPr id="116" name="Google Shape;116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PRNG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TRNG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HRNG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types of RNG's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PRNG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TRNG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HRNG</a:t>
            </a:r>
            <a:br>
              <a:rPr lang="en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QRNG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Why TRNG's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Introduction: Why TRNG's</a:t>
            </a:r>
            <a:endParaRPr/>
          </a:p>
        </p:txBody>
      </p:sp>
      <p:pic>
        <p:nvPicPr>
          <p:cNvPr id="133" name="Google Shape;13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0050" y="1853850"/>
            <a:ext cx="5277675" cy="287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