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9" r:id="rId4"/>
    <p:sldId id="267" r:id="rId5"/>
    <p:sldId id="266" r:id="rId6"/>
    <p:sldId id="270" r:id="rId7"/>
    <p:sldId id="273" r:id="rId8"/>
    <p:sldId id="272" r:id="rId9"/>
    <p:sldId id="271" r:id="rId10"/>
    <p:sldId id="263" r:id="rId11"/>
    <p:sldId id="25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2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5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76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60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8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01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3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0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8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9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84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7FEC-343C-4BDD-B69A-0BC7A112BB0D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8048DBD-4D35-4ABD-8B2E-5E9F46B2B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3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epai.org/machine-learning-model/text2img" TargetMode="External"/><Relationship Id="rId2" Type="http://schemas.openxmlformats.org/officeDocument/2006/relationships/hyperlink" Target="https://www.craiyo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iornot.com/dashboard/home" TargetMode="External"/><Relationship Id="rId4" Type="http://schemas.openxmlformats.org/officeDocument/2006/relationships/hyperlink" Target="https://hivemoderation.com/ai-generated-content-detectio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C0F1-DF64-0A66-AF66-7698B3C7C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790" y="1802296"/>
            <a:ext cx="9304020" cy="2248540"/>
          </a:xfrm>
        </p:spPr>
        <p:txBody>
          <a:bodyPr/>
          <a:lstStyle/>
          <a:p>
            <a:r>
              <a:rPr lang="en-US" sz="4000" dirty="0"/>
              <a:t>Testing AI Image Generators Against AI Image Detectors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A634C-AB0E-90BB-8E3B-8679B2FE5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Dylan Mitchell</a:t>
            </a:r>
          </a:p>
        </p:txBody>
      </p:sp>
    </p:spTree>
    <p:extLst>
      <p:ext uri="{BB962C8B-B14F-4D97-AF65-F5344CB8AC3E}">
        <p14:creationId xmlns:p14="http://schemas.microsoft.com/office/powerpoint/2010/main" val="1640144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0A9AC-29B5-F95F-3748-CEB555829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C8E1C-E792-1F15-6955-3DB7D8C59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Generative AI: “artificial intelligence that can create original content—such as text, images, video, audio or software code—in response to a user’s prompt or request” (from IBM)</a:t>
            </a:r>
          </a:p>
          <a:p>
            <a:r>
              <a:rPr lang="en-US" dirty="0"/>
              <a:t>Text-to-Image: Given a text prompt, the AI model produces an image</a:t>
            </a:r>
          </a:p>
        </p:txBody>
      </p:sp>
    </p:spTree>
    <p:extLst>
      <p:ext uri="{BB962C8B-B14F-4D97-AF65-F5344CB8AC3E}">
        <p14:creationId xmlns:p14="http://schemas.microsoft.com/office/powerpoint/2010/main" val="3336628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4977-E455-B71E-2E96-86BD312B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8761-48D0-633A-05AC-236E9322E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Image Generators Used: DALL-E, </a:t>
            </a:r>
            <a:r>
              <a:rPr lang="en-US" dirty="0" err="1">
                <a:hlinkClick r:id="rId2"/>
              </a:rPr>
              <a:t>Craiyon</a:t>
            </a:r>
            <a:r>
              <a:rPr lang="en-US" dirty="0"/>
              <a:t>, Google Imagen, &amp; </a:t>
            </a:r>
            <a:r>
              <a:rPr lang="en-US" dirty="0" err="1">
                <a:hlinkClick r:id="rId3"/>
              </a:rPr>
              <a:t>DeepAI</a:t>
            </a:r>
            <a:endParaRPr lang="en-US" dirty="0"/>
          </a:p>
          <a:p>
            <a:r>
              <a:rPr lang="en-US" dirty="0"/>
              <a:t>3 Prompts: “Red number 2 on a white background”, “The word ‘Hello’”, and “A straight line”</a:t>
            </a:r>
          </a:p>
          <a:p>
            <a:r>
              <a:rPr lang="en-US" dirty="0"/>
              <a:t>2 Image Detectors Used: </a:t>
            </a:r>
            <a:r>
              <a:rPr lang="en-US" dirty="0">
                <a:hlinkClick r:id="rId4"/>
              </a:rPr>
              <a:t>Hive Moderation </a:t>
            </a:r>
            <a:r>
              <a:rPr lang="en-US" dirty="0"/>
              <a:t>&amp; </a:t>
            </a:r>
            <a:r>
              <a:rPr lang="en-US" dirty="0">
                <a:hlinkClick r:id="rId5"/>
              </a:rPr>
              <a:t>A.I. or Not</a:t>
            </a:r>
            <a:endParaRPr lang="en-US" dirty="0"/>
          </a:p>
          <a:p>
            <a:endParaRPr lang="en-US" dirty="0"/>
          </a:p>
          <a:p>
            <a:r>
              <a:rPr lang="en-US" dirty="0"/>
              <a:t>Run each prompt two times in each generator</a:t>
            </a:r>
          </a:p>
          <a:p>
            <a:r>
              <a:rPr lang="en-US" dirty="0"/>
              <a:t>Run all resulting images through the detectors</a:t>
            </a:r>
          </a:p>
          <a:p>
            <a:r>
              <a:rPr lang="en-US" dirty="0"/>
              <a:t>Map results to each generator and detector</a:t>
            </a:r>
          </a:p>
          <a:p>
            <a:r>
              <a:rPr lang="en-US" dirty="0"/>
              <a:t>Compare results with real images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6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E0DF-ED09-15AA-1526-D3724259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Existing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F84B-4F39-4F48-7515-295E2FCEB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Considerable research has been done in AI image generation &amp; detection</a:t>
            </a:r>
          </a:p>
          <a:p>
            <a:r>
              <a:rPr lang="en-US" dirty="0"/>
              <a:t>Each text-to-image model tends to have unique method of generating images</a:t>
            </a:r>
          </a:p>
          <a:p>
            <a:r>
              <a:rPr lang="en-US" dirty="0"/>
              <a:t>However, there still exists anomalies in AI generated images which can be detected</a:t>
            </a:r>
          </a:p>
          <a:p>
            <a:r>
              <a:rPr lang="en-US" dirty="0"/>
              <a:t>“Artifacts” exist which make AI images detectable 						(tend to be visible to naked eye)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58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337E-29E0-CE35-7CED-132FEC48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EC56-4DB4-4E3F-01D4-363F684F6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is big right now</a:t>
            </a:r>
          </a:p>
        </p:txBody>
      </p:sp>
    </p:spTree>
    <p:extLst>
      <p:ext uri="{BB962C8B-B14F-4D97-AF65-F5344CB8AC3E}">
        <p14:creationId xmlns:p14="http://schemas.microsoft.com/office/powerpoint/2010/main" val="2943304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337E-29E0-CE35-7CED-132FEC48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EC56-4DB4-4E3F-01D4-363F684F6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is big right now</a:t>
            </a:r>
          </a:p>
          <a:p>
            <a:r>
              <a:rPr lang="en-US" dirty="0"/>
              <a:t>Many advancements made</a:t>
            </a:r>
          </a:p>
        </p:txBody>
      </p:sp>
    </p:spTree>
    <p:extLst>
      <p:ext uri="{BB962C8B-B14F-4D97-AF65-F5344CB8AC3E}">
        <p14:creationId xmlns:p14="http://schemas.microsoft.com/office/powerpoint/2010/main" val="373557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337E-29E0-CE35-7CED-132FEC48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EC56-4DB4-4E3F-01D4-363F684F6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is big right now</a:t>
            </a:r>
          </a:p>
          <a:p>
            <a:r>
              <a:rPr lang="en-US" dirty="0"/>
              <a:t>Many advancements made</a:t>
            </a:r>
          </a:p>
          <a:p>
            <a:r>
              <a:rPr lang="en-US" dirty="0"/>
              <a:t>AI image generation went from this to this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A3B0B40-ECFF-79E6-0C8A-BFB237108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18661" r="1902" b="7369"/>
          <a:stretch/>
        </p:blipFill>
        <p:spPr>
          <a:xfrm>
            <a:off x="5960741" y="397564"/>
            <a:ext cx="3255623" cy="2994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C36A7-5352-6ADE-BBCC-4510AE217B0A}"/>
              </a:ext>
            </a:extLst>
          </p:cNvPr>
          <p:cNvSpPr txBox="1"/>
          <p:nvPr/>
        </p:nvSpPr>
        <p:spPr>
          <a:xfrm>
            <a:off x="4585252" y="1483100"/>
            <a:ext cx="1901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Craiyon</a:t>
            </a:r>
            <a:r>
              <a:rPr lang="en-US" dirty="0"/>
              <a:t> V1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2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A337E-29E0-CE35-7CED-132FEC48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EC56-4DB4-4E3F-01D4-363F684F6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is big right now</a:t>
            </a:r>
          </a:p>
          <a:p>
            <a:r>
              <a:rPr lang="en-US" dirty="0"/>
              <a:t>Many advancements made</a:t>
            </a:r>
          </a:p>
          <a:p>
            <a:r>
              <a:rPr lang="en-US" dirty="0"/>
              <a:t>AI image generation went from this to this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A3B0B40-ECFF-79E6-0C8A-BFB2371087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" t="18661" r="1902" b="7369"/>
          <a:stretch/>
        </p:blipFill>
        <p:spPr>
          <a:xfrm>
            <a:off x="5960741" y="397564"/>
            <a:ext cx="3255623" cy="2994990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02DE71F-1E79-C4AE-F8C9-A4248B308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41" y="3392554"/>
            <a:ext cx="3326297" cy="33262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3C36A7-5352-6ADE-BBCC-4510AE217B0A}"/>
              </a:ext>
            </a:extLst>
          </p:cNvPr>
          <p:cNvSpPr txBox="1"/>
          <p:nvPr/>
        </p:nvSpPr>
        <p:spPr>
          <a:xfrm>
            <a:off x="4585252" y="1483100"/>
            <a:ext cx="1901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Craiyon</a:t>
            </a:r>
            <a:r>
              <a:rPr lang="en-US" dirty="0"/>
              <a:t> V1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Craiyon</a:t>
            </a:r>
            <a:r>
              <a:rPr lang="en-US" dirty="0"/>
              <a:t> V4</a:t>
            </a:r>
          </a:p>
        </p:txBody>
      </p:sp>
    </p:spTree>
    <p:extLst>
      <p:ext uri="{BB962C8B-B14F-4D97-AF65-F5344CB8AC3E}">
        <p14:creationId xmlns:p14="http://schemas.microsoft.com/office/powerpoint/2010/main" val="4101024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7817-8C97-FF65-F49C-B60E004E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3317-3003-28BE-1826-6890C82C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54840" cy="3880773"/>
          </a:xfrm>
        </p:spPr>
        <p:txBody>
          <a:bodyPr/>
          <a:lstStyle/>
          <a:p>
            <a:r>
              <a:rPr lang="en-US" dirty="0"/>
              <a:t>Can AI images be distinguished from real images?</a:t>
            </a:r>
          </a:p>
        </p:txBody>
      </p:sp>
      <p:pic>
        <p:nvPicPr>
          <p:cNvPr id="5" name="Picture 4" descr="A person in a white coat&#10;&#10;Description automatically generated">
            <a:extLst>
              <a:ext uri="{FF2B5EF4-FFF2-40B4-BE49-F238E27FC236}">
                <a16:creationId xmlns:a16="http://schemas.microsoft.com/office/drawing/2014/main" id="{A41B1A3E-B6DF-CE24-8B22-7648C4535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4" r="23201"/>
          <a:stretch/>
        </p:blipFill>
        <p:spPr>
          <a:xfrm>
            <a:off x="6337416" y="205409"/>
            <a:ext cx="2500825" cy="3114746"/>
          </a:xfrm>
          <a:prstGeom prst="rect">
            <a:avLst/>
          </a:prstGeom>
        </p:spPr>
      </p:pic>
      <p:pic>
        <p:nvPicPr>
          <p:cNvPr id="6" name="Picture 5" descr="A person in a life jacket running through water&#10;&#10;Description automatically generated">
            <a:extLst>
              <a:ext uri="{FF2B5EF4-FFF2-40B4-BE49-F238E27FC236}">
                <a16:creationId xmlns:a16="http://schemas.microsoft.com/office/drawing/2014/main" id="{EE26F168-8EAB-86D7-0F0A-CD312EA4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74" y="3657599"/>
            <a:ext cx="4786266" cy="2767220"/>
          </a:xfrm>
          <a:prstGeom prst="rect">
            <a:avLst/>
          </a:prstGeom>
        </p:spPr>
      </p:pic>
      <p:pic>
        <p:nvPicPr>
          <p:cNvPr id="8" name="Picture 7" descr="A person wearing a maid outfit taking a selfie&#10;&#10;Description automatically generated">
            <a:extLst>
              <a:ext uri="{FF2B5EF4-FFF2-40B4-BE49-F238E27FC236}">
                <a16:creationId xmlns:a16="http://schemas.microsoft.com/office/drawing/2014/main" id="{04D48360-1F05-AC74-EE1D-FD1B9ACCA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69" y="300487"/>
            <a:ext cx="3293331" cy="29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7817-8C97-FF65-F49C-B60E004E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3317-3003-28BE-1826-6890C82C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54840" cy="3880773"/>
          </a:xfrm>
        </p:spPr>
        <p:txBody>
          <a:bodyPr/>
          <a:lstStyle/>
          <a:p>
            <a:r>
              <a:rPr lang="en-US" dirty="0"/>
              <a:t>Can AI images be distinguished from real images?</a:t>
            </a:r>
          </a:p>
          <a:p>
            <a:r>
              <a:rPr lang="en-US" dirty="0"/>
              <a:t>Major problem</a:t>
            </a:r>
          </a:p>
        </p:txBody>
      </p:sp>
      <p:pic>
        <p:nvPicPr>
          <p:cNvPr id="5" name="Picture 4" descr="A person in a white coat&#10;&#10;Description automatically generated">
            <a:extLst>
              <a:ext uri="{FF2B5EF4-FFF2-40B4-BE49-F238E27FC236}">
                <a16:creationId xmlns:a16="http://schemas.microsoft.com/office/drawing/2014/main" id="{A41B1A3E-B6DF-CE24-8B22-7648C4535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4" r="23201"/>
          <a:stretch/>
        </p:blipFill>
        <p:spPr>
          <a:xfrm>
            <a:off x="6337416" y="205409"/>
            <a:ext cx="2500825" cy="3114746"/>
          </a:xfrm>
          <a:prstGeom prst="rect">
            <a:avLst/>
          </a:prstGeom>
        </p:spPr>
      </p:pic>
      <p:pic>
        <p:nvPicPr>
          <p:cNvPr id="6" name="Picture 5" descr="A person in a life jacket running through water&#10;&#10;Description automatically generated">
            <a:extLst>
              <a:ext uri="{FF2B5EF4-FFF2-40B4-BE49-F238E27FC236}">
                <a16:creationId xmlns:a16="http://schemas.microsoft.com/office/drawing/2014/main" id="{EE26F168-8EAB-86D7-0F0A-CD312EA4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74" y="3657599"/>
            <a:ext cx="4786266" cy="2767220"/>
          </a:xfrm>
          <a:prstGeom prst="rect">
            <a:avLst/>
          </a:prstGeom>
        </p:spPr>
      </p:pic>
      <p:pic>
        <p:nvPicPr>
          <p:cNvPr id="8" name="Picture 7" descr="A person wearing a maid outfit taking a selfie&#10;&#10;Description automatically generated">
            <a:extLst>
              <a:ext uri="{FF2B5EF4-FFF2-40B4-BE49-F238E27FC236}">
                <a16:creationId xmlns:a16="http://schemas.microsoft.com/office/drawing/2014/main" id="{04D48360-1F05-AC74-EE1D-FD1B9ACCA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69" y="300487"/>
            <a:ext cx="3293331" cy="29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7817-8C97-FF65-F49C-B60E004E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3317-3003-28BE-1826-6890C82C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54840" cy="3880773"/>
          </a:xfrm>
        </p:spPr>
        <p:txBody>
          <a:bodyPr/>
          <a:lstStyle/>
          <a:p>
            <a:r>
              <a:rPr lang="en-US" dirty="0"/>
              <a:t>Can AI images be distinguished from real images?</a:t>
            </a:r>
          </a:p>
          <a:p>
            <a:r>
              <a:rPr lang="en-US" dirty="0"/>
              <a:t>Major problem</a:t>
            </a:r>
          </a:p>
          <a:p>
            <a:r>
              <a:rPr lang="en-US" dirty="0"/>
              <a:t>This is why AI image detectors were made</a:t>
            </a:r>
          </a:p>
        </p:txBody>
      </p:sp>
      <p:pic>
        <p:nvPicPr>
          <p:cNvPr id="5" name="Picture 4" descr="A person in a white coat&#10;&#10;Description automatically generated">
            <a:extLst>
              <a:ext uri="{FF2B5EF4-FFF2-40B4-BE49-F238E27FC236}">
                <a16:creationId xmlns:a16="http://schemas.microsoft.com/office/drawing/2014/main" id="{A41B1A3E-B6DF-CE24-8B22-7648C4535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4" r="23201"/>
          <a:stretch/>
        </p:blipFill>
        <p:spPr>
          <a:xfrm>
            <a:off x="6337416" y="205409"/>
            <a:ext cx="2500825" cy="3114746"/>
          </a:xfrm>
          <a:prstGeom prst="rect">
            <a:avLst/>
          </a:prstGeom>
        </p:spPr>
      </p:pic>
      <p:pic>
        <p:nvPicPr>
          <p:cNvPr id="6" name="Picture 5" descr="A person in a life jacket running through water&#10;&#10;Description automatically generated">
            <a:extLst>
              <a:ext uri="{FF2B5EF4-FFF2-40B4-BE49-F238E27FC236}">
                <a16:creationId xmlns:a16="http://schemas.microsoft.com/office/drawing/2014/main" id="{EE26F168-8EAB-86D7-0F0A-CD312EA4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74" y="3657599"/>
            <a:ext cx="4786266" cy="2767220"/>
          </a:xfrm>
          <a:prstGeom prst="rect">
            <a:avLst/>
          </a:prstGeom>
        </p:spPr>
      </p:pic>
      <p:pic>
        <p:nvPicPr>
          <p:cNvPr id="8" name="Picture 7" descr="A person wearing a maid outfit taking a selfie&#10;&#10;Description automatically generated">
            <a:extLst>
              <a:ext uri="{FF2B5EF4-FFF2-40B4-BE49-F238E27FC236}">
                <a16:creationId xmlns:a16="http://schemas.microsoft.com/office/drawing/2014/main" id="{04D48360-1F05-AC74-EE1D-FD1B9ACCA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69" y="300487"/>
            <a:ext cx="3293331" cy="292459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83CE7C5-EDBE-102B-CC45-4C6224A1D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1" y="4755759"/>
            <a:ext cx="3769039" cy="570899"/>
          </a:xfrm>
          <a:prstGeom prst="rect">
            <a:avLst/>
          </a:prstGeom>
        </p:spPr>
      </p:pic>
      <p:pic>
        <p:nvPicPr>
          <p:cNvPr id="10" name="Picture 9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C838BE3-9888-45E1-FC17-CE46D4415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01" y="5476767"/>
            <a:ext cx="2991267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4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7817-8C97-FF65-F49C-B60E004E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3317-3003-28BE-1826-6890C82C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54840" cy="3880773"/>
          </a:xfrm>
        </p:spPr>
        <p:txBody>
          <a:bodyPr/>
          <a:lstStyle/>
          <a:p>
            <a:r>
              <a:rPr lang="en-US" dirty="0"/>
              <a:t>Can AI images be distinguished from real images?</a:t>
            </a:r>
          </a:p>
          <a:p>
            <a:r>
              <a:rPr lang="en-US" dirty="0"/>
              <a:t>Major problem</a:t>
            </a:r>
          </a:p>
          <a:p>
            <a:r>
              <a:rPr lang="en-US" dirty="0"/>
              <a:t>This is why AI image detectors were made</a:t>
            </a:r>
          </a:p>
          <a:p>
            <a:r>
              <a:rPr lang="en-US" dirty="0"/>
              <a:t>Question: How capable are AI image detectors?</a:t>
            </a:r>
          </a:p>
          <a:p>
            <a:endParaRPr lang="en-US" dirty="0"/>
          </a:p>
        </p:txBody>
      </p:sp>
      <p:pic>
        <p:nvPicPr>
          <p:cNvPr id="5" name="Picture 4" descr="A person in a white coat&#10;&#10;Description automatically generated">
            <a:extLst>
              <a:ext uri="{FF2B5EF4-FFF2-40B4-BE49-F238E27FC236}">
                <a16:creationId xmlns:a16="http://schemas.microsoft.com/office/drawing/2014/main" id="{A41B1A3E-B6DF-CE24-8B22-7648C4535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4" r="23201"/>
          <a:stretch/>
        </p:blipFill>
        <p:spPr>
          <a:xfrm>
            <a:off x="6337416" y="205409"/>
            <a:ext cx="2500825" cy="3114746"/>
          </a:xfrm>
          <a:prstGeom prst="rect">
            <a:avLst/>
          </a:prstGeom>
        </p:spPr>
      </p:pic>
      <p:pic>
        <p:nvPicPr>
          <p:cNvPr id="6" name="Picture 5" descr="A person in a life jacket running through water&#10;&#10;Description automatically generated">
            <a:extLst>
              <a:ext uri="{FF2B5EF4-FFF2-40B4-BE49-F238E27FC236}">
                <a16:creationId xmlns:a16="http://schemas.microsoft.com/office/drawing/2014/main" id="{EE26F168-8EAB-86D7-0F0A-CD312EA4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574" y="3657599"/>
            <a:ext cx="4786266" cy="2767220"/>
          </a:xfrm>
          <a:prstGeom prst="rect">
            <a:avLst/>
          </a:prstGeom>
        </p:spPr>
      </p:pic>
      <p:pic>
        <p:nvPicPr>
          <p:cNvPr id="8" name="Picture 7" descr="A person wearing a maid outfit taking a selfie&#10;&#10;Description automatically generated">
            <a:extLst>
              <a:ext uri="{FF2B5EF4-FFF2-40B4-BE49-F238E27FC236}">
                <a16:creationId xmlns:a16="http://schemas.microsoft.com/office/drawing/2014/main" id="{04D48360-1F05-AC74-EE1D-FD1B9ACCA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69" y="300487"/>
            <a:ext cx="3293331" cy="292459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83CE7C5-EDBE-102B-CC45-4C6224A1D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1" y="4755759"/>
            <a:ext cx="3769039" cy="570899"/>
          </a:xfrm>
          <a:prstGeom prst="rect">
            <a:avLst/>
          </a:prstGeom>
        </p:spPr>
      </p:pic>
      <p:pic>
        <p:nvPicPr>
          <p:cNvPr id="10" name="Picture 9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CC838BE3-9888-45E1-FC17-CE46D4415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401" y="5476767"/>
            <a:ext cx="2991267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296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333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Testing AI Image Generators Against AI Image Detectors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General terms</vt:lpstr>
      <vt:lpstr>Methods</vt:lpstr>
      <vt:lpstr>Existing Research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Dylan Mitchell</dc:creator>
  <cp:lastModifiedBy>Dylan Mitchell</cp:lastModifiedBy>
  <cp:revision>22</cp:revision>
  <dcterms:created xsi:type="dcterms:W3CDTF">2024-10-08T15:46:25Z</dcterms:created>
  <dcterms:modified xsi:type="dcterms:W3CDTF">2024-10-10T13:45:01Z</dcterms:modified>
</cp:coreProperties>
</file>