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Economica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Economic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Economica-italic.fntdata"/><Relationship Id="rId12" Type="http://schemas.openxmlformats.org/officeDocument/2006/relationships/slide" Target="slides/slide7.xml"/><Relationship Id="rId34" Type="http://schemas.openxmlformats.org/officeDocument/2006/relationships/font" Target="fonts/Economica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Economica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99a25e17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99a25e17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99a25e17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99a25e17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99a25e179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99a25e179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99a25e179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99a25e179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99a25e17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099a25e17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99a25e179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99a25e179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99a25e179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99a25e17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99a25e179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99a25e179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9e86869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09e86869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9e868694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09e868694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99a25e17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99a25e17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9e868694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09e868694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9e868694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09e868694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9e868694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09e868694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9e868694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09e868694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9e868694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9e868694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9e868694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09e868694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9e868694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09e868694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09e868694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09e868694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99a25e17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99a25e17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99a25e17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99a25e17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99a25e17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99a25e17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99a25e17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99a25e17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9e868694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9e868694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9e868694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9e868694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99a25e17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99a25e17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211130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 SICKNESS AND VR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2824949"/>
            <a:ext cx="30546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>
                <a:latin typeface="Arial"/>
                <a:ea typeface="Arial"/>
                <a:cs typeface="Arial"/>
                <a:sym typeface="Arial"/>
              </a:rPr>
              <a:t>Exploring Strategies for Reducing Motion Sickness in Virtual Reality Environments</a:t>
            </a:r>
            <a:endParaRPr sz="143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785"/>
          </a:p>
        </p:txBody>
      </p:sp>
      <p:sp>
        <p:nvSpPr>
          <p:cNvPr id="64" name="Google Shape;64;p13"/>
          <p:cNvSpPr txBox="1"/>
          <p:nvPr/>
        </p:nvSpPr>
        <p:spPr>
          <a:xfrm>
            <a:off x="3688050" y="3708875"/>
            <a:ext cx="17679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By Christian McCauley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8940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Viewpoint Snapping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871525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Using a physical input to move your virtual perspective left or right, without physically moving your body either direction.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8940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Viewpoint Snapping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871525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Using a physical input to move your virtual perspective left or right, without physically moving your body either direction.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275" y="1649750"/>
            <a:ext cx="5719501" cy="276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664863"/>
            <a:ext cx="5719500" cy="2730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8940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Viewpoint Snapping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871525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Using a physical input to move your virtual perspective left or right, without physically moving your body either direction.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8940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Viewpoint Snapping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871525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Using a physical input to move your virtual perspective left or right, without physically moving your body either direction.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475" y="1649750"/>
            <a:ext cx="5719499" cy="2755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	  Peripheral Vignettes</a:t>
            </a: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443775" y="1309700"/>
            <a:ext cx="3745200" cy="19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Darkening or blurring of your peripheral vision to reduce the amount of visual input required to process.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	  Peripheral Vignettes</a:t>
            </a:r>
            <a:endParaRPr/>
          </a:p>
        </p:txBody>
      </p:sp>
      <p:sp>
        <p:nvSpPr>
          <p:cNvPr id="163" name="Google Shape;163;p27"/>
          <p:cNvSpPr txBox="1"/>
          <p:nvPr/>
        </p:nvSpPr>
        <p:spPr>
          <a:xfrm>
            <a:off x="443775" y="1309700"/>
            <a:ext cx="3745200" cy="19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Darkening or blurring of your peripheral vision to reduce the amount of visual input required to process.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900" y="1426038"/>
            <a:ext cx="4650225" cy="22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	Peripheral Geometry Simplification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13113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Similar to Peripheral Vignettes, but uses a simplified version of the surrounding geometry in place of the vignette.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	Peripheral Geometry Simplification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3113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Similar to Peripheral Vignettes, but uses a simplified version of the surrounding geometry in place of the vignette.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550" y="3041499"/>
            <a:ext cx="6860875" cy="18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311700" y="555600"/>
            <a:ext cx="37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	World In </a:t>
            </a:r>
            <a:r>
              <a:rPr lang="en"/>
              <a:t>Miniature</a:t>
            </a:r>
            <a:r>
              <a:rPr lang="en"/>
              <a:t> (WIM)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This is a locomotion method designed to help you move through the virtual environment (VE) with less motion sickness. It utilizes a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miniature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3D version of your VE, where you move an icon that represents the player.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311700" y="555600"/>
            <a:ext cx="426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	World In Miniature (WIM)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This is a locomotion method designed to help you move through the virtual environment (VE) with less motion sickness. It utilizes a miniature 3D version of your VE, where you move an icon that represents the player.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200" y="1399400"/>
            <a:ext cx="5719499" cy="2715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62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93075" y="3020425"/>
            <a:ext cx="38892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11700" y="1710975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Giving the player a secondary task to focus on, especially one that involves focusing on certain points in space, like aiming, can help reduce VRMS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2"/>
          <p:cNvSpPr txBox="1"/>
          <p:nvPr>
            <p:ph type="title"/>
          </p:nvPr>
        </p:nvSpPr>
        <p:spPr>
          <a:xfrm>
            <a:off x="311700" y="662425"/>
            <a:ext cx="4958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	Additional Shooting/Aiming Task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00" y="662425"/>
            <a:ext cx="4958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	Additional Shooting/Aiming Task</a:t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1700" y="1710975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Giving the player a secondary task to focus on, especially one that involves focusing on certain points in space, like aiming, can help reduce VRMS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70525"/>
            <a:ext cx="5719500" cy="23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	Rest Frames</a:t>
            </a:r>
            <a:endParaRPr/>
          </a:p>
        </p:txBody>
      </p:sp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Similar to the aiming task, giving users a static point to focus on in space, sometimes called a rest frame, also helps reduce VRMS. A popular version of this is the “Virtual nose.”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	Rest Frames</a:t>
            </a:r>
            <a:endParaRPr/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Similar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to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the aiming task, giving users a static point to focus on in space,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sometimes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called a rest frame, also helps reduce VRMS. A popular version of this is the “Virtual nose.”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555600"/>
            <a:ext cx="5719500" cy="390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Summary!</a:t>
            </a:r>
            <a:endParaRPr/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311700" y="1399400"/>
            <a:ext cx="2808000" cy="3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Using Unity, test the six aforementioned methods for reducing VRMS.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Summary!</a:t>
            </a:r>
            <a:endParaRPr/>
          </a:p>
        </p:txBody>
      </p:sp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311700" y="1399400"/>
            <a:ext cx="2808000" cy="3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Using Unity, test the six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aforementioned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methods for reducing VRMS.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Viewpoint Snapping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Vignettes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Geometry simplification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World in miniature locomotion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Additional Aiming Tasks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Rest frames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325" y="445076"/>
            <a:ext cx="3443351" cy="16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3700" y="2571751"/>
            <a:ext cx="2606800" cy="177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7"/>
          <p:cNvPicPr preferRelativeResize="0"/>
          <p:nvPr/>
        </p:nvPicPr>
        <p:blipFill rotWithShape="1">
          <a:blip r:embed="rId5">
            <a:alphaModFix/>
          </a:blip>
          <a:srcRect b="0" l="49811" r="0" t="0"/>
          <a:stretch/>
        </p:blipFill>
        <p:spPr>
          <a:xfrm>
            <a:off x="3253825" y="2707028"/>
            <a:ext cx="2808001" cy="1508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Summary!</a:t>
            </a:r>
            <a:endParaRPr/>
          </a:p>
        </p:txBody>
      </p:sp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311700" y="1399400"/>
            <a:ext cx="2808000" cy="3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Using Unity, test the six aforementioned methods for reducing VRMS.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Viewpoint Snapping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Vignettes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Geometry simplification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World in miniature locomotion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Additional Aiming Tasks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Rest frames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Identify which methods offer the best reduction in VRMS while maintaining accessibility and in game immersion.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325" y="445076"/>
            <a:ext cx="3443351" cy="16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3700" y="2571751"/>
            <a:ext cx="2606800" cy="177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 rotWithShape="1">
          <a:blip r:embed="rId5">
            <a:alphaModFix/>
          </a:blip>
          <a:srcRect b="0" l="49811" r="0" t="0"/>
          <a:stretch/>
        </p:blipFill>
        <p:spPr>
          <a:xfrm>
            <a:off x="3253825" y="2707028"/>
            <a:ext cx="2808001" cy="1508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311700" y="2885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</a:t>
            </a:r>
            <a:endParaRPr/>
          </a:p>
        </p:txBody>
      </p:sp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311700" y="1096725"/>
            <a:ext cx="8287500" cy="39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Lou, Ruding, Frédéric Mérienne, and Dominique Bechmann. "General Framework of Geometric Simplification for Mitigating Cybersickness." 2022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International Conference on Future Trends in Smart Communities (ICFTSC), Kuching, Sarawak, Malaysia, 2022, pp. 1–5. IEEE, doi:10.1109/ICFTSC57269.2022.10040068.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Park, M.-H., K. Yun, and G. J. Kim. "Reducing VR Sickness by Directing User Gaze to Motion Singularity Point/Region as Effective Rest Frame." IEEE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Access, vol. 11, 2023, pp. 34227–34237. IEEE, doi:10.1109/ACCESS.2023.3263544.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Farmani, Yasin, and Robert J. Teather. "Viewpoint Snapping to Reduce Cybersickness in Virtual Reality." </a:t>
            </a: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Proceedings of the 44th Graphics Interface</a:t>
            </a:r>
            <a:endParaRPr i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Conference (GI '18)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, Canadian Human-Computer Communications Society, 2018, pp. 168–175. doi:10.20380/GI2018.23.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Hua, Chengcheng, Jianlong Tao, Lining Chai, and Zhanfeng Zhou. "The Effect of Additional Shooting Task on Alleviating Virtual Reality Motion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Sickness." </a:t>
            </a: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Proceedings of the 2023 3rd International Conference on Robotics and Control Engineering (RobCE '23)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, Association for Computing Machinery, 2023, pp. 172–177. doi:10.1145/3598151.3598180.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Page, David, et al. "Identifying Strategies to Mitigate Cybersickness in Virtual Reality Induced by Flying with an Interactive Travel Interface." </a:t>
            </a: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Multimodal</a:t>
            </a:r>
            <a:endParaRPr i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Technologies and Interaction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, vol. 7, no. 5, 2023, p. 47,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Ranasinghe, Nimesha, Pravar Jain, David Tolley, Shienny Karwita Tailan, Ching Chiuan Yen, and Ellen Yi-Luen Do. "Exploring the Use of Olfactory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Stimuli Towards Reducing Visually Induced Motion Sickness in Virtual Reality." </a:t>
            </a: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Proceedings of the 2020 ACM Symposium on Spatial User Interaction (SUI '20)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, Association for Computing Machinery, 2020, Article 12, pp. 1–9. doi:10.1145/3385959.3418451.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Berger, Laurenz, and Katrin Wolf. "WIM: Fast Locomotion in Virtual Reality with Spatial Orientation Gain &amp; Without Motion Sickness." </a:t>
            </a: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Proceedings of</a:t>
            </a:r>
            <a:endParaRPr i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i="1" lang="en" sz="1000">
                <a:latin typeface="Times New Roman"/>
                <a:ea typeface="Times New Roman"/>
                <a:cs typeface="Times New Roman"/>
                <a:sym typeface="Times New Roman"/>
              </a:rPr>
              <a:t>the 17th International Conference on Mobile and Ubiquitous Multimedia (MUM '18)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Association for Computing Machinery, 2020.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doi:10.1145/3282894.3282932.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62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314100"/>
            <a:ext cx="6139800" cy="3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Virtual Reality (VR)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93075" y="3020425"/>
            <a:ext cx="38892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File:Holmes Stereoscope 1861.jpg - Wikimedia Commons"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50" y="3069450"/>
            <a:ext cx="1771226" cy="16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62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314100"/>
            <a:ext cx="6139800" cy="3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Virtual Reality (VR)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Virtual Reality Motion Sickness (VRMS), Cybersickness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93075" y="3020425"/>
            <a:ext cx="38892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File:Holmes Stereoscope 1861.jpg - Wikimedia Commons"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50" y="3069450"/>
            <a:ext cx="1771226" cy="16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62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314100"/>
            <a:ext cx="6139800" cy="3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Virtual Reality (VR)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Virtual Reality Motion Sickness (VRMS), Cybersickness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Why does VR cause motion sickness in the first place?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93075" y="3020425"/>
            <a:ext cx="38892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File:Holmes Stereoscope 1861.jpg - Wikimedia Commons"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50" y="3069450"/>
            <a:ext cx="1771226" cy="16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201" y="2283900"/>
            <a:ext cx="3652499" cy="253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362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314100"/>
            <a:ext cx="6139800" cy="3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Virtual Reality (VR)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Virtual Reality Motion Sickness (VRMS), Cybersickness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Why does VR cause motion sickness in the first place?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What’s being done about it?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393075" y="3020425"/>
            <a:ext cx="38892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File:Holmes Stereoscope 1861.jpg - Wikimedia Commons"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50" y="3069450"/>
            <a:ext cx="1771226" cy="16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201" y="2283900"/>
            <a:ext cx="3652499" cy="253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362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Introductions!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225225"/>
            <a:ext cx="8520600" cy="15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The Plan:</a:t>
            </a:r>
            <a:br>
              <a:rPr lang="en" sz="1500">
                <a:latin typeface="Arial"/>
                <a:ea typeface="Arial"/>
                <a:cs typeface="Arial"/>
                <a:sym typeface="Arial"/>
              </a:rPr>
            </a:br>
            <a:r>
              <a:rPr lang="en" sz="1500">
                <a:latin typeface="Arial"/>
                <a:ea typeface="Arial"/>
                <a:cs typeface="Arial"/>
                <a:sym typeface="Arial"/>
              </a:rPr>
              <a:t>Using the Unity game engine, test a variety of different software based solutions for reducing Virtual Reality Motion Sickness (VRMS). 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050" y="196875"/>
            <a:ext cx="352425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362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Introductions!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225225"/>
            <a:ext cx="8520600" cy="15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The Plan:</a:t>
            </a:r>
            <a:br>
              <a:rPr lang="en" sz="1500">
                <a:latin typeface="Arial"/>
                <a:ea typeface="Arial"/>
                <a:cs typeface="Arial"/>
                <a:sym typeface="Arial"/>
              </a:rPr>
            </a:br>
            <a:r>
              <a:rPr lang="en" sz="1500">
                <a:latin typeface="Arial"/>
                <a:ea typeface="Arial"/>
                <a:cs typeface="Arial"/>
                <a:sym typeface="Arial"/>
              </a:rPr>
              <a:t>Using the Unity game engine, test a variety of different software based solutions for reducing Virtual R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eality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 Motion Sickness (VRMS). 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3149100"/>
            <a:ext cx="8520600" cy="15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The Goal: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Identify the most effective, unobtrusive, and effective methods.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050" y="196875"/>
            <a:ext cx="352425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OF MOTION SICKNESS MITIGATION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