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76" r:id="rId4"/>
    <p:sldId id="269" r:id="rId5"/>
    <p:sldId id="265" r:id="rId6"/>
    <p:sldId id="278" r:id="rId7"/>
    <p:sldId id="279" r:id="rId8"/>
    <p:sldId id="280" r:id="rId9"/>
    <p:sldId id="270" r:id="rId10"/>
    <p:sldId id="27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6" d="100"/>
          <a:sy n="96" d="100"/>
        </p:scale>
        <p:origin x="1152"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A47439-0818-483C-86EC-FB90F146CE73}"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359635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47439-0818-483C-86EC-FB90F146CE73}"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31416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75A47439-0818-483C-86EC-FB90F146CE73}"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95999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75A47439-0818-483C-86EC-FB90F146CE73}"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225538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47439-0818-483C-86EC-FB90F146CE73}"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1228929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47439-0818-483C-86EC-FB90F146CE73}"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418155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47439-0818-483C-86EC-FB90F146CE73}"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130803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A47439-0818-483C-86EC-FB90F146CE73}"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112205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A47439-0818-483C-86EC-FB90F146CE73}"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139010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A47439-0818-483C-86EC-FB90F146CE73}"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256417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A47439-0818-483C-86EC-FB90F146CE73}"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277994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47439-0818-483C-86EC-FB90F146CE73}"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381964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47439-0818-483C-86EC-FB90F146CE73}"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65212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75A47439-0818-483C-86EC-FB90F146CE73}" type="datetimeFigureOut">
              <a:rPr lang="en-US" smtClean="0"/>
              <a:t>4/7/2020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5884416D-13AD-43A5-B1DD-AF01595ED303}" type="slidenum">
              <a:rPr lang="en-US" smtClean="0"/>
              <a:t>‹#›</a:t>
            </a:fld>
            <a:endParaRPr lang="en-US"/>
          </a:p>
        </p:txBody>
      </p:sp>
    </p:spTree>
    <p:extLst>
      <p:ext uri="{BB962C8B-B14F-4D97-AF65-F5344CB8AC3E}">
        <p14:creationId xmlns:p14="http://schemas.microsoft.com/office/powerpoint/2010/main" val="299117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5A47439-0818-483C-86EC-FB90F146CE73}" type="datetimeFigureOut">
              <a:rPr lang="en-US" smtClean="0"/>
              <a:t>4/7/2020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5884416D-13AD-43A5-B1DD-AF01595ED303}" type="slidenum">
              <a:rPr lang="en-US" smtClean="0"/>
              <a:t>‹#›</a:t>
            </a:fld>
            <a:endParaRPr lang="en-US"/>
          </a:p>
        </p:txBody>
      </p:sp>
    </p:spTree>
    <p:extLst>
      <p:ext uri="{BB962C8B-B14F-4D97-AF65-F5344CB8AC3E}">
        <p14:creationId xmlns:p14="http://schemas.microsoft.com/office/powerpoint/2010/main" val="34064493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unrealengine.com/en-US/Gameplay/Networking/Blueprints/index.html" TargetMode="External"/><Relationship Id="rId2" Type="http://schemas.openxmlformats.org/officeDocument/2006/relationships/hyperlink" Target="https://www.youtube.com/watch?v=ZOc9fV6Sap4" TargetMode="External"/><Relationship Id="rId1" Type="http://schemas.openxmlformats.org/officeDocument/2006/relationships/slideLayout" Target="../slideLayouts/slideLayout2.xml"/><Relationship Id="rId5" Type="http://schemas.openxmlformats.org/officeDocument/2006/relationships/hyperlink" Target="https://www.youtube.com/watch?v=JXCP3lSyaks&amp;t=934s" TargetMode="External"/><Relationship Id="rId4" Type="http://schemas.openxmlformats.org/officeDocument/2006/relationships/hyperlink" Target="https://www.youtube.com/watch?v=gDKIenYaoxw&amp;t=923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24EF13-C591-48CD-96F3-AA6DA3DDFCFD}"/>
              </a:ext>
            </a:extLst>
          </p:cNvPr>
          <p:cNvPicPr>
            <a:picLocks noChangeAspect="1"/>
          </p:cNvPicPr>
          <p:nvPr/>
        </p:nvPicPr>
        <p:blipFill rotWithShape="1">
          <a:blip r:embed="rId2"/>
          <a:srcRect t="28040" b="1069"/>
          <a:stretch/>
        </p:blipFill>
        <p:spPr>
          <a:xfrm>
            <a:off x="-1" y="-1"/>
            <a:ext cx="12192001" cy="4883281"/>
          </a:xfrm>
          <a:prstGeom prst="rect">
            <a:avLst/>
          </a:prstGeom>
        </p:spPr>
      </p:pic>
      <p:sp>
        <p:nvSpPr>
          <p:cNvPr id="9" name="Freeform 9">
            <a:extLst>
              <a:ext uri="{FF2B5EF4-FFF2-40B4-BE49-F238E27FC236}">
                <a16:creationId xmlns:a16="http://schemas.microsoft.com/office/drawing/2014/main" id="{AFB83730-58A8-42CA-90B3-5D5D2D1B0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1AFA7-4E11-4F1F-9952-44DF32D40E72}"/>
              </a:ext>
            </a:extLst>
          </p:cNvPr>
          <p:cNvSpPr>
            <a:spLocks noGrp="1"/>
          </p:cNvSpPr>
          <p:nvPr>
            <p:ph type="ctrTitle"/>
          </p:nvPr>
        </p:nvSpPr>
        <p:spPr>
          <a:xfrm>
            <a:off x="809999" y="5810642"/>
            <a:ext cx="10572000" cy="779529"/>
          </a:xfrm>
        </p:spPr>
        <p:txBody>
          <a:bodyPr>
            <a:normAutofit fontScale="90000"/>
          </a:bodyPr>
          <a:lstStyle/>
          <a:p>
            <a:pPr>
              <a:lnSpc>
                <a:spcPct val="90000"/>
              </a:lnSpc>
            </a:pPr>
            <a:r>
              <a:rPr lang="en-US" sz="6000" dirty="0"/>
              <a:t>Investigating Multiplayer</a:t>
            </a:r>
            <a:br>
              <a:rPr lang="en-US" sz="6000" dirty="0"/>
            </a:br>
            <a:r>
              <a:rPr lang="en-US" sz="6000" dirty="0"/>
              <a:t>In Unreal Engine 4</a:t>
            </a:r>
            <a:br>
              <a:rPr lang="en-US" sz="1600" dirty="0"/>
            </a:br>
            <a:endParaRPr lang="en-US" sz="1600" dirty="0"/>
          </a:p>
        </p:txBody>
      </p:sp>
      <p:sp>
        <p:nvSpPr>
          <p:cNvPr id="3" name="Subtitle 2">
            <a:extLst>
              <a:ext uri="{FF2B5EF4-FFF2-40B4-BE49-F238E27FC236}">
                <a16:creationId xmlns:a16="http://schemas.microsoft.com/office/drawing/2014/main" id="{58E61516-FDB1-4467-BF9D-179E901D9D78}"/>
              </a:ext>
            </a:extLst>
          </p:cNvPr>
          <p:cNvSpPr>
            <a:spLocks noGrp="1"/>
          </p:cNvSpPr>
          <p:nvPr>
            <p:ph type="subTitle" idx="1"/>
          </p:nvPr>
        </p:nvSpPr>
        <p:spPr>
          <a:xfrm>
            <a:off x="809999" y="6321672"/>
            <a:ext cx="10572000" cy="433064"/>
          </a:xfrm>
        </p:spPr>
        <p:txBody>
          <a:bodyPr>
            <a:normAutofit/>
          </a:bodyPr>
          <a:lstStyle/>
          <a:p>
            <a:r>
              <a:rPr lang="en-US" dirty="0"/>
              <a:t>By Alexander Miller</a:t>
            </a:r>
          </a:p>
        </p:txBody>
      </p:sp>
    </p:spTree>
    <p:extLst>
      <p:ext uri="{BB962C8B-B14F-4D97-AF65-F5344CB8AC3E}">
        <p14:creationId xmlns:p14="http://schemas.microsoft.com/office/powerpoint/2010/main" val="396155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2E22-35C4-4F45-8826-E0CAD09E797E}"/>
              </a:ext>
            </a:extLst>
          </p:cNvPr>
          <p:cNvSpPr>
            <a:spLocks noGrp="1"/>
          </p:cNvSpPr>
          <p:nvPr>
            <p:ph type="title"/>
          </p:nvPr>
        </p:nvSpPr>
        <p:spPr/>
        <p:txBody>
          <a:bodyPr/>
          <a:lstStyle/>
          <a:p>
            <a:pPr algn="ctr"/>
            <a:r>
              <a:rPr lang="en-US" dirty="0"/>
              <a:t>Useful Resources</a:t>
            </a:r>
          </a:p>
        </p:txBody>
      </p:sp>
      <p:sp>
        <p:nvSpPr>
          <p:cNvPr id="3" name="Content Placeholder 2">
            <a:extLst>
              <a:ext uri="{FF2B5EF4-FFF2-40B4-BE49-F238E27FC236}">
                <a16:creationId xmlns:a16="http://schemas.microsoft.com/office/drawing/2014/main" id="{F4795038-CB44-4CD1-AA4E-BC3B1EDE8145}"/>
              </a:ext>
            </a:extLst>
          </p:cNvPr>
          <p:cNvSpPr>
            <a:spLocks noGrp="1"/>
          </p:cNvSpPr>
          <p:nvPr>
            <p:ph idx="1"/>
          </p:nvPr>
        </p:nvSpPr>
        <p:spPr/>
        <p:txBody>
          <a:bodyPr/>
          <a:lstStyle/>
          <a:p>
            <a:pPr marL="0" indent="0">
              <a:buNone/>
            </a:pPr>
            <a:endParaRPr lang="en-US" dirty="0"/>
          </a:p>
          <a:p>
            <a:r>
              <a:rPr lang="en-US" dirty="0"/>
              <a:t>Unreal Engine Official Multiplayer Tutorial Live Stream: </a:t>
            </a:r>
            <a:r>
              <a:rPr lang="en-US" dirty="0">
                <a:hlinkClick r:id="rId2"/>
              </a:rPr>
              <a:t>https://www.youtube.com/watch?v=ZOc9fV6Sap4</a:t>
            </a:r>
            <a:endParaRPr lang="en-US" dirty="0"/>
          </a:p>
          <a:p>
            <a:r>
              <a:rPr lang="en-US" dirty="0"/>
              <a:t>Unreal Documentation, Networking With Blueprints:                    </a:t>
            </a:r>
            <a:r>
              <a:rPr lang="en-US" dirty="0">
                <a:hlinkClick r:id="rId3"/>
              </a:rPr>
              <a:t>https://docs.unrealengine.com/en-US/Gameplay/Networking/Blueprints/index.html</a:t>
            </a:r>
            <a:endParaRPr lang="en-US" dirty="0"/>
          </a:p>
          <a:p>
            <a:r>
              <a:rPr lang="en-US" dirty="0"/>
              <a:t>Widget Selection With Gamepad and Keyboard: </a:t>
            </a:r>
            <a:r>
              <a:rPr lang="en-US" dirty="0">
                <a:hlinkClick r:id="rId4"/>
              </a:rPr>
              <a:t>https://www.youtube.com/watch?v=gDKIenYaoxw&amp;t=923s</a:t>
            </a:r>
            <a:endParaRPr lang="en-US" dirty="0"/>
          </a:p>
          <a:p>
            <a:r>
              <a:rPr lang="en-US" dirty="0"/>
              <a:t>Multiplayer Split Screen HUD: </a:t>
            </a:r>
            <a:r>
              <a:rPr lang="en-US" dirty="0">
                <a:hlinkClick r:id="rId5"/>
              </a:rPr>
              <a:t>          https://www.youtube.com/watch?v=JXCP3lSyaks&amp;t=934s</a:t>
            </a:r>
            <a:endParaRPr lang="en-US" dirty="0"/>
          </a:p>
        </p:txBody>
      </p:sp>
    </p:spTree>
    <p:extLst>
      <p:ext uri="{BB962C8B-B14F-4D97-AF65-F5344CB8AC3E}">
        <p14:creationId xmlns:p14="http://schemas.microsoft.com/office/powerpoint/2010/main" val="185326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5748-3B82-4A5A-950E-C9E06F54F46F}"/>
              </a:ext>
            </a:extLst>
          </p:cNvPr>
          <p:cNvSpPr>
            <a:spLocks noGrp="1"/>
          </p:cNvSpPr>
          <p:nvPr>
            <p:ph type="title"/>
          </p:nvPr>
        </p:nvSpPr>
        <p:spPr>
          <a:xfrm>
            <a:off x="810001" y="256688"/>
            <a:ext cx="10571998" cy="970450"/>
          </a:xfrm>
        </p:spPr>
        <p:txBody>
          <a:bodyPr/>
          <a:lstStyle/>
          <a:p>
            <a:pPr algn="ctr"/>
            <a:r>
              <a:rPr lang="en-US" dirty="0"/>
              <a:t>Step By Step: Shared Screen 1</a:t>
            </a:r>
          </a:p>
        </p:txBody>
      </p:sp>
      <p:sp>
        <p:nvSpPr>
          <p:cNvPr id="3" name="Content Placeholder 2">
            <a:extLst>
              <a:ext uri="{FF2B5EF4-FFF2-40B4-BE49-F238E27FC236}">
                <a16:creationId xmlns:a16="http://schemas.microsoft.com/office/drawing/2014/main" id="{F4360808-5A4B-45C2-973F-EE71D1541CFD}"/>
              </a:ext>
            </a:extLst>
          </p:cNvPr>
          <p:cNvSpPr>
            <a:spLocks noGrp="1"/>
          </p:cNvSpPr>
          <p:nvPr>
            <p:ph idx="1"/>
          </p:nvPr>
        </p:nvSpPr>
        <p:spPr>
          <a:xfrm>
            <a:off x="810001" y="2654300"/>
            <a:ext cx="12192000" cy="4953000"/>
          </a:xfrm>
        </p:spPr>
        <p:txBody>
          <a:bodyPr>
            <a:normAutofit/>
          </a:bodyPr>
          <a:lstStyle/>
          <a:p>
            <a:pPr>
              <a:buFont typeface="+mj-lt"/>
              <a:buAutoNum type="arabicPeriod"/>
            </a:pPr>
            <a:r>
              <a:rPr lang="en-US" sz="2000" dirty="0"/>
              <a:t>Create Multiple Player Starts, a ‘</a:t>
            </a:r>
            <a:r>
              <a:rPr lang="en-US" sz="2000" dirty="0" err="1"/>
              <a:t>BP_InitialPawn</a:t>
            </a:r>
            <a:r>
              <a:rPr lang="en-US" sz="2000" dirty="0"/>
              <a:t>’, </a:t>
            </a:r>
            <a:r>
              <a:rPr lang="en-US" sz="2000" dirty="0" err="1"/>
              <a:t>PlayerController</a:t>
            </a:r>
            <a:r>
              <a:rPr lang="en-US" sz="2000" dirty="0"/>
              <a:t> and </a:t>
            </a:r>
            <a:r>
              <a:rPr lang="en-US" sz="2000" dirty="0" err="1"/>
              <a:t>GameMode</a:t>
            </a:r>
            <a:r>
              <a:rPr lang="en-US" sz="2000" dirty="0"/>
              <a:t>.</a:t>
            </a:r>
          </a:p>
          <a:p>
            <a:pPr>
              <a:buFont typeface="+mj-lt"/>
              <a:buAutoNum type="arabicPeriod"/>
            </a:pPr>
            <a:r>
              <a:rPr lang="en-US" sz="2000" dirty="0"/>
              <a:t>In </a:t>
            </a:r>
            <a:r>
              <a:rPr lang="en-US" sz="2000" dirty="0" err="1"/>
              <a:t>GameMode</a:t>
            </a:r>
            <a:r>
              <a:rPr lang="en-US" sz="2000" dirty="0"/>
              <a:t>:</a:t>
            </a:r>
          </a:p>
          <a:p>
            <a:pPr marL="800100" lvl="1" indent="-342900">
              <a:buAutoNum type="alphaLcParenR"/>
            </a:pPr>
            <a:r>
              <a:rPr lang="en-US" dirty="0"/>
              <a:t>Event </a:t>
            </a:r>
            <a:r>
              <a:rPr lang="en-US" dirty="0" err="1"/>
              <a:t>BeginPlay</a:t>
            </a:r>
            <a:r>
              <a:rPr lang="en-US" dirty="0"/>
              <a:t> -&gt; </a:t>
            </a:r>
            <a:r>
              <a:rPr lang="en-US" dirty="0" err="1"/>
              <a:t>GetAllActorsOfClass</a:t>
            </a:r>
            <a:r>
              <a:rPr lang="en-US" dirty="0"/>
              <a:t>(</a:t>
            </a:r>
            <a:r>
              <a:rPr lang="en-US" dirty="0" err="1"/>
              <a:t>PlayerStart</a:t>
            </a:r>
            <a:r>
              <a:rPr lang="en-US" dirty="0"/>
              <a:t>) -&gt; Set </a:t>
            </a:r>
            <a:r>
              <a:rPr lang="en-US" dirty="0" err="1"/>
              <a:t>ArrayOfPlayerStarts</a:t>
            </a:r>
            <a:endParaRPr lang="en-US" dirty="0"/>
          </a:p>
          <a:p>
            <a:pPr marL="800100" lvl="1" indent="-342900">
              <a:buAutoNum type="alphaLcParenR"/>
            </a:pPr>
            <a:r>
              <a:rPr lang="en-US" dirty="0"/>
              <a:t>This will add all </a:t>
            </a:r>
            <a:r>
              <a:rPr lang="en-US" dirty="0" err="1"/>
              <a:t>PlayerStarts</a:t>
            </a:r>
            <a:r>
              <a:rPr lang="en-US" dirty="0"/>
              <a:t> into a single array for the Players to use</a:t>
            </a:r>
          </a:p>
          <a:p>
            <a:pPr marL="800100" lvl="1" indent="-342900">
              <a:buAutoNum type="alphaLcParenR"/>
            </a:pPr>
            <a:r>
              <a:rPr lang="en-US" dirty="0"/>
              <a:t>Create 2 functions: Spawn and Despawn</a:t>
            </a:r>
          </a:p>
          <a:p>
            <a:pPr lvl="2"/>
            <a:r>
              <a:rPr lang="en-US" sz="1600" dirty="0"/>
              <a:t>In Spawn: </a:t>
            </a:r>
            <a:r>
              <a:rPr lang="en-US" sz="1600" dirty="0" err="1"/>
              <a:t>GetControlledPawn</a:t>
            </a:r>
            <a:r>
              <a:rPr lang="en-US" sz="1600" dirty="0"/>
              <a:t> -&gt; </a:t>
            </a:r>
            <a:r>
              <a:rPr lang="en-US" sz="1600" dirty="0" err="1"/>
              <a:t>SpawnActor</a:t>
            </a:r>
            <a:r>
              <a:rPr lang="en-US" sz="1600" dirty="0"/>
              <a:t>(</a:t>
            </a:r>
            <a:r>
              <a:rPr lang="en-US" sz="1600" dirty="0" err="1"/>
              <a:t>ThirdPersonCharacter</a:t>
            </a:r>
            <a:r>
              <a:rPr lang="en-US" sz="1600" dirty="0"/>
              <a:t>) -&gt; Possess (</a:t>
            </a:r>
            <a:r>
              <a:rPr lang="en-US" sz="1600" dirty="0" err="1"/>
              <a:t>PlayerController</a:t>
            </a:r>
            <a:r>
              <a:rPr lang="en-US" sz="1600" dirty="0"/>
              <a:t>)</a:t>
            </a:r>
          </a:p>
          <a:p>
            <a:pPr lvl="2"/>
            <a:r>
              <a:rPr lang="en-US" sz="1600" dirty="0"/>
              <a:t>In Despawn: </a:t>
            </a:r>
            <a:r>
              <a:rPr lang="en-US" sz="1600" dirty="0" err="1"/>
              <a:t>GetControlled</a:t>
            </a:r>
            <a:r>
              <a:rPr lang="en-US" sz="1600" dirty="0"/>
              <a:t> Pawn -&gt; </a:t>
            </a:r>
            <a:r>
              <a:rPr lang="en-US" sz="1600" dirty="0" err="1"/>
              <a:t>SpawnActor</a:t>
            </a:r>
            <a:r>
              <a:rPr lang="en-US" sz="1600" dirty="0"/>
              <a:t>(</a:t>
            </a:r>
            <a:r>
              <a:rPr lang="en-US" sz="1600" dirty="0" err="1"/>
              <a:t>InitPawn</a:t>
            </a:r>
            <a:r>
              <a:rPr lang="en-US" sz="1600" dirty="0"/>
              <a:t>) -&gt; Possess (</a:t>
            </a:r>
            <a:r>
              <a:rPr lang="en-US" sz="1600" dirty="0" err="1"/>
              <a:t>PlayerController</a:t>
            </a:r>
            <a:r>
              <a:rPr lang="en-US" sz="1600" dirty="0"/>
              <a:t>)</a:t>
            </a:r>
          </a:p>
          <a:p>
            <a:pPr marL="800100" lvl="1" indent="-342900">
              <a:buFont typeface="+mj-lt"/>
              <a:buAutoNum type="alphaLcParenR"/>
            </a:pPr>
            <a:r>
              <a:rPr lang="en-US" dirty="0"/>
              <a:t>In Class Defaults set the default pawn to </a:t>
            </a:r>
            <a:r>
              <a:rPr lang="en-US" dirty="0" err="1"/>
              <a:t>InitPawn</a:t>
            </a:r>
            <a:r>
              <a:rPr lang="en-US" dirty="0"/>
              <a:t> and default </a:t>
            </a:r>
            <a:r>
              <a:rPr lang="en-US" dirty="0" err="1"/>
              <a:t>PlayerController</a:t>
            </a:r>
            <a:r>
              <a:rPr lang="en-US" dirty="0"/>
              <a:t> to your new one</a:t>
            </a:r>
          </a:p>
          <a:p>
            <a:pPr>
              <a:buFont typeface="+mj-lt"/>
              <a:buAutoNum type="arabicPeriod"/>
            </a:pPr>
            <a:r>
              <a:rPr lang="en-US" sz="2000" dirty="0"/>
              <a:t>In </a:t>
            </a:r>
            <a:r>
              <a:rPr lang="en-US" sz="2000" dirty="0" err="1"/>
              <a:t>PlayerController</a:t>
            </a:r>
            <a:r>
              <a:rPr lang="en-US" sz="2000" dirty="0"/>
              <a:t>:</a:t>
            </a:r>
          </a:p>
          <a:p>
            <a:pPr marL="800100" lvl="1" indent="-342900">
              <a:buFont typeface="+mj-lt"/>
              <a:buAutoNum type="alphaLcParenR"/>
            </a:pPr>
            <a:r>
              <a:rPr lang="en-US" dirty="0"/>
              <a:t>Map the Spawn and Despawn functions to keyboard or Gamepad buttons of your choice</a:t>
            </a:r>
          </a:p>
          <a:p>
            <a:pPr marL="800100" lvl="1" indent="-342900">
              <a:buFont typeface="+mj-lt"/>
              <a:buAutoNum type="alphaLcParenR"/>
            </a:pPr>
            <a:endParaRPr lang="en-US" sz="1400" dirty="0"/>
          </a:p>
          <a:p>
            <a:pPr marL="457200" lvl="1" indent="0">
              <a:buNone/>
            </a:pPr>
            <a:endParaRPr lang="en-US" sz="1400" dirty="0"/>
          </a:p>
          <a:p>
            <a:pPr marL="0" indent="0">
              <a:buNone/>
            </a:pPr>
            <a:endParaRPr lang="en-US" sz="1600" dirty="0"/>
          </a:p>
          <a:p>
            <a:pPr marL="457200">
              <a:buFont typeface="+mj-lt"/>
              <a:buAutoNum type="arabicPeriod"/>
            </a:pPr>
            <a:endParaRPr lang="en-US" sz="1600" dirty="0"/>
          </a:p>
          <a:p>
            <a:pPr marL="914400" lvl="2" indent="0">
              <a:buNone/>
            </a:pPr>
            <a:endParaRPr lang="en-US" sz="1200" dirty="0"/>
          </a:p>
        </p:txBody>
      </p:sp>
    </p:spTree>
    <p:extLst>
      <p:ext uri="{BB962C8B-B14F-4D97-AF65-F5344CB8AC3E}">
        <p14:creationId xmlns:p14="http://schemas.microsoft.com/office/powerpoint/2010/main" val="292641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7BD46436-8F43-4029-B037-7E1034A17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80" y="1956543"/>
            <a:ext cx="6829742" cy="1707434"/>
          </a:xfrm>
          <a:prstGeom prst="roundRect">
            <a:avLst>
              <a:gd name="adj" fmla="val 3876"/>
            </a:avLst>
          </a:prstGeom>
          <a:ln>
            <a:solidFill>
              <a:schemeClr val="accent1"/>
            </a:solidFill>
          </a:ln>
          <a:effectLst/>
        </p:spPr>
      </p:pic>
      <p:sp>
        <p:nvSpPr>
          <p:cNvPr id="2" name="Title 1">
            <a:extLst>
              <a:ext uri="{FF2B5EF4-FFF2-40B4-BE49-F238E27FC236}">
                <a16:creationId xmlns:a16="http://schemas.microsoft.com/office/drawing/2014/main" id="{312E2D79-CF48-48E3-BD26-BFC1DC6290DD}"/>
              </a:ext>
            </a:extLst>
          </p:cNvPr>
          <p:cNvSpPr>
            <a:spLocks noGrp="1"/>
          </p:cNvSpPr>
          <p:nvPr>
            <p:ph type="title"/>
          </p:nvPr>
        </p:nvSpPr>
        <p:spPr>
          <a:xfrm>
            <a:off x="810000" y="447188"/>
            <a:ext cx="10571998" cy="970450"/>
          </a:xfrm>
        </p:spPr>
        <p:txBody>
          <a:bodyPr>
            <a:normAutofit/>
          </a:bodyPr>
          <a:lstStyle/>
          <a:p>
            <a:pPr algn="ctr"/>
            <a:r>
              <a:rPr lang="en-US" dirty="0"/>
              <a:t>Local Multiplayer Screenshots 1</a:t>
            </a:r>
          </a:p>
        </p:txBody>
      </p:sp>
      <p:pic>
        <p:nvPicPr>
          <p:cNvPr id="7" name="Picture 6" descr="A screenshot of a computer&#10;&#10;Description automatically generated">
            <a:extLst>
              <a:ext uri="{FF2B5EF4-FFF2-40B4-BE49-F238E27FC236}">
                <a16:creationId xmlns:a16="http://schemas.microsoft.com/office/drawing/2014/main" id="{0C03FDEF-7D10-4FC4-8CE8-24E77A30A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80" y="3764748"/>
            <a:ext cx="12012638" cy="3093252"/>
          </a:xfrm>
          <a:prstGeom prst="roundRect">
            <a:avLst>
              <a:gd name="adj" fmla="val 3876"/>
            </a:avLst>
          </a:prstGeom>
          <a:ln>
            <a:solidFill>
              <a:schemeClr val="accent1"/>
            </a:solidFill>
          </a:ln>
          <a:effectLst/>
        </p:spPr>
      </p:pic>
      <p:pic>
        <p:nvPicPr>
          <p:cNvPr id="9" name="Picture 8" descr="A screenshot of a cell phone&#10;&#10;Description automatically generated">
            <a:extLst>
              <a:ext uri="{FF2B5EF4-FFF2-40B4-BE49-F238E27FC236}">
                <a16:creationId xmlns:a16="http://schemas.microsoft.com/office/drawing/2014/main" id="{0E070672-2F97-4968-8D9D-44C889B24A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228" y="2114283"/>
            <a:ext cx="5075090" cy="1391954"/>
          </a:xfrm>
          <a:prstGeom prst="roundRect">
            <a:avLst>
              <a:gd name="adj" fmla="val 16667"/>
            </a:avLst>
          </a:prstGeom>
          <a:ln>
            <a:solidFill>
              <a:schemeClr val="accent1"/>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277523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611F-D479-4DD5-9938-0357837F000C}"/>
              </a:ext>
            </a:extLst>
          </p:cNvPr>
          <p:cNvSpPr>
            <a:spLocks noGrp="1"/>
          </p:cNvSpPr>
          <p:nvPr>
            <p:ph type="title"/>
          </p:nvPr>
        </p:nvSpPr>
        <p:spPr/>
        <p:txBody>
          <a:bodyPr/>
          <a:lstStyle/>
          <a:p>
            <a:pPr algn="ctr"/>
            <a:r>
              <a:rPr lang="en-US" dirty="0"/>
              <a:t>Step by Step: Shared Screen 2</a:t>
            </a:r>
          </a:p>
        </p:txBody>
      </p:sp>
      <p:sp>
        <p:nvSpPr>
          <p:cNvPr id="3" name="Content Placeholder 2">
            <a:extLst>
              <a:ext uri="{FF2B5EF4-FFF2-40B4-BE49-F238E27FC236}">
                <a16:creationId xmlns:a16="http://schemas.microsoft.com/office/drawing/2014/main" id="{8C120DB9-3AE6-4806-8976-BC716B45CB9F}"/>
              </a:ext>
            </a:extLst>
          </p:cNvPr>
          <p:cNvSpPr>
            <a:spLocks noGrp="1"/>
          </p:cNvSpPr>
          <p:nvPr>
            <p:ph idx="1"/>
          </p:nvPr>
        </p:nvSpPr>
        <p:spPr>
          <a:xfrm>
            <a:off x="827424" y="2466127"/>
            <a:ext cx="10554574" cy="3636511"/>
          </a:xfrm>
        </p:spPr>
        <p:txBody>
          <a:bodyPr>
            <a:normAutofit/>
          </a:bodyPr>
          <a:lstStyle/>
          <a:p>
            <a:r>
              <a:rPr lang="en-US" dirty="0"/>
              <a:t>At this point you should be able to Spawn and Despawn your character, but we haven’t quite implemented a multiplayer system.</a:t>
            </a:r>
          </a:p>
          <a:p>
            <a:pPr>
              <a:buFont typeface="+mj-lt"/>
              <a:buAutoNum type="arabicPeriod"/>
            </a:pPr>
            <a:r>
              <a:rPr lang="en-US" dirty="0"/>
              <a:t>Create variables “</a:t>
            </a:r>
            <a:r>
              <a:rPr lang="en-US" dirty="0" err="1"/>
              <a:t>NoOfPlayers</a:t>
            </a:r>
            <a:r>
              <a:rPr lang="en-US" dirty="0"/>
              <a:t>”,“</a:t>
            </a:r>
            <a:r>
              <a:rPr lang="en-US" dirty="0" err="1"/>
              <a:t>MaxNoPlayers</a:t>
            </a:r>
            <a:r>
              <a:rPr lang="en-US" dirty="0"/>
              <a:t>” and set “</a:t>
            </a:r>
            <a:r>
              <a:rPr lang="en-US" dirty="0" err="1"/>
              <a:t>MaxNoPlayers</a:t>
            </a:r>
            <a:r>
              <a:rPr lang="en-US" dirty="0"/>
              <a:t>” to obvious value</a:t>
            </a:r>
          </a:p>
          <a:p>
            <a:pPr>
              <a:buFont typeface="+mj-lt"/>
              <a:buAutoNum type="arabicPeriod"/>
            </a:pPr>
            <a:r>
              <a:rPr lang="en-US" dirty="0"/>
              <a:t>In </a:t>
            </a:r>
            <a:r>
              <a:rPr lang="en-US" dirty="0" err="1"/>
              <a:t>GameMode</a:t>
            </a:r>
            <a:r>
              <a:rPr lang="en-US" dirty="0"/>
              <a:t>: </a:t>
            </a:r>
          </a:p>
          <a:p>
            <a:pPr marL="800100" lvl="1" indent="-342900">
              <a:buFont typeface="+mj-lt"/>
              <a:buAutoNum type="alphaLcParenR"/>
            </a:pPr>
            <a:r>
              <a:rPr lang="en-US" dirty="0"/>
              <a:t>Off the </a:t>
            </a:r>
            <a:r>
              <a:rPr lang="en-US" dirty="0" err="1"/>
              <a:t>BeginPlayer</a:t>
            </a:r>
            <a:r>
              <a:rPr lang="en-US" dirty="0"/>
              <a:t> Node Line -&gt; </a:t>
            </a:r>
            <a:r>
              <a:rPr lang="en-US" dirty="0" err="1"/>
              <a:t>WhileLoop</a:t>
            </a:r>
            <a:r>
              <a:rPr lang="en-US" dirty="0"/>
              <a:t>(</a:t>
            </a:r>
            <a:r>
              <a:rPr lang="en-US" dirty="0" err="1"/>
              <a:t>NoOfPlayer</a:t>
            </a:r>
            <a:r>
              <a:rPr lang="en-US" dirty="0"/>
              <a:t> &lt;= </a:t>
            </a:r>
            <a:r>
              <a:rPr lang="en-US" dirty="0" err="1"/>
              <a:t>MaxNoPlayers</a:t>
            </a:r>
            <a:r>
              <a:rPr lang="en-US" dirty="0"/>
              <a:t>) -&gt; </a:t>
            </a:r>
            <a:r>
              <a:rPr lang="en-US" dirty="0" err="1"/>
              <a:t>CreatePlayer</a:t>
            </a:r>
            <a:endParaRPr lang="en-US" dirty="0"/>
          </a:p>
          <a:p>
            <a:pPr marL="400050">
              <a:buFont typeface="+mj-lt"/>
              <a:buAutoNum type="arabicPeriod"/>
            </a:pPr>
            <a:r>
              <a:rPr lang="en-US" dirty="0"/>
              <a:t>This will automatically go into </a:t>
            </a:r>
            <a:r>
              <a:rPr lang="en-US" dirty="0" err="1"/>
              <a:t>splitscreen</a:t>
            </a:r>
            <a:r>
              <a:rPr lang="en-US" dirty="0"/>
              <a:t> on play</a:t>
            </a:r>
          </a:p>
          <a:p>
            <a:pPr marL="857250" lvl="1" indent="-342900">
              <a:buFont typeface="+mj-lt"/>
              <a:buAutoNum type="alphaLcParenR"/>
            </a:pPr>
            <a:r>
              <a:rPr lang="en-US" dirty="0"/>
              <a:t>Go into </a:t>
            </a:r>
            <a:r>
              <a:rPr lang="en-US" dirty="0" err="1"/>
              <a:t>ProjectSettings</a:t>
            </a:r>
            <a:r>
              <a:rPr lang="en-US" dirty="0"/>
              <a:t> -&gt; Maps and Modes and turn off </a:t>
            </a:r>
            <a:r>
              <a:rPr lang="en-US" dirty="0" err="1"/>
              <a:t>Splitscreen</a:t>
            </a:r>
            <a:r>
              <a:rPr lang="en-US" dirty="0"/>
              <a:t> for a single camera view.</a:t>
            </a:r>
          </a:p>
          <a:p>
            <a:pPr marL="457200">
              <a:buFont typeface="+mj-lt"/>
              <a:buAutoNum type="arabicPeriod"/>
            </a:pPr>
            <a:r>
              <a:rPr lang="en-US" dirty="0"/>
              <a:t>The first player spawned will be mapped to the keyboard, as well as a Gamepad.</a:t>
            </a:r>
          </a:p>
          <a:p>
            <a:pPr marL="914400" lvl="1" indent="-342900">
              <a:buFont typeface="+mj-lt"/>
              <a:buAutoNum type="alphaLcParenR"/>
            </a:pPr>
            <a:r>
              <a:rPr lang="en-US" dirty="0"/>
              <a:t>To turn this off go into </a:t>
            </a:r>
            <a:r>
              <a:rPr lang="en-US" dirty="0" err="1"/>
              <a:t>ProjectSettings</a:t>
            </a:r>
            <a:r>
              <a:rPr lang="en-US" dirty="0"/>
              <a:t> -&gt; Maps and Modes and check “Skip Assigning Gamepad to Player1”. This stops Gamepad1 and Keyboard from controlling the same player.</a:t>
            </a:r>
          </a:p>
        </p:txBody>
      </p:sp>
    </p:spTree>
    <p:extLst>
      <p:ext uri="{BB962C8B-B14F-4D97-AF65-F5344CB8AC3E}">
        <p14:creationId xmlns:p14="http://schemas.microsoft.com/office/powerpoint/2010/main" val="396473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766B-2813-453C-B6CE-C39DECFAE090}"/>
              </a:ext>
            </a:extLst>
          </p:cNvPr>
          <p:cNvSpPr>
            <a:spLocks noGrp="1"/>
          </p:cNvSpPr>
          <p:nvPr>
            <p:ph type="title"/>
          </p:nvPr>
        </p:nvSpPr>
        <p:spPr/>
        <p:txBody>
          <a:bodyPr/>
          <a:lstStyle/>
          <a:p>
            <a:pPr algn="ctr"/>
            <a:r>
              <a:rPr lang="en-US" dirty="0"/>
              <a:t>Local Multiplayer Screenshots 2</a:t>
            </a:r>
          </a:p>
        </p:txBody>
      </p:sp>
      <p:pic>
        <p:nvPicPr>
          <p:cNvPr id="5" name="Content Placeholder 4" descr="A screenshot of a video game&#10;&#10;Description automatically generated">
            <a:extLst>
              <a:ext uri="{FF2B5EF4-FFF2-40B4-BE49-F238E27FC236}">
                <a16:creationId xmlns:a16="http://schemas.microsoft.com/office/drawing/2014/main" id="{88824445-9DAA-4593-95B4-234BD2957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201" y="1933921"/>
            <a:ext cx="11219594" cy="2561767"/>
          </a:xfrm>
          <a:prstGeom prst="roundRect">
            <a:avLst>
              <a:gd name="adj" fmla="val 16667"/>
            </a:avLst>
          </a:prstGeom>
          <a:ln>
            <a:solidFill>
              <a:schemeClr val="accent1"/>
            </a:solidFill>
          </a:ln>
          <a:effectLst>
            <a:outerShdw blurRad="76200" dist="38100" dir="7800000" algn="tl" rotWithShape="0">
              <a:srgbClr val="000000">
                <a:alpha val="40000"/>
              </a:srgbClr>
            </a:outerShdw>
          </a:effectLst>
        </p:spPr>
      </p:pic>
      <p:pic>
        <p:nvPicPr>
          <p:cNvPr id="7" name="Picture 6" descr="A picture containing speaker, computer&#10;&#10;Description automatically generated">
            <a:extLst>
              <a:ext uri="{FF2B5EF4-FFF2-40B4-BE49-F238E27FC236}">
                <a16:creationId xmlns:a16="http://schemas.microsoft.com/office/drawing/2014/main" id="{B941B386-D58A-43A3-AA31-8D092C37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680" y="4584588"/>
            <a:ext cx="8700636" cy="2146412"/>
          </a:xfrm>
          <a:prstGeom prst="roundRect">
            <a:avLst>
              <a:gd name="adj" fmla="val 16667"/>
            </a:avLst>
          </a:prstGeom>
          <a:ln>
            <a:solidFill>
              <a:schemeClr val="accent1"/>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283033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CC66-47D7-46D2-86C4-356C40462C50}"/>
              </a:ext>
            </a:extLst>
          </p:cNvPr>
          <p:cNvSpPr>
            <a:spLocks noGrp="1"/>
          </p:cNvSpPr>
          <p:nvPr>
            <p:ph type="title"/>
          </p:nvPr>
        </p:nvSpPr>
        <p:spPr>
          <a:xfrm>
            <a:off x="810000" y="447188"/>
            <a:ext cx="10571998" cy="970450"/>
          </a:xfrm>
        </p:spPr>
        <p:txBody>
          <a:bodyPr>
            <a:normAutofit/>
          </a:bodyPr>
          <a:lstStyle/>
          <a:p>
            <a:pPr algn="ctr"/>
            <a:r>
              <a:rPr lang="en-US" dirty="0"/>
              <a:t>Step By Step: Split screen 1</a:t>
            </a:r>
          </a:p>
        </p:txBody>
      </p:sp>
      <p:sp>
        <p:nvSpPr>
          <p:cNvPr id="8" name="Content Placeholder 7">
            <a:extLst>
              <a:ext uri="{FF2B5EF4-FFF2-40B4-BE49-F238E27FC236}">
                <a16:creationId xmlns:a16="http://schemas.microsoft.com/office/drawing/2014/main" id="{482E7E9F-1E57-4D58-A2E3-2B53CAA51908}"/>
              </a:ext>
            </a:extLst>
          </p:cNvPr>
          <p:cNvSpPr>
            <a:spLocks noGrp="1"/>
          </p:cNvSpPr>
          <p:nvPr>
            <p:ph idx="1"/>
          </p:nvPr>
        </p:nvSpPr>
        <p:spPr>
          <a:xfrm>
            <a:off x="810000" y="2042573"/>
            <a:ext cx="10571998" cy="3447693"/>
          </a:xfrm>
        </p:spPr>
        <p:txBody>
          <a:bodyPr>
            <a:normAutofit/>
          </a:bodyPr>
          <a:lstStyle/>
          <a:p>
            <a:r>
              <a:rPr lang="en-US" dirty="0"/>
              <a:t>Split screen is very easy to implement because it is </a:t>
            </a:r>
            <a:r>
              <a:rPr lang="en-US" dirty="0" err="1"/>
              <a:t>Unreal’s</a:t>
            </a:r>
            <a:r>
              <a:rPr lang="en-US" dirty="0"/>
              <a:t> default way to handle multiple players at the same time.</a:t>
            </a:r>
          </a:p>
          <a:p>
            <a:r>
              <a:rPr lang="en-US" dirty="0"/>
              <a:t>There are settings to change the split screen  layout depending on the amount of players in the game in Project Settings -&gt; Maps and Modes.</a:t>
            </a:r>
          </a:p>
          <a:p>
            <a:r>
              <a:rPr lang="en-US" dirty="0"/>
              <a:t>When having a HUD in split screen it is important to tell the created widget which player it will be attached to.  Instead of using the “Add to Viewport” node you'll need to use the “Add to Player Screen” node so that it knows where to display the widget.</a:t>
            </a:r>
          </a:p>
          <a:p>
            <a:endParaRPr lang="en-US" sz="1600" dirty="0"/>
          </a:p>
          <a:p>
            <a:endParaRPr lang="en-US" sz="1600" dirty="0"/>
          </a:p>
        </p:txBody>
      </p:sp>
      <p:pic>
        <p:nvPicPr>
          <p:cNvPr id="11" name="Picture 10" descr="A picture containing black, white, sitting, orange&#10;&#10;Description automatically generated">
            <a:extLst>
              <a:ext uri="{FF2B5EF4-FFF2-40B4-BE49-F238E27FC236}">
                <a16:creationId xmlns:a16="http://schemas.microsoft.com/office/drawing/2014/main" id="{4484A0C0-5719-49AD-870C-53174C952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304" y="4815427"/>
            <a:ext cx="6763694" cy="1848108"/>
          </a:xfrm>
          <a:prstGeom prst="roundRect">
            <a:avLst>
              <a:gd name="adj" fmla="val 16667"/>
            </a:avLst>
          </a:prstGeom>
          <a:ln>
            <a:solidFill>
              <a:schemeClr val="accent1"/>
            </a:solidFill>
          </a:ln>
          <a:effectLst>
            <a:outerShdw blurRad="76200" dist="38100" dir="7800000" algn="tl" rotWithShape="0">
              <a:srgbClr val="000000">
                <a:alpha val="40000"/>
              </a:srgbClr>
            </a:outerShdw>
          </a:effectLst>
        </p:spPr>
      </p:pic>
      <p:pic>
        <p:nvPicPr>
          <p:cNvPr id="13" name="Picture 12" descr="A close up of electronics&#10;&#10;Description automatically generated">
            <a:extLst>
              <a:ext uri="{FF2B5EF4-FFF2-40B4-BE49-F238E27FC236}">
                <a16:creationId xmlns:a16="http://schemas.microsoft.com/office/drawing/2014/main" id="{6697E10F-8DB1-4C8A-BF2F-9B87FE4A1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00" y="4815427"/>
            <a:ext cx="3368238" cy="1848108"/>
          </a:xfrm>
          <a:prstGeom prst="roundRect">
            <a:avLst>
              <a:gd name="adj" fmla="val 16667"/>
            </a:avLst>
          </a:prstGeom>
          <a:ln>
            <a:solidFill>
              <a:schemeClr val="accent1"/>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78046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9CB0-5373-474B-9341-C938CDA206E8}"/>
              </a:ext>
            </a:extLst>
          </p:cNvPr>
          <p:cNvSpPr>
            <a:spLocks noGrp="1"/>
          </p:cNvSpPr>
          <p:nvPr>
            <p:ph type="title"/>
          </p:nvPr>
        </p:nvSpPr>
        <p:spPr/>
        <p:txBody>
          <a:bodyPr/>
          <a:lstStyle/>
          <a:p>
            <a:pPr algn="ctr"/>
            <a:r>
              <a:rPr lang="en-US" dirty="0"/>
              <a:t>Dynamic Split Screen</a:t>
            </a:r>
          </a:p>
        </p:txBody>
      </p:sp>
      <p:sp>
        <p:nvSpPr>
          <p:cNvPr id="3" name="Content Placeholder 2">
            <a:extLst>
              <a:ext uri="{FF2B5EF4-FFF2-40B4-BE49-F238E27FC236}">
                <a16:creationId xmlns:a16="http://schemas.microsoft.com/office/drawing/2014/main" id="{5561AA03-344B-43AA-B675-795ABC315848}"/>
              </a:ext>
            </a:extLst>
          </p:cNvPr>
          <p:cNvSpPr>
            <a:spLocks noGrp="1"/>
          </p:cNvSpPr>
          <p:nvPr>
            <p:ph idx="1"/>
          </p:nvPr>
        </p:nvSpPr>
        <p:spPr>
          <a:xfrm>
            <a:off x="827424" y="2774301"/>
            <a:ext cx="10554574" cy="3636511"/>
          </a:xfrm>
        </p:spPr>
        <p:txBody>
          <a:bodyPr/>
          <a:lstStyle/>
          <a:p>
            <a:r>
              <a:rPr lang="en-US" dirty="0"/>
              <a:t>The amount of players to be spawned is decided on construction time right now, but if we wanted it to switch between the amount of screens on the fly?</a:t>
            </a:r>
          </a:p>
          <a:p>
            <a:r>
              <a:rPr lang="en-US" dirty="0"/>
              <a:t>This is a lot easier than I originally thought it would be and I decided to start a new project:</a:t>
            </a:r>
          </a:p>
          <a:p>
            <a:pPr>
              <a:buFont typeface="+mj-lt"/>
              <a:buAutoNum type="arabicPeriod"/>
            </a:pPr>
            <a:r>
              <a:rPr lang="en-US" dirty="0"/>
              <a:t>In Game Mode: Create a custom event that just calls the “Create Player” node</a:t>
            </a:r>
          </a:p>
          <a:p>
            <a:pPr>
              <a:buFont typeface="+mj-lt"/>
              <a:buAutoNum type="arabicPeriod"/>
            </a:pPr>
            <a:r>
              <a:rPr lang="en-US" dirty="0"/>
              <a:t>In Character: Bind a key to call the custom event in Game Mode.</a:t>
            </a:r>
          </a:p>
          <a:p>
            <a:pPr>
              <a:buFont typeface="+mj-lt"/>
              <a:buAutoNum type="arabicPeriod"/>
            </a:pPr>
            <a:r>
              <a:rPr lang="en-US" dirty="0"/>
              <a:t> In Project Settings: Make sure “Skip Assigning To Player 1” is checked</a:t>
            </a:r>
          </a:p>
          <a:p>
            <a:r>
              <a:rPr lang="en-US" dirty="0"/>
              <a:t>This way isn’t flawless and will only add new players in the order that Unreal reads the input devices.  Which is normally: Keyboard/Gamepad, Gamepad 2, Gamepad 3, Gamepad 4</a:t>
            </a:r>
          </a:p>
          <a:p>
            <a:r>
              <a:rPr lang="en-US" dirty="0"/>
              <a:t>The Gamepad value depends on the USB port they’re plugged into.  </a:t>
            </a:r>
          </a:p>
          <a:p>
            <a:pPr>
              <a:buFont typeface="+mj-lt"/>
              <a:buAutoNum type="arabicPeriod"/>
            </a:pPr>
            <a:endParaRPr lang="en-US" sz="1600" dirty="0"/>
          </a:p>
          <a:p>
            <a:endParaRPr lang="en-US" sz="1600" dirty="0"/>
          </a:p>
          <a:p>
            <a:pPr marL="0" indent="0">
              <a:buNone/>
            </a:pPr>
            <a:endParaRPr lang="en-US" dirty="0"/>
          </a:p>
        </p:txBody>
      </p:sp>
    </p:spTree>
    <p:extLst>
      <p:ext uri="{BB962C8B-B14F-4D97-AF65-F5344CB8AC3E}">
        <p14:creationId xmlns:p14="http://schemas.microsoft.com/office/powerpoint/2010/main" val="144180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DCF6-C42B-4B1A-95D6-9B2B3BAA588A}"/>
              </a:ext>
            </a:extLst>
          </p:cNvPr>
          <p:cNvSpPr>
            <a:spLocks noGrp="1"/>
          </p:cNvSpPr>
          <p:nvPr>
            <p:ph type="title"/>
          </p:nvPr>
        </p:nvSpPr>
        <p:spPr/>
        <p:txBody>
          <a:bodyPr/>
          <a:lstStyle/>
          <a:p>
            <a:r>
              <a:rPr lang="en-US" dirty="0"/>
              <a:t>Local Multiplayer Screenshots 3</a:t>
            </a:r>
          </a:p>
        </p:txBody>
      </p:sp>
      <p:pic>
        <p:nvPicPr>
          <p:cNvPr id="5" name="Content Placeholder 4" descr="A screen shot of a computer&#10;&#10;Description automatically generated">
            <a:extLst>
              <a:ext uri="{FF2B5EF4-FFF2-40B4-BE49-F238E27FC236}">
                <a16:creationId xmlns:a16="http://schemas.microsoft.com/office/drawing/2014/main" id="{2F0B815D-5CD4-4D86-A61D-273FD9A723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9" y="4096512"/>
            <a:ext cx="5774943" cy="2474976"/>
          </a:xfrm>
        </p:spPr>
      </p:pic>
      <p:pic>
        <p:nvPicPr>
          <p:cNvPr id="7" name="Picture 6" descr="A screen shot of a computer&#10;&#10;Description automatically generated">
            <a:extLst>
              <a:ext uri="{FF2B5EF4-FFF2-40B4-BE49-F238E27FC236}">
                <a16:creationId xmlns:a16="http://schemas.microsoft.com/office/drawing/2014/main" id="{FD4B954F-0B57-4B70-92B9-EDEAE7ECE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2261095"/>
            <a:ext cx="5754920" cy="1835417"/>
          </a:xfrm>
          <a:prstGeom prst="rect">
            <a:avLst/>
          </a:prstGeom>
        </p:spPr>
      </p:pic>
      <p:pic>
        <p:nvPicPr>
          <p:cNvPr id="9" name="Picture 8" descr="A picture containing indoor, photo, toy, large&#10;&#10;Description automatically generated">
            <a:extLst>
              <a:ext uri="{FF2B5EF4-FFF2-40B4-BE49-F238E27FC236}">
                <a16:creationId xmlns:a16="http://schemas.microsoft.com/office/drawing/2014/main" id="{C39CA212-7A39-4B79-BDF2-39954D2C8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79" y="2651239"/>
            <a:ext cx="5754920" cy="3237497"/>
          </a:xfrm>
          <a:prstGeom prst="rect">
            <a:avLst/>
          </a:prstGeom>
        </p:spPr>
      </p:pic>
    </p:spTree>
    <p:extLst>
      <p:ext uri="{BB962C8B-B14F-4D97-AF65-F5344CB8AC3E}">
        <p14:creationId xmlns:p14="http://schemas.microsoft.com/office/powerpoint/2010/main" val="407014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6A7C765-9504-4D3E-ABEC-28E56B72099C}"/>
              </a:ext>
            </a:extLst>
          </p:cNvPr>
          <p:cNvPicPr>
            <a:picLocks noChangeAspect="1"/>
          </p:cNvPicPr>
          <p:nvPr/>
        </p:nvPicPr>
        <p:blipFill rotWithShape="1">
          <a:blip r:embed="rId2"/>
          <a:srcRect t="20170" r="9091" b="3221"/>
          <a:stretch/>
        </p:blipFill>
        <p:spPr>
          <a:xfrm>
            <a:off x="20" y="11"/>
            <a:ext cx="12191980" cy="6857989"/>
          </a:xfrm>
          <a:prstGeom prst="rect">
            <a:avLst/>
          </a:prstGeom>
        </p:spPr>
      </p:pic>
      <p:sp>
        <p:nvSpPr>
          <p:cNvPr id="9"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B247AD-3854-49E3-9748-07E5A52500CE}"/>
              </a:ext>
            </a:extLst>
          </p:cNvPr>
          <p:cNvSpPr>
            <a:spLocks noGrp="1"/>
          </p:cNvSpPr>
          <p:nvPr>
            <p:ph type="title"/>
          </p:nvPr>
        </p:nvSpPr>
        <p:spPr>
          <a:xfrm>
            <a:off x="777533" y="240661"/>
            <a:ext cx="4930400" cy="1559412"/>
          </a:xfrm>
        </p:spPr>
        <p:txBody>
          <a:bodyPr>
            <a:normAutofit/>
          </a:bodyPr>
          <a:lstStyle/>
          <a:p>
            <a:pPr algn="ctr"/>
            <a:r>
              <a:rPr lang="en-US" dirty="0"/>
              <a:t>Online Multiplayer Is HARD</a:t>
            </a:r>
          </a:p>
        </p:txBody>
      </p:sp>
      <p:sp>
        <p:nvSpPr>
          <p:cNvPr id="3" name="Content Placeholder 2">
            <a:extLst>
              <a:ext uri="{FF2B5EF4-FFF2-40B4-BE49-F238E27FC236}">
                <a16:creationId xmlns:a16="http://schemas.microsoft.com/office/drawing/2014/main" id="{286C131D-42E8-49F2-BA48-02D4F5991292}"/>
              </a:ext>
            </a:extLst>
          </p:cNvPr>
          <p:cNvSpPr>
            <a:spLocks noGrp="1"/>
          </p:cNvSpPr>
          <p:nvPr>
            <p:ph idx="1"/>
          </p:nvPr>
        </p:nvSpPr>
        <p:spPr>
          <a:xfrm>
            <a:off x="599733" y="1800073"/>
            <a:ext cx="5286000" cy="5066713"/>
          </a:xfrm>
        </p:spPr>
        <p:txBody>
          <a:bodyPr>
            <a:normAutofit fontScale="85000" lnSpcReduction="20000"/>
          </a:bodyPr>
          <a:lstStyle/>
          <a:p>
            <a:pPr>
              <a:lnSpc>
                <a:spcPct val="90000"/>
              </a:lnSpc>
            </a:pPr>
            <a:r>
              <a:rPr lang="en-US" sz="1900" dirty="0"/>
              <a:t>Implementing a network based multiplayer games includes many different components and functions </a:t>
            </a:r>
          </a:p>
          <a:p>
            <a:pPr>
              <a:lnSpc>
                <a:spcPct val="90000"/>
              </a:lnSpc>
            </a:pPr>
            <a:r>
              <a:rPr lang="en-US" sz="1900" dirty="0"/>
              <a:t>A Game Instance blueprint will handle things like level loading, error messages, displaying widgets, and joining servers. </a:t>
            </a:r>
          </a:p>
          <a:p>
            <a:pPr>
              <a:lnSpc>
                <a:spcPct val="90000"/>
              </a:lnSpc>
            </a:pPr>
            <a:r>
              <a:rPr lang="en-US" sz="1900" dirty="0"/>
              <a:t>A Game Instance is handy because it holds data between levels and only ever goes away when the game closes. </a:t>
            </a:r>
          </a:p>
          <a:p>
            <a:pPr>
              <a:lnSpc>
                <a:spcPct val="90000"/>
              </a:lnSpc>
            </a:pPr>
            <a:r>
              <a:rPr lang="en-US" sz="1900" dirty="0"/>
              <a:t>The act of objects carrying over networks is called “replication” and  means the specified variable will carry across different sessions of the network and levels.</a:t>
            </a:r>
          </a:p>
          <a:p>
            <a:pPr>
              <a:lnSpc>
                <a:spcPct val="90000"/>
              </a:lnSpc>
            </a:pPr>
            <a:r>
              <a:rPr lang="en-US" sz="1900" dirty="0"/>
              <a:t>Unreal calls different an instance of your game spread across a network a “session”. </a:t>
            </a:r>
          </a:p>
          <a:p>
            <a:pPr>
              <a:lnSpc>
                <a:spcPct val="90000"/>
              </a:lnSpc>
            </a:pPr>
            <a:r>
              <a:rPr lang="en-US" sz="1900" dirty="0"/>
              <a:t>“Create Session” starts a new session of your game</a:t>
            </a:r>
          </a:p>
          <a:p>
            <a:pPr>
              <a:lnSpc>
                <a:spcPct val="90000"/>
              </a:lnSpc>
            </a:pPr>
            <a:r>
              <a:rPr lang="en-US" sz="1900" dirty="0"/>
              <a:t>“Find Session” searches for a session some is hosting</a:t>
            </a:r>
          </a:p>
          <a:p>
            <a:pPr>
              <a:lnSpc>
                <a:spcPct val="90000"/>
              </a:lnSpc>
            </a:pPr>
            <a:r>
              <a:rPr lang="en-US" sz="1900" dirty="0"/>
              <a:t>“Join Session” joins you into the other person session</a:t>
            </a:r>
          </a:p>
          <a:p>
            <a:pPr>
              <a:lnSpc>
                <a:spcPct val="90000"/>
              </a:lnSpc>
            </a:pPr>
            <a:endParaRPr lang="en-US" sz="1100" dirty="0"/>
          </a:p>
        </p:txBody>
      </p:sp>
    </p:spTree>
    <p:extLst>
      <p:ext uri="{BB962C8B-B14F-4D97-AF65-F5344CB8AC3E}">
        <p14:creationId xmlns:p14="http://schemas.microsoft.com/office/powerpoint/2010/main" val="2845925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71</TotalTime>
  <Words>767</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2</vt:lpstr>
      <vt:lpstr>Quotable</vt:lpstr>
      <vt:lpstr>Investigating Multiplayer In Unreal Engine 4 </vt:lpstr>
      <vt:lpstr>Step By Step: Shared Screen 1</vt:lpstr>
      <vt:lpstr>Local Multiplayer Screenshots 1</vt:lpstr>
      <vt:lpstr>Step by Step: Shared Screen 2</vt:lpstr>
      <vt:lpstr>Local Multiplayer Screenshots 2</vt:lpstr>
      <vt:lpstr>Step By Step: Split screen 1</vt:lpstr>
      <vt:lpstr>Dynamic Split Screen</vt:lpstr>
      <vt:lpstr>Local Multiplayer Screenshots 3</vt:lpstr>
      <vt:lpstr>Online Multiplayer Is HARD</vt:lpstr>
      <vt:lpstr>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Multiplayer In Unreal Engine 4 </dc:title>
  <dc:creator>Alex Miller</dc:creator>
  <cp:lastModifiedBy>Alex Miller</cp:lastModifiedBy>
  <cp:revision>4</cp:revision>
  <dcterms:created xsi:type="dcterms:W3CDTF">2020-04-07T19:54:51Z</dcterms:created>
  <dcterms:modified xsi:type="dcterms:W3CDTF">2020-04-07T21:05:58Z</dcterms:modified>
</cp:coreProperties>
</file>